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2"/>
  </p:notesMasterIdLst>
  <p:sldIdLst>
    <p:sldId id="1458" r:id="rId3"/>
    <p:sldId id="1459" r:id="rId4"/>
    <p:sldId id="1460" r:id="rId5"/>
    <p:sldId id="1461" r:id="rId6"/>
    <p:sldId id="1462" r:id="rId7"/>
    <p:sldId id="1463" r:id="rId8"/>
    <p:sldId id="621" r:id="rId9"/>
    <p:sldId id="575" r:id="rId10"/>
    <p:sldId id="1464" r:id="rId11"/>
    <p:sldId id="1465" r:id="rId12"/>
    <p:sldId id="1466" r:id="rId13"/>
    <p:sldId id="1467" r:id="rId14"/>
    <p:sldId id="1468" r:id="rId15"/>
    <p:sldId id="1469" r:id="rId16"/>
    <p:sldId id="1470" r:id="rId17"/>
    <p:sldId id="1471" r:id="rId18"/>
    <p:sldId id="1472" r:id="rId19"/>
    <p:sldId id="1474" r:id="rId20"/>
    <p:sldId id="1475" r:id="rId21"/>
    <p:sldId id="1476" r:id="rId22"/>
    <p:sldId id="1477" r:id="rId23"/>
    <p:sldId id="660" r:id="rId24"/>
    <p:sldId id="669" r:id="rId25"/>
    <p:sldId id="670" r:id="rId26"/>
    <p:sldId id="1454" r:id="rId27"/>
    <p:sldId id="1455" r:id="rId28"/>
    <p:sldId id="673" r:id="rId29"/>
    <p:sldId id="671" r:id="rId30"/>
    <p:sldId id="672" r:id="rId31"/>
    <p:sldId id="1456" r:id="rId32"/>
    <p:sldId id="674" r:id="rId33"/>
    <p:sldId id="1370" r:id="rId34"/>
    <p:sldId id="1369" r:id="rId35"/>
    <p:sldId id="1372" r:id="rId36"/>
    <p:sldId id="1371" r:id="rId37"/>
    <p:sldId id="1373" r:id="rId38"/>
    <p:sldId id="1374" r:id="rId39"/>
    <p:sldId id="1377" r:id="rId40"/>
    <p:sldId id="1376" r:id="rId41"/>
    <p:sldId id="1378" r:id="rId42"/>
    <p:sldId id="1379" r:id="rId43"/>
    <p:sldId id="652" r:id="rId44"/>
    <p:sldId id="688" r:id="rId45"/>
    <p:sldId id="689" r:id="rId46"/>
    <p:sldId id="624" r:id="rId47"/>
    <p:sldId id="687" r:id="rId48"/>
    <p:sldId id="1380" r:id="rId49"/>
    <p:sldId id="1340" r:id="rId50"/>
    <p:sldId id="1381" r:id="rId51"/>
    <p:sldId id="675" r:id="rId52"/>
    <p:sldId id="1382" r:id="rId53"/>
    <p:sldId id="1383" r:id="rId54"/>
    <p:sldId id="1384" r:id="rId55"/>
    <p:sldId id="1385" r:id="rId56"/>
    <p:sldId id="1386" r:id="rId57"/>
    <p:sldId id="1388" r:id="rId58"/>
    <p:sldId id="1389" r:id="rId59"/>
    <p:sldId id="1387" r:id="rId60"/>
    <p:sldId id="1391" r:id="rId61"/>
    <p:sldId id="1390" r:id="rId62"/>
    <p:sldId id="1392" r:id="rId63"/>
    <p:sldId id="1393" r:id="rId64"/>
    <p:sldId id="1394" r:id="rId65"/>
    <p:sldId id="1395" r:id="rId66"/>
    <p:sldId id="1396" r:id="rId67"/>
    <p:sldId id="1397" r:id="rId68"/>
    <p:sldId id="1398" r:id="rId69"/>
    <p:sldId id="1399" r:id="rId70"/>
    <p:sldId id="1341" r:id="rId71"/>
    <p:sldId id="1366" r:id="rId72"/>
    <p:sldId id="1367" r:id="rId73"/>
    <p:sldId id="1354" r:id="rId74"/>
    <p:sldId id="696" r:id="rId75"/>
    <p:sldId id="1412" r:id="rId76"/>
    <p:sldId id="1659" r:id="rId77"/>
    <p:sldId id="1489" r:id="rId78"/>
    <p:sldId id="1645" r:id="rId79"/>
    <p:sldId id="1651" r:id="rId80"/>
    <p:sldId id="1652" r:id="rId81"/>
    <p:sldId id="1653" r:id="rId82"/>
    <p:sldId id="1648" r:id="rId83"/>
    <p:sldId id="1655" r:id="rId84"/>
    <p:sldId id="1656" r:id="rId85"/>
    <p:sldId id="1657" r:id="rId86"/>
    <p:sldId id="1658" r:id="rId87"/>
    <p:sldId id="1680" r:id="rId88"/>
    <p:sldId id="1342" r:id="rId89"/>
    <p:sldId id="1679" r:id="rId90"/>
    <p:sldId id="1580" r:id="rId91"/>
    <p:sldId id="1581" r:id="rId92"/>
    <p:sldId id="1348" r:id="rId93"/>
    <p:sldId id="1349" r:id="rId94"/>
    <p:sldId id="1353" r:id="rId95"/>
    <p:sldId id="1352" r:id="rId96"/>
    <p:sldId id="1570" r:id="rId97"/>
    <p:sldId id="1621" r:id="rId98"/>
    <p:sldId id="1603" r:id="rId99"/>
    <p:sldId id="1582" r:id="rId100"/>
    <p:sldId id="1681" r:id="rId101"/>
    <p:sldId id="1571" r:id="rId102"/>
    <p:sldId id="1409" r:id="rId103"/>
    <p:sldId id="1562" r:id="rId104"/>
    <p:sldId id="1542" r:id="rId105"/>
    <p:sldId id="1584" r:id="rId106"/>
    <p:sldId id="1526" r:id="rId107"/>
    <p:sldId id="1587" r:id="rId108"/>
    <p:sldId id="1527" r:id="rId109"/>
    <p:sldId id="1588" r:id="rId110"/>
    <p:sldId id="1528" r:id="rId111"/>
    <p:sldId id="1589" r:id="rId112"/>
    <p:sldId id="1529" r:id="rId113"/>
    <p:sldId id="1590" r:id="rId114"/>
    <p:sldId id="1530" r:id="rId115"/>
    <p:sldId id="1591" r:id="rId116"/>
    <p:sldId id="1532" r:id="rId117"/>
    <p:sldId id="1592" r:id="rId118"/>
    <p:sldId id="1568" r:id="rId119"/>
    <p:sldId id="1533" r:id="rId120"/>
    <p:sldId id="1593" r:id="rId121"/>
    <p:sldId id="1534" r:id="rId122"/>
    <p:sldId id="1594" r:id="rId123"/>
    <p:sldId id="1535" r:id="rId124"/>
    <p:sldId id="1595" r:id="rId125"/>
    <p:sldId id="1536" r:id="rId126"/>
    <p:sldId id="1596" r:id="rId127"/>
    <p:sldId id="1537" r:id="rId128"/>
    <p:sldId id="1597" r:id="rId129"/>
    <p:sldId id="1538" r:id="rId130"/>
    <p:sldId id="1598" r:id="rId131"/>
    <p:sldId id="1539" r:id="rId132"/>
    <p:sldId id="1599" r:id="rId133"/>
    <p:sldId id="1540" r:id="rId134"/>
    <p:sldId id="1600" r:id="rId135"/>
    <p:sldId id="1541" r:id="rId136"/>
    <p:sldId id="1601" r:id="rId137"/>
    <p:sldId id="1343" r:id="rId138"/>
    <p:sldId id="1622" r:id="rId139"/>
    <p:sldId id="1525" r:id="rId140"/>
    <p:sldId id="1635" r:id="rId141"/>
    <p:sldId id="1493" r:id="rId142"/>
    <p:sldId id="1674" r:id="rId143"/>
    <p:sldId id="1676" r:id="rId144"/>
    <p:sldId id="1675" r:id="rId145"/>
    <p:sldId id="1728" r:id="rId146"/>
    <p:sldId id="1678" r:id="rId147"/>
    <p:sldId id="1665" r:id="rId148"/>
    <p:sldId id="1626" r:id="rId149"/>
    <p:sldId id="1548" r:id="rId150"/>
    <p:sldId id="1549" r:id="rId151"/>
    <p:sldId id="1550" r:id="rId152"/>
    <p:sldId id="1551" r:id="rId153"/>
    <p:sldId id="1602" r:id="rId154"/>
    <p:sldId id="1643" r:id="rId155"/>
    <p:sldId id="1719" r:id="rId156"/>
    <p:sldId id="1347" r:id="rId157"/>
    <p:sldId id="1504" r:id="rId158"/>
    <p:sldId id="1505" r:id="rId159"/>
    <p:sldId id="1506" r:id="rId160"/>
    <p:sldId id="1507" r:id="rId161"/>
    <p:sldId id="1508" r:id="rId162"/>
    <p:sldId id="1509" r:id="rId163"/>
    <p:sldId id="1510" r:id="rId164"/>
    <p:sldId id="1511" r:id="rId165"/>
    <p:sldId id="1512" r:id="rId166"/>
    <p:sldId id="1513" r:id="rId167"/>
    <p:sldId id="1514" r:id="rId168"/>
    <p:sldId id="1515" r:id="rId169"/>
    <p:sldId id="1516" r:id="rId170"/>
    <p:sldId id="1517" r:id="rId171"/>
    <p:sldId id="1518" r:id="rId172"/>
    <p:sldId id="1519" r:id="rId173"/>
    <p:sldId id="1485" r:id="rId174"/>
    <p:sldId id="1488" r:id="rId175"/>
    <p:sldId id="1483" r:id="rId176"/>
    <p:sldId id="1486" r:id="rId177"/>
    <p:sldId id="1487" r:id="rId178"/>
    <p:sldId id="1544" r:id="rId179"/>
    <p:sldId id="1642" r:id="rId180"/>
    <p:sldId id="1482" r:id="rId181"/>
    <p:sldId id="1484" r:id="rId182"/>
    <p:sldId id="1624" r:id="rId183"/>
    <p:sldId id="1564" r:id="rId184"/>
    <p:sldId id="1492" r:id="rId185"/>
    <p:sldId id="1625" r:id="rId186"/>
    <p:sldId id="1633" r:id="rId187"/>
    <p:sldId id="1634" r:id="rId188"/>
    <p:sldId id="1578" r:id="rId189"/>
    <p:sldId id="1356" r:id="rId190"/>
    <p:sldId id="1351" r:id="rId191"/>
    <p:sldId id="1344" r:id="rId192"/>
    <p:sldId id="1357" r:id="rId193"/>
    <p:sldId id="1573" r:id="rId194"/>
    <p:sldId id="1574" r:id="rId195"/>
    <p:sldId id="1408" r:id="rId196"/>
    <p:sldId id="1314" r:id="rId197"/>
    <p:sldId id="1365" r:id="rId198"/>
    <p:sldId id="1666" r:id="rId199"/>
    <p:sldId id="1667" r:id="rId200"/>
    <p:sldId id="1721" r:id="rId201"/>
    <p:sldId id="1722" r:id="rId202"/>
    <p:sldId id="1725" r:id="rId203"/>
    <p:sldId id="1723" r:id="rId204"/>
    <p:sldId id="1724" r:id="rId205"/>
    <p:sldId id="1726" r:id="rId206"/>
    <p:sldId id="1668" r:id="rId207"/>
    <p:sldId id="1425" r:id="rId208"/>
    <p:sldId id="1417" r:id="rId209"/>
    <p:sldId id="1418" r:id="rId210"/>
    <p:sldId id="1419" r:id="rId211"/>
    <p:sldId id="1420" r:id="rId212"/>
    <p:sldId id="1557" r:id="rId213"/>
    <p:sldId id="1670" r:id="rId214"/>
    <p:sldId id="1636" r:id="rId215"/>
    <p:sldId id="1637" r:id="rId216"/>
    <p:sldId id="1638" r:id="rId217"/>
    <p:sldId id="1695" r:id="rId218"/>
    <p:sldId id="1662" r:id="rId219"/>
    <p:sldId id="1660" r:id="rId220"/>
    <p:sldId id="1682" r:id="rId221"/>
    <p:sldId id="1688" r:id="rId222"/>
    <p:sldId id="1684" r:id="rId223"/>
    <p:sldId id="1687" r:id="rId224"/>
    <p:sldId id="1689" r:id="rId225"/>
    <p:sldId id="1690" r:id="rId226"/>
    <p:sldId id="1693" r:id="rId227"/>
    <p:sldId id="1696" r:id="rId228"/>
    <p:sldId id="1697" r:id="rId229"/>
    <p:sldId id="1698" r:id="rId230"/>
    <p:sldId id="1706" r:id="rId231"/>
    <p:sldId id="1707" r:id="rId232"/>
    <p:sldId id="1699" r:id="rId233"/>
    <p:sldId id="1709" r:id="rId234"/>
    <p:sldId id="1710" r:id="rId235"/>
    <p:sldId id="1711" r:id="rId236"/>
    <p:sldId id="1712" r:id="rId237"/>
    <p:sldId id="1713" r:id="rId238"/>
    <p:sldId id="1714" r:id="rId239"/>
    <p:sldId id="1715" r:id="rId240"/>
    <p:sldId id="1716" r:id="rId241"/>
    <p:sldId id="1717" r:id="rId242"/>
    <p:sldId id="1718" r:id="rId243"/>
    <p:sldId id="1400" r:id="rId244"/>
    <p:sldId id="1424" r:id="rId245"/>
    <p:sldId id="1558" r:id="rId246"/>
    <p:sldId id="1669" r:id="rId247"/>
    <p:sldId id="1451" r:id="rId248"/>
    <p:sldId id="1575" r:id="rId249"/>
    <p:sldId id="1576" r:id="rId250"/>
    <p:sldId id="1577" r:id="rId251"/>
    <p:sldId id="1663" r:id="rId252"/>
    <p:sldId id="1664" r:id="rId253"/>
    <p:sldId id="1694" r:id="rId254"/>
    <p:sldId id="1672" r:id="rId255"/>
    <p:sldId id="1671" r:id="rId256"/>
    <p:sldId id="1673" r:id="rId257"/>
    <p:sldId id="620" r:id="rId258"/>
    <p:sldId id="1401" r:id="rId259"/>
    <p:sldId id="1727" r:id="rId260"/>
    <p:sldId id="1427" r:id="rId261"/>
    <p:sldId id="1552" r:id="rId262"/>
    <p:sldId id="1429" r:id="rId263"/>
    <p:sldId id="1554" r:id="rId264"/>
    <p:sldId id="1430" r:id="rId265"/>
    <p:sldId id="1555" r:id="rId266"/>
    <p:sldId id="1431" r:id="rId267"/>
    <p:sldId id="1556" r:id="rId268"/>
    <p:sldId id="1560" r:id="rId269"/>
    <p:sldId id="1561" r:id="rId270"/>
    <p:sldId id="1559" r:id="rId271"/>
    <p:sldId id="1432" r:id="rId272"/>
    <p:sldId id="1434" r:id="rId273"/>
    <p:sldId id="1435" r:id="rId274"/>
    <p:sldId id="1345" r:id="rId275"/>
    <p:sldId id="1364" r:id="rId276"/>
    <p:sldId id="1402" r:id="rId277"/>
    <p:sldId id="1404" r:id="rId278"/>
    <p:sldId id="1405" r:id="rId279"/>
    <p:sldId id="1406" r:id="rId280"/>
    <p:sldId id="1437" r:id="rId281"/>
    <p:sldId id="1438" r:id="rId282"/>
    <p:sldId id="1439" r:id="rId283"/>
    <p:sldId id="1441" r:id="rId284"/>
    <p:sldId id="1440" r:id="rId285"/>
    <p:sldId id="1442" r:id="rId286"/>
    <p:sldId id="1444" r:id="rId287"/>
    <p:sldId id="1445" r:id="rId288"/>
    <p:sldId id="1446" r:id="rId289"/>
    <p:sldId id="1447" r:id="rId290"/>
    <p:sldId id="634" r:id="rId29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סגנון ביניים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סגנון בהיר 2 - הדגשה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סגנון בהיר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סגנון בהיר 2 - הדגשה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סגנון ביניים 2 - הדגשה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5897" autoAdjust="0"/>
  </p:normalViewPr>
  <p:slideViewPr>
    <p:cSldViewPr snapToGrid="0">
      <p:cViewPr varScale="1">
        <p:scale>
          <a:sx n="96" d="100"/>
          <a:sy n="96" d="100"/>
        </p:scale>
        <p:origin x="86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notesMaster" Target="notesMasters/notes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presProps" Target="presProps.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tableStyles" Target="tableStyles.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microsoft.com/office/2016/11/relationships/changesInfo" Target="changesInfos/changesInfo1.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תום דמארי" userId="b7e84b5f6bf0a9f4" providerId="LiveId" clId="{B33855EF-7E0C-43E5-AF5E-F16E2AD867CC}"/>
    <pc:docChg chg="undo custSel addSld delSld modSld sldOrd">
      <pc:chgData name="תום דמארי" userId="b7e84b5f6bf0a9f4" providerId="LiveId" clId="{B33855EF-7E0C-43E5-AF5E-F16E2AD867CC}" dt="2025-03-24T12:27:30.892" v="1371" actId="729"/>
      <pc:docMkLst>
        <pc:docMk/>
      </pc:docMkLst>
      <pc:sldChg chg="modSp mod ord">
        <pc:chgData name="תום דמארי" userId="b7e84b5f6bf0a9f4" providerId="LiveId" clId="{B33855EF-7E0C-43E5-AF5E-F16E2AD867CC}" dt="2025-03-23T21:42:59.984" v="1161"/>
        <pc:sldMkLst>
          <pc:docMk/>
          <pc:sldMk cId="2013558612" sldId="1351"/>
        </pc:sldMkLst>
        <pc:spChg chg="mod">
          <ac:chgData name="תום דמארי" userId="b7e84b5f6bf0a9f4" providerId="LiveId" clId="{B33855EF-7E0C-43E5-AF5E-F16E2AD867CC}" dt="2025-03-23T20:02:42.654" v="452" actId="1036"/>
          <ac:spMkLst>
            <pc:docMk/>
            <pc:sldMk cId="2013558612" sldId="1351"/>
            <ac:spMk id="4" creationId="{2120B786-4EBB-D4F9-10D9-AAF6713E6B2C}"/>
          </ac:spMkLst>
        </pc:spChg>
        <pc:spChg chg="mod">
          <ac:chgData name="תום דמארי" userId="b7e84b5f6bf0a9f4" providerId="LiveId" clId="{B33855EF-7E0C-43E5-AF5E-F16E2AD867CC}" dt="2025-03-23T20:02:53.369" v="454" actId="400"/>
          <ac:spMkLst>
            <pc:docMk/>
            <pc:sldMk cId="2013558612" sldId="1351"/>
            <ac:spMk id="5" creationId="{81FCB2B2-B880-A627-9962-0DD821D2D356}"/>
          </ac:spMkLst>
        </pc:spChg>
        <pc:spChg chg="mod">
          <ac:chgData name="תום דמארי" userId="b7e84b5f6bf0a9f4" providerId="LiveId" clId="{B33855EF-7E0C-43E5-AF5E-F16E2AD867CC}" dt="2025-03-23T20:02:42.654" v="452" actId="1036"/>
          <ac:spMkLst>
            <pc:docMk/>
            <pc:sldMk cId="2013558612" sldId="1351"/>
            <ac:spMk id="6" creationId="{54B5DA0C-3842-21E2-9870-4EF2583D7C55}"/>
          </ac:spMkLst>
        </pc:spChg>
      </pc:sldChg>
      <pc:sldChg chg="ord">
        <pc:chgData name="תום דמארי" userId="b7e84b5f6bf0a9f4" providerId="LiveId" clId="{B33855EF-7E0C-43E5-AF5E-F16E2AD867CC}" dt="2025-03-23T21:42:55.717" v="1159"/>
        <pc:sldMkLst>
          <pc:docMk/>
          <pc:sldMk cId="1656087702" sldId="1356"/>
        </pc:sldMkLst>
      </pc:sldChg>
      <pc:sldChg chg="modSp mod">
        <pc:chgData name="תום דמארי" userId="b7e84b5f6bf0a9f4" providerId="LiveId" clId="{B33855EF-7E0C-43E5-AF5E-F16E2AD867CC}" dt="2025-03-23T19:33:01.695" v="436" actId="20577"/>
        <pc:sldMkLst>
          <pc:docMk/>
          <pc:sldMk cId="1685134193" sldId="1365"/>
        </pc:sldMkLst>
        <pc:graphicFrameChg chg="modGraphic">
          <ac:chgData name="תום דמארי" userId="b7e84b5f6bf0a9f4" providerId="LiveId" clId="{B33855EF-7E0C-43E5-AF5E-F16E2AD867CC}" dt="2025-03-23T19:33:01.695" v="436" actId="20577"/>
          <ac:graphicFrameMkLst>
            <pc:docMk/>
            <pc:sldMk cId="1685134193" sldId="1365"/>
            <ac:graphicFrameMk id="6" creationId="{6AB67B6D-7E1A-5FD3-A02B-FD21E5EDB692}"/>
          </ac:graphicFrameMkLst>
        </pc:graphicFrameChg>
      </pc:sldChg>
      <pc:sldChg chg="mod modShow">
        <pc:chgData name="תום דמארי" userId="b7e84b5f6bf0a9f4" providerId="LiveId" clId="{B33855EF-7E0C-43E5-AF5E-F16E2AD867CC}" dt="2025-03-24T06:59:07.028" v="1225" actId="729"/>
        <pc:sldMkLst>
          <pc:docMk/>
          <pc:sldMk cId="2626114961" sldId="1400"/>
        </pc:sldMkLst>
      </pc:sldChg>
      <pc:sldChg chg="mod modShow">
        <pc:chgData name="תום דמארי" userId="b7e84b5f6bf0a9f4" providerId="LiveId" clId="{B33855EF-7E0C-43E5-AF5E-F16E2AD867CC}" dt="2025-03-24T06:59:07.028" v="1225" actId="729"/>
        <pc:sldMkLst>
          <pc:docMk/>
          <pc:sldMk cId="321739944" sldId="1424"/>
        </pc:sldMkLst>
      </pc:sldChg>
      <pc:sldChg chg="mod modShow">
        <pc:chgData name="תום דמארי" userId="b7e84b5f6bf0a9f4" providerId="LiveId" clId="{B33855EF-7E0C-43E5-AF5E-F16E2AD867CC}" dt="2025-03-24T06:59:07.028" v="1225" actId="729"/>
        <pc:sldMkLst>
          <pc:docMk/>
          <pc:sldMk cId="382542148" sldId="1451"/>
        </pc:sldMkLst>
      </pc:sldChg>
      <pc:sldChg chg="modSp mod ord">
        <pc:chgData name="תום דמארי" userId="b7e84b5f6bf0a9f4" providerId="LiveId" clId="{B33855EF-7E0C-43E5-AF5E-F16E2AD867CC}" dt="2025-03-23T21:42:34.533" v="1156"/>
        <pc:sldMkLst>
          <pc:docMk/>
          <pc:sldMk cId="1190311313" sldId="1483"/>
        </pc:sldMkLst>
        <pc:spChg chg="mod">
          <ac:chgData name="תום דמארי" userId="b7e84b5f6bf0a9f4" providerId="LiveId" clId="{B33855EF-7E0C-43E5-AF5E-F16E2AD867CC}" dt="2025-03-23T21:42:26.249" v="1153" actId="20577"/>
          <ac:spMkLst>
            <pc:docMk/>
            <pc:sldMk cId="1190311313" sldId="1483"/>
            <ac:spMk id="5" creationId="{5EC595CF-0B51-1D5F-6F0D-A557B0B00315}"/>
          </ac:spMkLst>
        </pc:spChg>
      </pc:sldChg>
      <pc:sldChg chg="modSp mod">
        <pc:chgData name="תום דמארי" userId="b7e84b5f6bf0a9f4" providerId="LiveId" clId="{B33855EF-7E0C-43E5-AF5E-F16E2AD867CC}" dt="2025-03-23T21:42:29.249" v="1154" actId="20577"/>
        <pc:sldMkLst>
          <pc:docMk/>
          <pc:sldMk cId="4071217356" sldId="1488"/>
        </pc:sldMkLst>
        <pc:spChg chg="mod">
          <ac:chgData name="תום דמארי" userId="b7e84b5f6bf0a9f4" providerId="LiveId" clId="{B33855EF-7E0C-43E5-AF5E-F16E2AD867CC}" dt="2025-03-23T21:42:29.249" v="1154" actId="20577"/>
          <ac:spMkLst>
            <pc:docMk/>
            <pc:sldMk cId="4071217356" sldId="1488"/>
            <ac:spMk id="3" creationId="{6DD90BEA-6071-B794-BA68-2C33A284D5BD}"/>
          </ac:spMkLst>
        </pc:spChg>
      </pc:sldChg>
      <pc:sldChg chg="modSp mod">
        <pc:chgData name="תום דמארי" userId="b7e84b5f6bf0a9f4" providerId="LiveId" clId="{B33855EF-7E0C-43E5-AF5E-F16E2AD867CC}" dt="2025-03-23T21:05:14.517" v="689" actId="20577"/>
        <pc:sldMkLst>
          <pc:docMk/>
          <pc:sldMk cId="550480551" sldId="1489"/>
        </pc:sldMkLst>
        <pc:spChg chg="mod">
          <ac:chgData name="תום דמארי" userId="b7e84b5f6bf0a9f4" providerId="LiveId" clId="{B33855EF-7E0C-43E5-AF5E-F16E2AD867CC}" dt="2025-03-23T21:05:14.517" v="689" actId="20577"/>
          <ac:spMkLst>
            <pc:docMk/>
            <pc:sldMk cId="550480551" sldId="1489"/>
            <ac:spMk id="2" creationId="{50BA94F7-A1F2-2DFE-A6CE-C92B94CD0859}"/>
          </ac:spMkLst>
        </pc:spChg>
      </pc:sldChg>
      <pc:sldChg chg="modSp mod">
        <pc:chgData name="תום דמארי" userId="b7e84b5f6bf0a9f4" providerId="LiveId" clId="{B33855EF-7E0C-43E5-AF5E-F16E2AD867CC}" dt="2025-03-23T21:39:10.878" v="1116" actId="113"/>
        <pc:sldMkLst>
          <pc:docMk/>
          <pc:sldMk cId="2012474380" sldId="1493"/>
        </pc:sldMkLst>
        <pc:spChg chg="mod">
          <ac:chgData name="תום דמארי" userId="b7e84b5f6bf0a9f4" providerId="LiveId" clId="{B33855EF-7E0C-43E5-AF5E-F16E2AD867CC}" dt="2025-03-23T21:39:10.878" v="1116" actId="113"/>
          <ac:spMkLst>
            <pc:docMk/>
            <pc:sldMk cId="2012474380" sldId="1493"/>
            <ac:spMk id="3" creationId="{74FDE905-DD5F-B32D-7C06-C8990FDFA5F9}"/>
          </ac:spMkLst>
        </pc:spChg>
      </pc:sldChg>
      <pc:sldChg chg="mod modShow">
        <pc:chgData name="תום דמארי" userId="b7e84b5f6bf0a9f4" providerId="LiveId" clId="{B33855EF-7E0C-43E5-AF5E-F16E2AD867CC}" dt="2025-03-23T21:39:24.529" v="1118" actId="729"/>
        <pc:sldMkLst>
          <pc:docMk/>
          <pc:sldMk cId="431835541" sldId="1525"/>
        </pc:sldMkLst>
      </pc:sldChg>
      <pc:sldChg chg="mod modShow">
        <pc:chgData name="תום דמארי" userId="b7e84b5f6bf0a9f4" providerId="LiveId" clId="{B33855EF-7E0C-43E5-AF5E-F16E2AD867CC}" dt="2025-03-24T06:59:07.028" v="1225" actId="729"/>
        <pc:sldMkLst>
          <pc:docMk/>
          <pc:sldMk cId="4044697806" sldId="1558"/>
        </pc:sldMkLst>
      </pc:sldChg>
      <pc:sldChg chg="mod modShow">
        <pc:chgData name="תום דמארי" userId="b7e84b5f6bf0a9f4" providerId="LiveId" clId="{B33855EF-7E0C-43E5-AF5E-F16E2AD867CC}" dt="2025-03-24T12:27:30.892" v="1371" actId="729"/>
        <pc:sldMkLst>
          <pc:docMk/>
          <pc:sldMk cId="3829988672" sldId="1568"/>
        </pc:sldMkLst>
      </pc:sldChg>
      <pc:sldChg chg="modSp mod ord">
        <pc:chgData name="תום דמארי" userId="b7e84b5f6bf0a9f4" providerId="LiveId" clId="{B33855EF-7E0C-43E5-AF5E-F16E2AD867CC}" dt="2025-03-23T21:29:51.016" v="761" actId="20577"/>
        <pc:sldMkLst>
          <pc:docMk/>
          <pc:sldMk cId="668716189" sldId="1570"/>
        </pc:sldMkLst>
        <pc:spChg chg="mod">
          <ac:chgData name="תום דמארי" userId="b7e84b5f6bf0a9f4" providerId="LiveId" clId="{B33855EF-7E0C-43E5-AF5E-F16E2AD867CC}" dt="2025-03-23T21:29:51.016" v="761" actId="20577"/>
          <ac:spMkLst>
            <pc:docMk/>
            <pc:sldMk cId="668716189" sldId="1570"/>
            <ac:spMk id="2" creationId="{C3D2C9F7-7103-88E9-C2ED-6B215FDE6619}"/>
          </ac:spMkLst>
        </pc:spChg>
      </pc:sldChg>
      <pc:sldChg chg="mod modShow">
        <pc:chgData name="תום דמארי" userId="b7e84b5f6bf0a9f4" providerId="LiveId" clId="{B33855EF-7E0C-43E5-AF5E-F16E2AD867CC}" dt="2025-03-23T21:31:13.358" v="770" actId="729"/>
        <pc:sldMkLst>
          <pc:docMk/>
          <pc:sldMk cId="129134266" sldId="1571"/>
        </pc:sldMkLst>
      </pc:sldChg>
      <pc:sldChg chg="mod modShow">
        <pc:chgData name="תום דמארי" userId="b7e84b5f6bf0a9f4" providerId="LiveId" clId="{B33855EF-7E0C-43E5-AF5E-F16E2AD867CC}" dt="2025-03-23T21:43:13.867" v="1162" actId="729"/>
        <pc:sldMkLst>
          <pc:docMk/>
          <pc:sldMk cId="1835999225" sldId="1573"/>
        </pc:sldMkLst>
      </pc:sldChg>
      <pc:sldChg chg="mod modShow">
        <pc:chgData name="תום דמארי" userId="b7e84b5f6bf0a9f4" providerId="LiveId" clId="{B33855EF-7E0C-43E5-AF5E-F16E2AD867CC}" dt="2025-03-23T21:43:13.867" v="1162" actId="729"/>
        <pc:sldMkLst>
          <pc:docMk/>
          <pc:sldMk cId="3133593361" sldId="1574"/>
        </pc:sldMkLst>
      </pc:sldChg>
      <pc:sldChg chg="mod modShow">
        <pc:chgData name="תום דמארי" userId="b7e84b5f6bf0a9f4" providerId="LiveId" clId="{B33855EF-7E0C-43E5-AF5E-F16E2AD867CC}" dt="2025-03-24T06:59:07.028" v="1225" actId="729"/>
        <pc:sldMkLst>
          <pc:docMk/>
          <pc:sldMk cId="3160753917" sldId="1575"/>
        </pc:sldMkLst>
      </pc:sldChg>
      <pc:sldChg chg="mod modShow">
        <pc:chgData name="תום דמארי" userId="b7e84b5f6bf0a9f4" providerId="LiveId" clId="{B33855EF-7E0C-43E5-AF5E-F16E2AD867CC}" dt="2025-03-24T06:59:07.028" v="1225" actId="729"/>
        <pc:sldMkLst>
          <pc:docMk/>
          <pc:sldMk cId="4239277782" sldId="1576"/>
        </pc:sldMkLst>
      </pc:sldChg>
      <pc:sldChg chg="mod modShow">
        <pc:chgData name="תום דמארי" userId="b7e84b5f6bf0a9f4" providerId="LiveId" clId="{B33855EF-7E0C-43E5-AF5E-F16E2AD867CC}" dt="2025-03-24T06:59:07.028" v="1225" actId="729"/>
        <pc:sldMkLst>
          <pc:docMk/>
          <pc:sldMk cId="3528735806" sldId="1577"/>
        </pc:sldMkLst>
      </pc:sldChg>
      <pc:sldChg chg="del">
        <pc:chgData name="תום דמארי" userId="b7e84b5f6bf0a9f4" providerId="LiveId" clId="{B33855EF-7E0C-43E5-AF5E-F16E2AD867CC}" dt="2025-03-23T21:42:52.817" v="1157" actId="47"/>
        <pc:sldMkLst>
          <pc:docMk/>
          <pc:sldMk cId="3711392546" sldId="1579"/>
        </pc:sldMkLst>
      </pc:sldChg>
      <pc:sldChg chg="modSp del mod ord modShow">
        <pc:chgData name="תום דמארי" userId="b7e84b5f6bf0a9f4" providerId="LiveId" clId="{B33855EF-7E0C-43E5-AF5E-F16E2AD867CC}" dt="2025-03-24T12:14:16.263" v="1266" actId="47"/>
        <pc:sldMkLst>
          <pc:docMk/>
          <pc:sldMk cId="4100687106" sldId="1586"/>
        </pc:sldMkLst>
        <pc:spChg chg="mod">
          <ac:chgData name="תום דמארי" userId="b7e84b5f6bf0a9f4" providerId="LiveId" clId="{B33855EF-7E0C-43E5-AF5E-F16E2AD867CC}" dt="2025-03-24T12:13:23.071" v="1264"/>
          <ac:spMkLst>
            <pc:docMk/>
            <pc:sldMk cId="4100687106" sldId="1586"/>
            <ac:spMk id="2" creationId="{F447D91E-CBCF-34A0-E79C-CA15E5CD0CBD}"/>
          </ac:spMkLst>
        </pc:spChg>
      </pc:sldChg>
      <pc:sldChg chg="modSp mod ord">
        <pc:chgData name="תום דמארי" userId="b7e84b5f6bf0a9f4" providerId="LiveId" clId="{B33855EF-7E0C-43E5-AF5E-F16E2AD867CC}" dt="2025-03-23T20:07:42.310" v="478" actId="400"/>
        <pc:sldMkLst>
          <pc:docMk/>
          <pc:sldMk cId="1633738651" sldId="1602"/>
        </pc:sldMkLst>
        <pc:spChg chg="mod">
          <ac:chgData name="תום דמארי" userId="b7e84b5f6bf0a9f4" providerId="LiveId" clId="{B33855EF-7E0C-43E5-AF5E-F16E2AD867CC}" dt="2025-03-23T20:07:33.895" v="476" actId="20577"/>
          <ac:spMkLst>
            <pc:docMk/>
            <pc:sldMk cId="1633738651" sldId="1602"/>
            <ac:spMk id="2" creationId="{9D2153FB-DA02-6B0A-17F0-6477D0A35450}"/>
          </ac:spMkLst>
        </pc:spChg>
        <pc:spChg chg="mod">
          <ac:chgData name="תום דמארי" userId="b7e84b5f6bf0a9f4" providerId="LiveId" clId="{B33855EF-7E0C-43E5-AF5E-F16E2AD867CC}" dt="2025-03-23T20:07:42.310" v="478" actId="400"/>
          <ac:spMkLst>
            <pc:docMk/>
            <pc:sldMk cId="1633738651" sldId="1602"/>
            <ac:spMk id="3" creationId="{679DF7E8-5955-5AA9-85B3-0296247F6EA1}"/>
          </ac:spMkLst>
        </pc:spChg>
      </pc:sldChg>
      <pc:sldChg chg="mod modShow">
        <pc:chgData name="תום דמארי" userId="b7e84b5f6bf0a9f4" providerId="LiveId" clId="{B33855EF-7E0C-43E5-AF5E-F16E2AD867CC}" dt="2025-03-23T21:39:17.212" v="1117" actId="729"/>
        <pc:sldMkLst>
          <pc:docMk/>
          <pc:sldMk cId="2161619895" sldId="1635"/>
        </pc:sldMkLst>
      </pc:sldChg>
      <pc:sldChg chg="modSp mod ord">
        <pc:chgData name="תום דמארי" userId="b7e84b5f6bf0a9f4" providerId="LiveId" clId="{B33855EF-7E0C-43E5-AF5E-F16E2AD867CC}" dt="2025-03-23T18:25:28.280" v="226"/>
        <pc:sldMkLst>
          <pc:docMk/>
          <pc:sldMk cId="765382324" sldId="1636"/>
        </pc:sldMkLst>
        <pc:spChg chg="mod">
          <ac:chgData name="תום דמארי" userId="b7e84b5f6bf0a9f4" providerId="LiveId" clId="{B33855EF-7E0C-43E5-AF5E-F16E2AD867CC}" dt="2025-03-23T18:21:48.189" v="132" actId="20577"/>
          <ac:spMkLst>
            <pc:docMk/>
            <pc:sldMk cId="765382324" sldId="1636"/>
            <ac:spMk id="2" creationId="{508AB590-FD2B-B897-6A5A-84D91BFEA584}"/>
          </ac:spMkLst>
        </pc:spChg>
      </pc:sldChg>
      <pc:sldChg chg="ord">
        <pc:chgData name="תום דמארי" userId="b7e84b5f6bf0a9f4" providerId="LiveId" clId="{B33855EF-7E0C-43E5-AF5E-F16E2AD867CC}" dt="2025-03-23T18:25:28.280" v="226"/>
        <pc:sldMkLst>
          <pc:docMk/>
          <pc:sldMk cId="1938988198" sldId="1637"/>
        </pc:sldMkLst>
      </pc:sldChg>
      <pc:sldChg chg="ord">
        <pc:chgData name="תום דמארי" userId="b7e84b5f6bf0a9f4" providerId="LiveId" clId="{B33855EF-7E0C-43E5-AF5E-F16E2AD867CC}" dt="2025-03-23T18:25:28.280" v="226"/>
        <pc:sldMkLst>
          <pc:docMk/>
          <pc:sldMk cId="2778206678" sldId="1638"/>
        </pc:sldMkLst>
      </pc:sldChg>
      <pc:sldChg chg="delSp del mod ord">
        <pc:chgData name="תום דמארי" userId="b7e84b5f6bf0a9f4" providerId="LiveId" clId="{B33855EF-7E0C-43E5-AF5E-F16E2AD867CC}" dt="2025-03-23T18:20:34.291" v="105" actId="47"/>
        <pc:sldMkLst>
          <pc:docMk/>
          <pc:sldMk cId="1388413828" sldId="1639"/>
        </pc:sldMkLst>
      </pc:sldChg>
      <pc:sldChg chg="modSp mod ord modShow">
        <pc:chgData name="תום דמארי" userId="b7e84b5f6bf0a9f4" providerId="LiveId" clId="{B33855EF-7E0C-43E5-AF5E-F16E2AD867CC}" dt="2025-03-24T12:13:11.264" v="1262" actId="729"/>
        <pc:sldMkLst>
          <pc:docMk/>
          <pc:sldMk cId="3835370311" sldId="1645"/>
        </pc:sldMkLst>
        <pc:spChg chg="mod">
          <ac:chgData name="תום דמארי" userId="b7e84b5f6bf0a9f4" providerId="LiveId" clId="{B33855EF-7E0C-43E5-AF5E-F16E2AD867CC}" dt="2025-03-24T12:13:03.533" v="1261" actId="20577"/>
          <ac:spMkLst>
            <pc:docMk/>
            <pc:sldMk cId="3835370311" sldId="1645"/>
            <ac:spMk id="2" creationId="{F3F7A414-0014-C006-70D5-7071DAA6322B}"/>
          </ac:spMkLst>
        </pc:spChg>
      </pc:sldChg>
      <pc:sldChg chg="add del mod modShow">
        <pc:chgData name="תום דמארי" userId="b7e84b5f6bf0a9f4" providerId="LiveId" clId="{B33855EF-7E0C-43E5-AF5E-F16E2AD867CC}" dt="2025-03-24T12:16:13.323" v="1313" actId="729"/>
        <pc:sldMkLst>
          <pc:docMk/>
          <pc:sldMk cId="1263604177" sldId="1648"/>
        </pc:sldMkLst>
      </pc:sldChg>
      <pc:sldChg chg="del mod modShow">
        <pc:chgData name="תום דמארי" userId="b7e84b5f6bf0a9f4" providerId="LiveId" clId="{B33855EF-7E0C-43E5-AF5E-F16E2AD867CC}" dt="2025-03-24T12:16:17.019" v="1314" actId="47"/>
        <pc:sldMkLst>
          <pc:docMk/>
          <pc:sldMk cId="1818289146" sldId="1649"/>
        </pc:sldMkLst>
      </pc:sldChg>
      <pc:sldChg chg="modSp mod modShow">
        <pc:chgData name="תום דמארי" userId="b7e84b5f6bf0a9f4" providerId="LiveId" clId="{B33855EF-7E0C-43E5-AF5E-F16E2AD867CC}" dt="2025-03-24T12:14:46.572" v="1282" actId="20577"/>
        <pc:sldMkLst>
          <pc:docMk/>
          <pc:sldMk cId="1103922100" sldId="1651"/>
        </pc:sldMkLst>
        <pc:spChg chg="mod">
          <ac:chgData name="תום דמארי" userId="b7e84b5f6bf0a9f4" providerId="LiveId" clId="{B33855EF-7E0C-43E5-AF5E-F16E2AD867CC}" dt="2025-03-24T12:14:46.572" v="1282" actId="20577"/>
          <ac:spMkLst>
            <pc:docMk/>
            <pc:sldMk cId="1103922100" sldId="1651"/>
            <ac:spMk id="2" creationId="{64A50C7D-D38D-B040-002E-4EFDE689FBBB}"/>
          </ac:spMkLst>
        </pc:spChg>
      </pc:sldChg>
      <pc:sldChg chg="modSp mod modShow">
        <pc:chgData name="תום דמארי" userId="b7e84b5f6bf0a9f4" providerId="LiveId" clId="{B33855EF-7E0C-43E5-AF5E-F16E2AD867CC}" dt="2025-03-24T12:14:59.884" v="1310" actId="20577"/>
        <pc:sldMkLst>
          <pc:docMk/>
          <pc:sldMk cId="423482427" sldId="1652"/>
        </pc:sldMkLst>
        <pc:spChg chg="mod">
          <ac:chgData name="תום דמארי" userId="b7e84b5f6bf0a9f4" providerId="LiveId" clId="{B33855EF-7E0C-43E5-AF5E-F16E2AD867CC}" dt="2025-03-24T12:14:59.884" v="1310" actId="20577"/>
          <ac:spMkLst>
            <pc:docMk/>
            <pc:sldMk cId="423482427" sldId="1652"/>
            <ac:spMk id="2" creationId="{2CAFA157-51EC-0FB9-BA04-37C829559774}"/>
          </ac:spMkLst>
        </pc:spChg>
      </pc:sldChg>
      <pc:sldChg chg="modSp mod">
        <pc:chgData name="תום דמארי" userId="b7e84b5f6bf0a9f4" providerId="LiveId" clId="{B33855EF-7E0C-43E5-AF5E-F16E2AD867CC}" dt="2025-03-23T21:06:12.302" v="694" actId="20577"/>
        <pc:sldMkLst>
          <pc:docMk/>
          <pc:sldMk cId="3312462275" sldId="1653"/>
        </pc:sldMkLst>
        <pc:spChg chg="mod">
          <ac:chgData name="תום דמארי" userId="b7e84b5f6bf0a9f4" providerId="LiveId" clId="{B33855EF-7E0C-43E5-AF5E-F16E2AD867CC}" dt="2025-03-23T21:06:12.302" v="694" actId="20577"/>
          <ac:spMkLst>
            <pc:docMk/>
            <pc:sldMk cId="3312462275" sldId="1653"/>
            <ac:spMk id="2" creationId="{C398BFFF-4711-018C-569E-6A7B0E077BFD}"/>
          </ac:spMkLst>
        </pc:spChg>
      </pc:sldChg>
      <pc:sldChg chg="del mod modShow">
        <pc:chgData name="תום דמארי" userId="b7e84b5f6bf0a9f4" providerId="LiveId" clId="{B33855EF-7E0C-43E5-AF5E-F16E2AD867CC}" dt="2025-03-24T12:16:30.380" v="1315" actId="47"/>
        <pc:sldMkLst>
          <pc:docMk/>
          <pc:sldMk cId="425343590" sldId="1654"/>
        </pc:sldMkLst>
      </pc:sldChg>
      <pc:sldChg chg="modSp mod modNotesTx">
        <pc:chgData name="תום דמארי" userId="b7e84b5f6bf0a9f4" providerId="LiveId" clId="{B33855EF-7E0C-43E5-AF5E-F16E2AD867CC}" dt="2025-03-24T12:17:28.303" v="1369" actId="20577"/>
        <pc:sldMkLst>
          <pc:docMk/>
          <pc:sldMk cId="2777472095" sldId="1655"/>
        </pc:sldMkLst>
        <pc:picChg chg="mod">
          <ac:chgData name="תום דמארי" userId="b7e84b5f6bf0a9f4" providerId="LiveId" clId="{B33855EF-7E0C-43E5-AF5E-F16E2AD867CC}" dt="2025-03-24T12:16:59.443" v="1325" actId="1035"/>
          <ac:picMkLst>
            <pc:docMk/>
            <pc:sldMk cId="2777472095" sldId="1655"/>
            <ac:picMk id="5" creationId="{ACE29320-30FE-75EA-0050-E54FD19FE69E}"/>
          </ac:picMkLst>
        </pc:picChg>
      </pc:sldChg>
      <pc:sldChg chg="addSp delSp mod">
        <pc:chgData name="תום דמארי" userId="b7e84b5f6bf0a9f4" providerId="LiveId" clId="{B33855EF-7E0C-43E5-AF5E-F16E2AD867CC}" dt="2025-03-23T21:28:10.147" v="701" actId="478"/>
        <pc:sldMkLst>
          <pc:docMk/>
          <pc:sldMk cId="3515502086" sldId="1658"/>
        </pc:sldMkLst>
        <pc:picChg chg="add del">
          <ac:chgData name="תום דמארי" userId="b7e84b5f6bf0a9f4" providerId="LiveId" clId="{B33855EF-7E0C-43E5-AF5E-F16E2AD867CC}" dt="2025-03-23T21:28:10.147" v="701" actId="478"/>
          <ac:picMkLst>
            <pc:docMk/>
            <pc:sldMk cId="3515502086" sldId="1658"/>
            <ac:picMk id="4" creationId="{53DA91B5-4765-57A5-F3F7-369349E0A6EB}"/>
          </ac:picMkLst>
        </pc:picChg>
      </pc:sldChg>
      <pc:sldChg chg="ord">
        <pc:chgData name="תום דמארי" userId="b7e84b5f6bf0a9f4" providerId="LiveId" clId="{B33855EF-7E0C-43E5-AF5E-F16E2AD867CC}" dt="2025-03-23T21:05:29.118" v="693"/>
        <pc:sldMkLst>
          <pc:docMk/>
          <pc:sldMk cId="4023449084" sldId="1659"/>
        </pc:sldMkLst>
      </pc:sldChg>
      <pc:sldChg chg="addSp delSp modSp mod ord">
        <pc:chgData name="תום דמארי" userId="b7e84b5f6bf0a9f4" providerId="LiveId" clId="{B33855EF-7E0C-43E5-AF5E-F16E2AD867CC}" dt="2025-03-23T18:25:28.280" v="226"/>
        <pc:sldMkLst>
          <pc:docMk/>
          <pc:sldMk cId="2949794151" sldId="1660"/>
        </pc:sldMkLst>
        <pc:spChg chg="mod">
          <ac:chgData name="תום דמארי" userId="b7e84b5f6bf0a9f4" providerId="LiveId" clId="{B33855EF-7E0C-43E5-AF5E-F16E2AD867CC}" dt="2025-03-23T18:22:42.310" v="152" actId="20577"/>
          <ac:spMkLst>
            <pc:docMk/>
            <pc:sldMk cId="2949794151" sldId="1660"/>
            <ac:spMk id="2" creationId="{6D040589-4FCE-5C2F-AAE5-A5A2DE979D3E}"/>
          </ac:spMkLst>
        </pc:spChg>
        <pc:picChg chg="add mod">
          <ac:chgData name="תום דמארי" userId="b7e84b5f6bf0a9f4" providerId="LiveId" clId="{B33855EF-7E0C-43E5-AF5E-F16E2AD867CC}" dt="2025-03-23T18:20:32.257" v="104"/>
          <ac:picMkLst>
            <pc:docMk/>
            <pc:sldMk cId="2949794151" sldId="1660"/>
            <ac:picMk id="3" creationId="{B9ABDE00-570C-899A-C343-2DA2CEE2D341}"/>
          </ac:picMkLst>
        </pc:picChg>
      </pc:sldChg>
      <pc:sldChg chg="modSp del mod">
        <pc:chgData name="תום דמארי" userId="b7e84b5f6bf0a9f4" providerId="LiveId" clId="{B33855EF-7E0C-43E5-AF5E-F16E2AD867CC}" dt="2025-03-23T18:23:05.227" v="154" actId="47"/>
        <pc:sldMkLst>
          <pc:docMk/>
          <pc:sldMk cId="2415182452" sldId="1661"/>
        </pc:sldMkLst>
      </pc:sldChg>
      <pc:sldChg chg="modSp mod ord">
        <pc:chgData name="תום דמארי" userId="b7e84b5f6bf0a9f4" providerId="LiveId" clId="{B33855EF-7E0C-43E5-AF5E-F16E2AD867CC}" dt="2025-03-23T19:30:25.212" v="432" actId="1076"/>
        <pc:sldMkLst>
          <pc:docMk/>
          <pc:sldMk cId="1375184435" sldId="1662"/>
        </pc:sldMkLst>
        <pc:spChg chg="mod">
          <ac:chgData name="תום דמארי" userId="b7e84b5f6bf0a9f4" providerId="LiveId" clId="{B33855EF-7E0C-43E5-AF5E-F16E2AD867CC}" dt="2025-03-23T18:17:58.071" v="13" actId="20577"/>
          <ac:spMkLst>
            <pc:docMk/>
            <pc:sldMk cId="1375184435" sldId="1662"/>
            <ac:spMk id="2" creationId="{F59792E6-0364-784E-367A-753AB3915279}"/>
          </ac:spMkLst>
        </pc:spChg>
        <pc:picChg chg="mod">
          <ac:chgData name="תום דמארי" userId="b7e84b5f6bf0a9f4" providerId="LiveId" clId="{B33855EF-7E0C-43E5-AF5E-F16E2AD867CC}" dt="2025-03-23T19:30:25.212" v="432" actId="1076"/>
          <ac:picMkLst>
            <pc:docMk/>
            <pc:sldMk cId="1375184435" sldId="1662"/>
            <ac:picMk id="5" creationId="{2C61C9EA-A482-9091-2470-B835E4C40232}"/>
          </ac:picMkLst>
        </pc:picChg>
      </pc:sldChg>
      <pc:sldChg chg="mod modShow">
        <pc:chgData name="תום דמארי" userId="b7e84b5f6bf0a9f4" providerId="LiveId" clId="{B33855EF-7E0C-43E5-AF5E-F16E2AD867CC}" dt="2025-03-24T06:59:07.028" v="1225" actId="729"/>
        <pc:sldMkLst>
          <pc:docMk/>
          <pc:sldMk cId="2675338575" sldId="1663"/>
        </pc:sldMkLst>
      </pc:sldChg>
      <pc:sldChg chg="mod modShow">
        <pc:chgData name="תום דמארי" userId="b7e84b5f6bf0a9f4" providerId="LiveId" clId="{B33855EF-7E0C-43E5-AF5E-F16E2AD867CC}" dt="2025-03-24T06:59:07.028" v="1225" actId="729"/>
        <pc:sldMkLst>
          <pc:docMk/>
          <pc:sldMk cId="4048831445" sldId="1664"/>
        </pc:sldMkLst>
      </pc:sldChg>
      <pc:sldChg chg="modSp mod modShow">
        <pc:chgData name="תום דמארי" userId="b7e84b5f6bf0a9f4" providerId="LiveId" clId="{B33855EF-7E0C-43E5-AF5E-F16E2AD867CC}" dt="2025-03-23T21:43:39.851" v="1163" actId="729"/>
        <pc:sldMkLst>
          <pc:docMk/>
          <pc:sldMk cId="3927929574" sldId="1666"/>
        </pc:sldMkLst>
        <pc:spChg chg="mod">
          <ac:chgData name="תום דמארי" userId="b7e84b5f6bf0a9f4" providerId="LiveId" clId="{B33855EF-7E0C-43E5-AF5E-F16E2AD867CC}" dt="2025-03-23T20:31:29.973" v="683" actId="400"/>
          <ac:spMkLst>
            <pc:docMk/>
            <pc:sldMk cId="3927929574" sldId="1666"/>
            <ac:spMk id="5" creationId="{9B1E2076-3CC3-74E7-C239-17B2E01D1C21}"/>
          </ac:spMkLst>
        </pc:spChg>
      </pc:sldChg>
      <pc:sldChg chg="modSp mod modShow">
        <pc:chgData name="תום דמארי" userId="b7e84b5f6bf0a9f4" providerId="LiveId" clId="{B33855EF-7E0C-43E5-AF5E-F16E2AD867CC}" dt="2025-03-23T21:43:49.800" v="1164" actId="729"/>
        <pc:sldMkLst>
          <pc:docMk/>
          <pc:sldMk cId="2191269393" sldId="1667"/>
        </pc:sldMkLst>
        <pc:spChg chg="mod">
          <ac:chgData name="תום דמארי" userId="b7e84b5f6bf0a9f4" providerId="LiveId" clId="{B33855EF-7E0C-43E5-AF5E-F16E2AD867CC}" dt="2025-03-23T20:14:20.447" v="517" actId="20577"/>
          <ac:spMkLst>
            <pc:docMk/>
            <pc:sldMk cId="2191269393" sldId="1667"/>
            <ac:spMk id="2" creationId="{0494C3C6-2CEE-A862-A363-F7E8C076071A}"/>
          </ac:spMkLst>
        </pc:spChg>
        <pc:spChg chg="mod">
          <ac:chgData name="תום דמארי" userId="b7e84b5f6bf0a9f4" providerId="LiveId" clId="{B33855EF-7E0C-43E5-AF5E-F16E2AD867CC}" dt="2025-03-23T20:16:23.787" v="617" actId="20577"/>
          <ac:spMkLst>
            <pc:docMk/>
            <pc:sldMk cId="2191269393" sldId="1667"/>
            <ac:spMk id="5" creationId="{5D51997E-C128-BA68-CB15-6816EDCBE7E5}"/>
          </ac:spMkLst>
        </pc:spChg>
      </pc:sldChg>
      <pc:sldChg chg="addSp modSp mod modShow">
        <pc:chgData name="תום דמארי" userId="b7e84b5f6bf0a9f4" providerId="LiveId" clId="{B33855EF-7E0C-43E5-AF5E-F16E2AD867CC}" dt="2025-03-23T21:40:51.587" v="1138" actId="729"/>
        <pc:sldMkLst>
          <pc:docMk/>
          <pc:sldMk cId="1354839908" sldId="1668"/>
        </pc:sldMkLst>
        <pc:spChg chg="mod">
          <ac:chgData name="תום דמארי" userId="b7e84b5f6bf0a9f4" providerId="LiveId" clId="{B33855EF-7E0C-43E5-AF5E-F16E2AD867CC}" dt="2025-03-23T21:40:47.797" v="1137" actId="1036"/>
          <ac:spMkLst>
            <pc:docMk/>
            <pc:sldMk cId="1354839908" sldId="1668"/>
            <ac:spMk id="5" creationId="{86B899A7-EC06-3C9E-009F-EF93E643A19F}"/>
          </ac:spMkLst>
        </pc:spChg>
        <pc:picChg chg="add mod">
          <ac:chgData name="תום דמארי" userId="b7e84b5f6bf0a9f4" providerId="LiveId" clId="{B33855EF-7E0C-43E5-AF5E-F16E2AD867CC}" dt="2025-03-23T21:40:37.847" v="1126" actId="1076"/>
          <ac:picMkLst>
            <pc:docMk/>
            <pc:sldMk cId="1354839908" sldId="1668"/>
            <ac:picMk id="4" creationId="{95EC8EC6-C0A3-D2AC-5D91-3944C3FE6CA3}"/>
          </ac:picMkLst>
        </pc:picChg>
      </pc:sldChg>
      <pc:sldChg chg="mod modShow">
        <pc:chgData name="תום דמארי" userId="b7e84b5f6bf0a9f4" providerId="LiveId" clId="{B33855EF-7E0C-43E5-AF5E-F16E2AD867CC}" dt="2025-03-24T06:59:07.028" v="1225" actId="729"/>
        <pc:sldMkLst>
          <pc:docMk/>
          <pc:sldMk cId="432613864" sldId="1669"/>
        </pc:sldMkLst>
      </pc:sldChg>
      <pc:sldChg chg="modSp mod ord">
        <pc:chgData name="תום דמארי" userId="b7e84b5f6bf0a9f4" providerId="LiveId" clId="{B33855EF-7E0C-43E5-AF5E-F16E2AD867CC}" dt="2025-03-23T18:26:07.463" v="272" actId="20577"/>
        <pc:sldMkLst>
          <pc:docMk/>
          <pc:sldMk cId="2760701834" sldId="1670"/>
        </pc:sldMkLst>
        <pc:spChg chg="mod">
          <ac:chgData name="תום דמארי" userId="b7e84b5f6bf0a9f4" providerId="LiveId" clId="{B33855EF-7E0C-43E5-AF5E-F16E2AD867CC}" dt="2025-03-23T18:26:07.463" v="272" actId="20577"/>
          <ac:spMkLst>
            <pc:docMk/>
            <pc:sldMk cId="2760701834" sldId="1670"/>
            <ac:spMk id="2" creationId="{A8DBDD60-23D2-F13D-29A8-11A2428DF172}"/>
          </ac:spMkLst>
        </pc:spChg>
      </pc:sldChg>
      <pc:sldChg chg="mod modShow">
        <pc:chgData name="תום דמארי" userId="b7e84b5f6bf0a9f4" providerId="LiveId" clId="{B33855EF-7E0C-43E5-AF5E-F16E2AD867CC}" dt="2025-03-23T21:44:24.719" v="1165" actId="729"/>
        <pc:sldMkLst>
          <pc:docMk/>
          <pc:sldMk cId="2034362762" sldId="1671"/>
        </pc:sldMkLst>
      </pc:sldChg>
      <pc:sldChg chg="mod modShow">
        <pc:chgData name="תום דמארי" userId="b7e84b5f6bf0a9f4" providerId="LiveId" clId="{B33855EF-7E0C-43E5-AF5E-F16E2AD867CC}" dt="2025-03-23T21:44:24.719" v="1165" actId="729"/>
        <pc:sldMkLst>
          <pc:docMk/>
          <pc:sldMk cId="3721719252" sldId="1672"/>
        </pc:sldMkLst>
      </pc:sldChg>
      <pc:sldChg chg="mod modShow">
        <pc:chgData name="תום דמארי" userId="b7e84b5f6bf0a9f4" providerId="LiveId" clId="{B33855EF-7E0C-43E5-AF5E-F16E2AD867CC}" dt="2025-03-23T21:44:24.719" v="1165" actId="729"/>
        <pc:sldMkLst>
          <pc:docMk/>
          <pc:sldMk cId="1075890066" sldId="1673"/>
        </pc:sldMkLst>
      </pc:sldChg>
      <pc:sldChg chg="mod modShow">
        <pc:chgData name="תום דמארי" userId="b7e84b5f6bf0a9f4" providerId="LiveId" clId="{B33855EF-7E0C-43E5-AF5E-F16E2AD867CC}" dt="2025-03-23T21:39:58.029" v="1119" actId="729"/>
        <pc:sldMkLst>
          <pc:docMk/>
          <pc:sldMk cId="1018883324" sldId="1674"/>
        </pc:sldMkLst>
      </pc:sldChg>
      <pc:sldChg chg="mod modShow">
        <pc:chgData name="תום דמארי" userId="b7e84b5f6bf0a9f4" providerId="LiveId" clId="{B33855EF-7E0C-43E5-AF5E-F16E2AD867CC}" dt="2025-03-23T21:39:58.029" v="1119" actId="729"/>
        <pc:sldMkLst>
          <pc:docMk/>
          <pc:sldMk cId="1726713837" sldId="1675"/>
        </pc:sldMkLst>
      </pc:sldChg>
      <pc:sldChg chg="mod modShow">
        <pc:chgData name="תום דמארי" userId="b7e84b5f6bf0a9f4" providerId="LiveId" clId="{B33855EF-7E0C-43E5-AF5E-F16E2AD867CC}" dt="2025-03-23T21:39:58.029" v="1119" actId="729"/>
        <pc:sldMkLst>
          <pc:docMk/>
          <pc:sldMk cId="2020173347" sldId="1676"/>
        </pc:sldMkLst>
      </pc:sldChg>
      <pc:sldChg chg="delSp modSp del mod ord">
        <pc:chgData name="תום דמארי" userId="b7e84b5f6bf0a9f4" providerId="LiveId" clId="{B33855EF-7E0C-43E5-AF5E-F16E2AD867CC}" dt="2025-03-23T21:40:13.547" v="1124" actId="47"/>
        <pc:sldMkLst>
          <pc:docMk/>
          <pc:sldMk cId="2444421376" sldId="1677"/>
        </pc:sldMkLst>
      </pc:sldChg>
      <pc:sldChg chg="mod modShow">
        <pc:chgData name="תום דמארי" userId="b7e84b5f6bf0a9f4" providerId="LiveId" clId="{B33855EF-7E0C-43E5-AF5E-F16E2AD867CC}" dt="2025-03-23T21:39:58.029" v="1119" actId="729"/>
        <pc:sldMkLst>
          <pc:docMk/>
          <pc:sldMk cId="3585089255" sldId="1678"/>
        </pc:sldMkLst>
      </pc:sldChg>
      <pc:sldChg chg="mod modShow">
        <pc:chgData name="תום דמארי" userId="b7e84b5f6bf0a9f4" providerId="LiveId" clId="{B33855EF-7E0C-43E5-AF5E-F16E2AD867CC}" dt="2025-03-23T21:28:22.514" v="702" actId="729"/>
        <pc:sldMkLst>
          <pc:docMk/>
          <pc:sldMk cId="971760420" sldId="1679"/>
        </pc:sldMkLst>
      </pc:sldChg>
      <pc:sldChg chg="modSp mod ord">
        <pc:chgData name="תום דמארי" userId="b7e84b5f6bf0a9f4" providerId="LiveId" clId="{B33855EF-7E0C-43E5-AF5E-F16E2AD867CC}" dt="2025-03-24T12:22:18.977" v="1370" actId="14100"/>
        <pc:sldMkLst>
          <pc:docMk/>
          <pc:sldMk cId="3839580926" sldId="1680"/>
        </pc:sldMkLst>
        <pc:spChg chg="mod">
          <ac:chgData name="תום דמארי" userId="b7e84b5f6bf0a9f4" providerId="LiveId" clId="{B33855EF-7E0C-43E5-AF5E-F16E2AD867CC}" dt="2025-03-24T12:22:18.977" v="1370" actId="14100"/>
          <ac:spMkLst>
            <pc:docMk/>
            <pc:sldMk cId="3839580926" sldId="1680"/>
            <ac:spMk id="2" creationId="{EC233D2C-6CDD-ACAC-2C8E-45BDA17BADA5}"/>
          </ac:spMkLst>
        </pc:spChg>
        <pc:spChg chg="mod">
          <ac:chgData name="תום דמארי" userId="b7e84b5f6bf0a9f4" providerId="LiveId" clId="{B33855EF-7E0C-43E5-AF5E-F16E2AD867CC}" dt="2025-03-23T21:30:19.816" v="763" actId="1076"/>
          <ac:spMkLst>
            <pc:docMk/>
            <pc:sldMk cId="3839580926" sldId="1680"/>
            <ac:spMk id="5" creationId="{561F36C2-3485-90AF-D28D-412ED6FA3246}"/>
          </ac:spMkLst>
        </pc:spChg>
      </pc:sldChg>
      <pc:sldChg chg="modSp mod">
        <pc:chgData name="תום דמארי" userId="b7e84b5f6bf0a9f4" providerId="LiveId" clId="{B33855EF-7E0C-43E5-AF5E-F16E2AD867CC}" dt="2025-03-23T21:31:06.218" v="769" actId="1076"/>
        <pc:sldMkLst>
          <pc:docMk/>
          <pc:sldMk cId="3947837481" sldId="1681"/>
        </pc:sldMkLst>
        <pc:spChg chg="mod">
          <ac:chgData name="תום דמארי" userId="b7e84b5f6bf0a9f4" providerId="LiveId" clId="{B33855EF-7E0C-43E5-AF5E-F16E2AD867CC}" dt="2025-03-23T21:31:06.218" v="769" actId="1076"/>
          <ac:spMkLst>
            <pc:docMk/>
            <pc:sldMk cId="3947837481" sldId="1681"/>
            <ac:spMk id="5" creationId="{B6373423-0584-B072-A489-689F8F46B955}"/>
          </ac:spMkLst>
        </pc:spChg>
      </pc:sldChg>
      <pc:sldChg chg="addSp delSp modSp add mod ord">
        <pc:chgData name="תום דמארי" userId="b7e84b5f6bf0a9f4" providerId="LiveId" clId="{B33855EF-7E0C-43E5-AF5E-F16E2AD867CC}" dt="2025-03-23T18:25:28.280" v="226"/>
        <pc:sldMkLst>
          <pc:docMk/>
          <pc:sldMk cId="2263952085" sldId="1682"/>
        </pc:sldMkLst>
        <pc:spChg chg="mod">
          <ac:chgData name="תום דמארי" userId="b7e84b5f6bf0a9f4" providerId="LiveId" clId="{B33855EF-7E0C-43E5-AF5E-F16E2AD867CC}" dt="2025-03-23T18:19:06.089" v="82"/>
          <ac:spMkLst>
            <pc:docMk/>
            <pc:sldMk cId="2263952085" sldId="1682"/>
            <ac:spMk id="2" creationId="{6C1D4EDE-B1CE-8646-AE7B-409CDB650263}"/>
          </ac:spMkLst>
        </pc:spChg>
        <pc:picChg chg="add mod">
          <ac:chgData name="תום דמארי" userId="b7e84b5f6bf0a9f4" providerId="LiveId" clId="{B33855EF-7E0C-43E5-AF5E-F16E2AD867CC}" dt="2025-03-23T18:16:27.870" v="5" actId="1076"/>
          <ac:picMkLst>
            <pc:docMk/>
            <pc:sldMk cId="2263952085" sldId="1682"/>
            <ac:picMk id="5" creationId="{5FC3510A-FB54-27D2-0B01-06DA7B830A4A}"/>
          </ac:picMkLst>
        </pc:picChg>
      </pc:sldChg>
      <pc:sldChg chg="modSp add del mod">
        <pc:chgData name="תום דמארי" userId="b7e84b5f6bf0a9f4" providerId="LiveId" clId="{B33855EF-7E0C-43E5-AF5E-F16E2AD867CC}" dt="2025-03-23T18:23:04.527" v="153" actId="47"/>
        <pc:sldMkLst>
          <pc:docMk/>
          <pc:sldMk cId="450135038" sldId="1683"/>
        </pc:sldMkLst>
      </pc:sldChg>
      <pc:sldChg chg="addSp delSp modSp add mod ord">
        <pc:chgData name="תום דמארי" userId="b7e84b5f6bf0a9f4" providerId="LiveId" clId="{B33855EF-7E0C-43E5-AF5E-F16E2AD867CC}" dt="2025-03-23T19:29:31.939" v="425" actId="1076"/>
        <pc:sldMkLst>
          <pc:docMk/>
          <pc:sldMk cId="1077954641" sldId="1684"/>
        </pc:sldMkLst>
        <pc:spChg chg="mod">
          <ac:chgData name="תום דמארי" userId="b7e84b5f6bf0a9f4" providerId="LiveId" clId="{B33855EF-7E0C-43E5-AF5E-F16E2AD867CC}" dt="2025-03-23T18:23:17.246" v="168" actId="20577"/>
          <ac:spMkLst>
            <pc:docMk/>
            <pc:sldMk cId="1077954641" sldId="1684"/>
            <ac:spMk id="2" creationId="{C48E6D6B-DA79-2402-41C7-5C627EEF8EA3}"/>
          </ac:spMkLst>
        </pc:spChg>
        <pc:picChg chg="add mod">
          <ac:chgData name="תום דמארי" userId="b7e84b5f6bf0a9f4" providerId="LiveId" clId="{B33855EF-7E0C-43E5-AF5E-F16E2AD867CC}" dt="2025-03-23T19:29:31.939" v="425" actId="1076"/>
          <ac:picMkLst>
            <pc:docMk/>
            <pc:sldMk cId="1077954641" sldId="1684"/>
            <ac:picMk id="6" creationId="{F54E7B97-B9BE-50B7-8D72-5EE343BEE779}"/>
          </ac:picMkLst>
        </pc:picChg>
      </pc:sldChg>
      <pc:sldChg chg="delSp modSp add del mod replId">
        <pc:chgData name="תום דמארי" userId="b7e84b5f6bf0a9f4" providerId="LiveId" clId="{B33855EF-7E0C-43E5-AF5E-F16E2AD867CC}" dt="2025-03-23T18:23:19.677" v="169" actId="47"/>
        <pc:sldMkLst>
          <pc:docMk/>
          <pc:sldMk cId="2907905356" sldId="1685"/>
        </pc:sldMkLst>
      </pc:sldChg>
      <pc:sldChg chg="delSp modSp add del mod replId">
        <pc:chgData name="תום דמארי" userId="b7e84b5f6bf0a9f4" providerId="LiveId" clId="{B33855EF-7E0C-43E5-AF5E-F16E2AD867CC}" dt="2025-03-23T18:23:20.777" v="170" actId="47"/>
        <pc:sldMkLst>
          <pc:docMk/>
          <pc:sldMk cId="331468718" sldId="1686"/>
        </pc:sldMkLst>
      </pc:sldChg>
      <pc:sldChg chg="addSp delSp modSp add mod ord replId">
        <pc:chgData name="תום דמארי" userId="b7e84b5f6bf0a9f4" providerId="LiveId" clId="{B33855EF-7E0C-43E5-AF5E-F16E2AD867CC}" dt="2025-03-23T19:29:48.772" v="429" actId="1076"/>
        <pc:sldMkLst>
          <pc:docMk/>
          <pc:sldMk cId="2082256170" sldId="1687"/>
        </pc:sldMkLst>
        <pc:spChg chg="mod">
          <ac:chgData name="תום דמארי" userId="b7e84b5f6bf0a9f4" providerId="LiveId" clId="{B33855EF-7E0C-43E5-AF5E-F16E2AD867CC}" dt="2025-03-23T18:19:58.057" v="99" actId="20577"/>
          <ac:spMkLst>
            <pc:docMk/>
            <pc:sldMk cId="2082256170" sldId="1687"/>
            <ac:spMk id="2" creationId="{65375258-7FF0-9FDA-9C11-E53277FB261F}"/>
          </ac:spMkLst>
        </pc:spChg>
        <pc:picChg chg="add mod">
          <ac:chgData name="תום דמארי" userId="b7e84b5f6bf0a9f4" providerId="LiveId" clId="{B33855EF-7E0C-43E5-AF5E-F16E2AD867CC}" dt="2025-03-23T19:29:48.772" v="429" actId="1076"/>
          <ac:picMkLst>
            <pc:docMk/>
            <pc:sldMk cId="2082256170" sldId="1687"/>
            <ac:picMk id="4" creationId="{CBE8E77F-85DA-FD90-7DBB-0B1FD7652056}"/>
          </ac:picMkLst>
        </pc:picChg>
      </pc:sldChg>
      <pc:sldChg chg="addSp delSp modSp add mod ord">
        <pc:chgData name="תום דמארי" userId="b7e84b5f6bf0a9f4" providerId="LiveId" clId="{B33855EF-7E0C-43E5-AF5E-F16E2AD867CC}" dt="2025-03-23T19:30:15.302" v="431" actId="1076"/>
        <pc:sldMkLst>
          <pc:docMk/>
          <pc:sldMk cId="17683846" sldId="1688"/>
        </pc:sldMkLst>
        <pc:spChg chg="mod">
          <ac:chgData name="תום דמארי" userId="b7e84b5f6bf0a9f4" providerId="LiveId" clId="{B33855EF-7E0C-43E5-AF5E-F16E2AD867CC}" dt="2025-03-23T18:21:01.441" v="111" actId="20577"/>
          <ac:spMkLst>
            <pc:docMk/>
            <pc:sldMk cId="17683846" sldId="1688"/>
            <ac:spMk id="2" creationId="{19C72620-E85F-9365-6120-F6787F072D88}"/>
          </ac:spMkLst>
        </pc:spChg>
        <pc:picChg chg="add mod">
          <ac:chgData name="תום דמארי" userId="b7e84b5f6bf0a9f4" providerId="LiveId" clId="{B33855EF-7E0C-43E5-AF5E-F16E2AD867CC}" dt="2025-03-23T19:30:15.302" v="431" actId="1076"/>
          <ac:picMkLst>
            <pc:docMk/>
            <pc:sldMk cId="17683846" sldId="1688"/>
            <ac:picMk id="4" creationId="{85012281-B247-E1D9-702C-70C83F477321}"/>
          </ac:picMkLst>
        </pc:picChg>
      </pc:sldChg>
      <pc:sldChg chg="addSp modSp add mod ord">
        <pc:chgData name="תום דמארי" userId="b7e84b5f6bf0a9f4" providerId="LiveId" clId="{B33855EF-7E0C-43E5-AF5E-F16E2AD867CC}" dt="2025-03-23T23:31:53.854" v="1223" actId="1076"/>
        <pc:sldMkLst>
          <pc:docMk/>
          <pc:sldMk cId="3089729906" sldId="1689"/>
        </pc:sldMkLst>
        <pc:spChg chg="mod">
          <ac:chgData name="תום דמארי" userId="b7e84b5f6bf0a9f4" providerId="LiveId" clId="{B33855EF-7E0C-43E5-AF5E-F16E2AD867CC}" dt="2025-03-23T18:21:22.908" v="117" actId="20577"/>
          <ac:spMkLst>
            <pc:docMk/>
            <pc:sldMk cId="3089729906" sldId="1689"/>
            <ac:spMk id="2" creationId="{1F5BEE2C-1345-5F32-1C01-47BB6A616A3E}"/>
          </ac:spMkLst>
        </pc:spChg>
        <pc:picChg chg="add mod">
          <ac:chgData name="תום דמארי" userId="b7e84b5f6bf0a9f4" providerId="LiveId" clId="{B33855EF-7E0C-43E5-AF5E-F16E2AD867CC}" dt="2025-03-23T23:31:53.854" v="1223" actId="1076"/>
          <ac:picMkLst>
            <pc:docMk/>
            <pc:sldMk cId="3089729906" sldId="1689"/>
            <ac:picMk id="4" creationId="{D753D901-C856-0690-4C76-26F12989ED99}"/>
          </ac:picMkLst>
        </pc:picChg>
      </pc:sldChg>
      <pc:sldChg chg="addSp delSp modSp add mod ord replId">
        <pc:chgData name="תום דמארי" userId="b7e84b5f6bf0a9f4" providerId="LiveId" clId="{B33855EF-7E0C-43E5-AF5E-F16E2AD867CC}" dt="2025-03-23T23:26:48.448" v="1216" actId="1076"/>
        <pc:sldMkLst>
          <pc:docMk/>
          <pc:sldMk cId="1385318895" sldId="1690"/>
        </pc:sldMkLst>
        <pc:spChg chg="mod">
          <ac:chgData name="תום דמארי" userId="b7e84b5f6bf0a9f4" providerId="LiveId" clId="{B33855EF-7E0C-43E5-AF5E-F16E2AD867CC}" dt="2025-03-23T18:23:34.145" v="197" actId="20577"/>
          <ac:spMkLst>
            <pc:docMk/>
            <pc:sldMk cId="1385318895" sldId="1690"/>
            <ac:spMk id="2" creationId="{483F1FD4-5F75-4DD9-D401-EA79558477CC}"/>
          </ac:spMkLst>
        </pc:spChg>
        <pc:picChg chg="add mod modCrop">
          <ac:chgData name="תום דמארי" userId="b7e84b5f6bf0a9f4" providerId="LiveId" clId="{B33855EF-7E0C-43E5-AF5E-F16E2AD867CC}" dt="2025-03-23T23:26:48.448" v="1216" actId="1076"/>
          <ac:picMkLst>
            <pc:docMk/>
            <pc:sldMk cId="1385318895" sldId="1690"/>
            <ac:picMk id="6" creationId="{4BF71A90-F5B9-C606-9C2F-FA3444814CBB}"/>
          </ac:picMkLst>
        </pc:picChg>
      </pc:sldChg>
      <pc:sldChg chg="modSp add del mod replId">
        <pc:chgData name="תום דמארי" userId="b7e84b5f6bf0a9f4" providerId="LiveId" clId="{B33855EF-7E0C-43E5-AF5E-F16E2AD867CC}" dt="2025-03-23T18:23:37.561" v="198" actId="47"/>
        <pc:sldMkLst>
          <pc:docMk/>
          <pc:sldMk cId="1961766445" sldId="1691"/>
        </pc:sldMkLst>
      </pc:sldChg>
      <pc:sldChg chg="modSp add del mod replId">
        <pc:chgData name="תום דמארי" userId="b7e84b5f6bf0a9f4" providerId="LiveId" clId="{B33855EF-7E0C-43E5-AF5E-F16E2AD867CC}" dt="2025-03-23T18:23:38.844" v="199" actId="47"/>
        <pc:sldMkLst>
          <pc:docMk/>
          <pc:sldMk cId="2010736651" sldId="1692"/>
        </pc:sldMkLst>
      </pc:sldChg>
      <pc:sldChg chg="addSp modSp add mod ord replId">
        <pc:chgData name="תום דמארי" userId="b7e84b5f6bf0a9f4" providerId="LiveId" clId="{B33855EF-7E0C-43E5-AF5E-F16E2AD867CC}" dt="2025-03-23T23:27:27.963" v="1221" actId="1076"/>
        <pc:sldMkLst>
          <pc:docMk/>
          <pc:sldMk cId="3354668344" sldId="1693"/>
        </pc:sldMkLst>
        <pc:spChg chg="mod">
          <ac:chgData name="תום דמארי" userId="b7e84b5f6bf0a9f4" providerId="LiveId" clId="{B33855EF-7E0C-43E5-AF5E-F16E2AD867CC}" dt="2025-03-23T18:22:24.393" v="138" actId="20577"/>
          <ac:spMkLst>
            <pc:docMk/>
            <pc:sldMk cId="3354668344" sldId="1693"/>
            <ac:spMk id="2" creationId="{79553B6F-4A26-B0FA-8630-01B50DA1B1F6}"/>
          </ac:spMkLst>
        </pc:spChg>
        <pc:picChg chg="add mod">
          <ac:chgData name="תום דמארי" userId="b7e84b5f6bf0a9f4" providerId="LiveId" clId="{B33855EF-7E0C-43E5-AF5E-F16E2AD867CC}" dt="2025-03-23T23:27:27.963" v="1221" actId="1076"/>
          <ac:picMkLst>
            <pc:docMk/>
            <pc:sldMk cId="3354668344" sldId="1693"/>
            <ac:picMk id="4" creationId="{BBA806C3-21E0-79B8-D83A-ECEB29F4E85F}"/>
          </ac:picMkLst>
        </pc:picChg>
      </pc:sldChg>
      <pc:sldChg chg="add mod modShow">
        <pc:chgData name="תום דמארי" userId="b7e84b5f6bf0a9f4" providerId="LiveId" clId="{B33855EF-7E0C-43E5-AF5E-F16E2AD867CC}" dt="2025-03-23T21:44:28.371" v="1166" actId="729"/>
        <pc:sldMkLst>
          <pc:docMk/>
          <pc:sldMk cId="3922609977" sldId="1694"/>
        </pc:sldMkLst>
      </pc:sldChg>
      <pc:sldChg chg="modSp add mod ord">
        <pc:chgData name="תום דמארי" userId="b7e84b5f6bf0a9f4" providerId="LiveId" clId="{B33855EF-7E0C-43E5-AF5E-F16E2AD867CC}" dt="2025-03-23T18:26:23.414" v="293" actId="20577"/>
        <pc:sldMkLst>
          <pc:docMk/>
          <pc:sldMk cId="4291822377" sldId="1695"/>
        </pc:sldMkLst>
        <pc:spChg chg="mod">
          <ac:chgData name="תום דמארי" userId="b7e84b5f6bf0a9f4" providerId="LiveId" clId="{B33855EF-7E0C-43E5-AF5E-F16E2AD867CC}" dt="2025-03-23T18:26:23.414" v="293" actId="20577"/>
          <ac:spMkLst>
            <pc:docMk/>
            <pc:sldMk cId="4291822377" sldId="1695"/>
            <ac:spMk id="2" creationId="{257C63CB-9DCD-750E-D403-6F7B3C62599E}"/>
          </ac:spMkLst>
        </pc:spChg>
      </pc:sldChg>
      <pc:sldChg chg="modSp add mod modShow">
        <pc:chgData name="תום דמארי" userId="b7e84b5f6bf0a9f4" providerId="LiveId" clId="{B33855EF-7E0C-43E5-AF5E-F16E2AD867CC}" dt="2025-03-24T06:58:48.127" v="1224" actId="729"/>
        <pc:sldMkLst>
          <pc:docMk/>
          <pc:sldMk cId="506794053" sldId="1696"/>
        </pc:sldMkLst>
        <pc:spChg chg="mod">
          <ac:chgData name="תום דמארי" userId="b7e84b5f6bf0a9f4" providerId="LiveId" clId="{B33855EF-7E0C-43E5-AF5E-F16E2AD867CC}" dt="2025-03-23T18:26:51.131" v="303" actId="20577"/>
          <ac:spMkLst>
            <pc:docMk/>
            <pc:sldMk cId="506794053" sldId="1696"/>
            <ac:spMk id="2" creationId="{9D825D7E-B2CC-4F48-91FB-266BB08AD2B1}"/>
          </ac:spMkLst>
        </pc:spChg>
      </pc:sldChg>
      <pc:sldChg chg="delSp modSp add mod replId modShow">
        <pc:chgData name="תום דמארי" userId="b7e84b5f6bf0a9f4" providerId="LiveId" clId="{B33855EF-7E0C-43E5-AF5E-F16E2AD867CC}" dt="2025-03-24T06:58:48.127" v="1224" actId="729"/>
        <pc:sldMkLst>
          <pc:docMk/>
          <pc:sldMk cId="2363851148" sldId="1697"/>
        </pc:sldMkLst>
        <pc:spChg chg="mod">
          <ac:chgData name="תום דמארי" userId="b7e84b5f6bf0a9f4" providerId="LiveId" clId="{B33855EF-7E0C-43E5-AF5E-F16E2AD867CC}" dt="2025-03-23T18:26:59.365" v="312"/>
          <ac:spMkLst>
            <pc:docMk/>
            <pc:sldMk cId="2363851148" sldId="1697"/>
            <ac:spMk id="2" creationId="{0B3108D1-B8D6-2CB9-B936-825C2E16EC17}"/>
          </ac:spMkLst>
        </pc:spChg>
      </pc:sldChg>
      <pc:sldChg chg="delSp modSp add mod replId modShow">
        <pc:chgData name="תום דמארי" userId="b7e84b5f6bf0a9f4" providerId="LiveId" clId="{B33855EF-7E0C-43E5-AF5E-F16E2AD867CC}" dt="2025-03-24T06:58:48.127" v="1224" actId="729"/>
        <pc:sldMkLst>
          <pc:docMk/>
          <pc:sldMk cId="2773587528" sldId="1698"/>
        </pc:sldMkLst>
        <pc:spChg chg="mod">
          <ac:chgData name="תום דמארי" userId="b7e84b5f6bf0a9f4" providerId="LiveId" clId="{B33855EF-7E0C-43E5-AF5E-F16E2AD867CC}" dt="2025-03-23T18:27:14.882" v="339" actId="20577"/>
          <ac:spMkLst>
            <pc:docMk/>
            <pc:sldMk cId="2773587528" sldId="1698"/>
            <ac:spMk id="2" creationId="{E037B636-199E-E334-7AF0-BADC8344ABED}"/>
          </ac:spMkLst>
        </pc:spChg>
      </pc:sldChg>
      <pc:sldChg chg="delSp modSp add mod replId modShow">
        <pc:chgData name="תום דמארי" userId="b7e84b5f6bf0a9f4" providerId="LiveId" clId="{B33855EF-7E0C-43E5-AF5E-F16E2AD867CC}" dt="2025-03-24T06:58:48.127" v="1224" actId="729"/>
        <pc:sldMkLst>
          <pc:docMk/>
          <pc:sldMk cId="78576511" sldId="1699"/>
        </pc:sldMkLst>
        <pc:spChg chg="mod">
          <ac:chgData name="תום דמארי" userId="b7e84b5f6bf0a9f4" providerId="LiveId" clId="{B33855EF-7E0C-43E5-AF5E-F16E2AD867CC}" dt="2025-03-23T18:27:42.116" v="365" actId="20577"/>
          <ac:spMkLst>
            <pc:docMk/>
            <pc:sldMk cId="78576511" sldId="1699"/>
            <ac:spMk id="2" creationId="{773C9F89-BC1D-778E-6B0C-9C69319D28E1}"/>
          </ac:spMkLst>
        </pc:spChg>
      </pc:sldChg>
      <pc:sldChg chg="add del replId">
        <pc:chgData name="תום דמארי" userId="b7e84b5f6bf0a9f4" providerId="LiveId" clId="{B33855EF-7E0C-43E5-AF5E-F16E2AD867CC}" dt="2025-03-23T18:27:47.166" v="367" actId="47"/>
        <pc:sldMkLst>
          <pc:docMk/>
          <pc:sldMk cId="3993059322" sldId="1700"/>
        </pc:sldMkLst>
      </pc:sldChg>
      <pc:sldChg chg="add del replId">
        <pc:chgData name="תום דמארי" userId="b7e84b5f6bf0a9f4" providerId="LiveId" clId="{B33855EF-7E0C-43E5-AF5E-F16E2AD867CC}" dt="2025-03-23T18:27:47.683" v="368" actId="47"/>
        <pc:sldMkLst>
          <pc:docMk/>
          <pc:sldMk cId="2989531885" sldId="1701"/>
        </pc:sldMkLst>
      </pc:sldChg>
      <pc:sldChg chg="add del replId">
        <pc:chgData name="תום דמארי" userId="b7e84b5f6bf0a9f4" providerId="LiveId" clId="{B33855EF-7E0C-43E5-AF5E-F16E2AD867CC}" dt="2025-03-23T18:27:48.116" v="369" actId="47"/>
        <pc:sldMkLst>
          <pc:docMk/>
          <pc:sldMk cId="3104787743" sldId="1702"/>
        </pc:sldMkLst>
      </pc:sldChg>
      <pc:sldChg chg="add del replId">
        <pc:chgData name="תום דמארי" userId="b7e84b5f6bf0a9f4" providerId="LiveId" clId="{B33855EF-7E0C-43E5-AF5E-F16E2AD867CC}" dt="2025-03-23T18:27:48.466" v="370" actId="47"/>
        <pc:sldMkLst>
          <pc:docMk/>
          <pc:sldMk cId="1593754751" sldId="1703"/>
        </pc:sldMkLst>
      </pc:sldChg>
      <pc:sldChg chg="add del replId">
        <pc:chgData name="תום דמארי" userId="b7e84b5f6bf0a9f4" providerId="LiveId" clId="{B33855EF-7E0C-43E5-AF5E-F16E2AD867CC}" dt="2025-03-23T18:27:48.883" v="371" actId="47"/>
        <pc:sldMkLst>
          <pc:docMk/>
          <pc:sldMk cId="3984021358" sldId="1704"/>
        </pc:sldMkLst>
      </pc:sldChg>
      <pc:sldChg chg="add del replId">
        <pc:chgData name="תום דמארי" userId="b7e84b5f6bf0a9f4" providerId="LiveId" clId="{B33855EF-7E0C-43E5-AF5E-F16E2AD867CC}" dt="2025-03-23T18:27:49.783" v="372" actId="47"/>
        <pc:sldMkLst>
          <pc:docMk/>
          <pc:sldMk cId="3380271125" sldId="1705"/>
        </pc:sldMkLst>
      </pc:sldChg>
      <pc:sldChg chg="delSp modSp add mod modShow">
        <pc:chgData name="תום דמארי" userId="b7e84b5f6bf0a9f4" providerId="LiveId" clId="{B33855EF-7E0C-43E5-AF5E-F16E2AD867CC}" dt="2025-03-24T06:58:48.127" v="1224" actId="729"/>
        <pc:sldMkLst>
          <pc:docMk/>
          <pc:sldMk cId="2674000319" sldId="1706"/>
        </pc:sldMkLst>
        <pc:spChg chg="mod">
          <ac:chgData name="תום דמארי" userId="b7e84b5f6bf0a9f4" providerId="LiveId" clId="{B33855EF-7E0C-43E5-AF5E-F16E2AD867CC}" dt="2025-03-23T18:27:31.631" v="350" actId="20577"/>
          <ac:spMkLst>
            <pc:docMk/>
            <pc:sldMk cId="2674000319" sldId="1706"/>
            <ac:spMk id="2" creationId="{47E13E8A-C21B-4D5A-C722-2293C335B503}"/>
          </ac:spMkLst>
        </pc:spChg>
      </pc:sldChg>
      <pc:sldChg chg="delSp modSp add mod modShow">
        <pc:chgData name="תום דמארי" userId="b7e84b5f6bf0a9f4" providerId="LiveId" clId="{B33855EF-7E0C-43E5-AF5E-F16E2AD867CC}" dt="2025-03-24T06:58:48.127" v="1224" actId="729"/>
        <pc:sldMkLst>
          <pc:docMk/>
          <pc:sldMk cId="3785327081" sldId="1707"/>
        </pc:sldMkLst>
        <pc:spChg chg="mod">
          <ac:chgData name="תום דמארי" userId="b7e84b5f6bf0a9f4" providerId="LiveId" clId="{B33855EF-7E0C-43E5-AF5E-F16E2AD867CC}" dt="2025-03-23T18:27:35.683" v="355" actId="20577"/>
          <ac:spMkLst>
            <pc:docMk/>
            <pc:sldMk cId="3785327081" sldId="1707"/>
            <ac:spMk id="2" creationId="{794EC890-9D2C-E116-F28F-09562C986B08}"/>
          </ac:spMkLst>
        </pc:spChg>
      </pc:sldChg>
      <pc:sldChg chg="add del">
        <pc:chgData name="תום דמארי" userId="b7e84b5f6bf0a9f4" providerId="LiveId" clId="{B33855EF-7E0C-43E5-AF5E-F16E2AD867CC}" dt="2025-03-23T18:29:00.951" v="378" actId="47"/>
        <pc:sldMkLst>
          <pc:docMk/>
          <pc:sldMk cId="91595256" sldId="1708"/>
        </pc:sldMkLst>
      </pc:sldChg>
      <pc:sldChg chg="add del">
        <pc:chgData name="תום דמארי" userId="b7e84b5f6bf0a9f4" providerId="LiveId" clId="{B33855EF-7E0C-43E5-AF5E-F16E2AD867CC}" dt="2025-03-23T18:28:23.650" v="376" actId="2890"/>
        <pc:sldMkLst>
          <pc:docMk/>
          <pc:sldMk cId="3982372200" sldId="1708"/>
        </pc:sldMkLst>
      </pc:sldChg>
      <pc:sldChg chg="delSp modSp add mod replId modShow">
        <pc:chgData name="תום דמארי" userId="b7e84b5f6bf0a9f4" providerId="LiveId" clId="{B33855EF-7E0C-43E5-AF5E-F16E2AD867CC}" dt="2025-03-24T06:58:48.127" v="1224" actId="729"/>
        <pc:sldMkLst>
          <pc:docMk/>
          <pc:sldMk cId="2375885910" sldId="1709"/>
        </pc:sldMkLst>
        <pc:spChg chg="mod">
          <ac:chgData name="תום דמארי" userId="b7e84b5f6bf0a9f4" providerId="LiveId" clId="{B33855EF-7E0C-43E5-AF5E-F16E2AD867CC}" dt="2025-03-23T18:29:14.068" v="382" actId="20577"/>
          <ac:spMkLst>
            <pc:docMk/>
            <pc:sldMk cId="2375885910" sldId="1709"/>
            <ac:spMk id="2" creationId="{BE455020-0CA6-D934-729A-902CD0912448}"/>
          </ac:spMkLst>
        </pc:spChg>
      </pc:sldChg>
      <pc:sldChg chg="add del replId">
        <pc:chgData name="תום דמארי" userId="b7e84b5f6bf0a9f4" providerId="LiveId" clId="{B33855EF-7E0C-43E5-AF5E-F16E2AD867CC}" dt="2025-03-23T18:28:23.650" v="376" actId="2890"/>
        <pc:sldMkLst>
          <pc:docMk/>
          <pc:sldMk cId="4181094775" sldId="1709"/>
        </pc:sldMkLst>
      </pc:sldChg>
      <pc:sldChg chg="modSp add mod replId modShow">
        <pc:chgData name="תום דמארי" userId="b7e84b5f6bf0a9f4" providerId="LiveId" clId="{B33855EF-7E0C-43E5-AF5E-F16E2AD867CC}" dt="2025-03-24T06:58:48.127" v="1224" actId="729"/>
        <pc:sldMkLst>
          <pc:docMk/>
          <pc:sldMk cId="1446802527" sldId="1710"/>
        </pc:sldMkLst>
        <pc:spChg chg="mod">
          <ac:chgData name="תום דמארי" userId="b7e84b5f6bf0a9f4" providerId="LiveId" clId="{B33855EF-7E0C-43E5-AF5E-F16E2AD867CC}" dt="2025-03-23T18:29:17.284" v="385" actId="20577"/>
          <ac:spMkLst>
            <pc:docMk/>
            <pc:sldMk cId="1446802527" sldId="1710"/>
            <ac:spMk id="2" creationId="{3818E327-DB67-C995-4DBC-096CE6B4A2AC}"/>
          </ac:spMkLst>
        </pc:spChg>
      </pc:sldChg>
      <pc:sldChg chg="add del replId">
        <pc:chgData name="תום דמארי" userId="b7e84b5f6bf0a9f4" providerId="LiveId" clId="{B33855EF-7E0C-43E5-AF5E-F16E2AD867CC}" dt="2025-03-23T18:28:23.650" v="376" actId="2890"/>
        <pc:sldMkLst>
          <pc:docMk/>
          <pc:sldMk cId="3663653022" sldId="1710"/>
        </pc:sldMkLst>
      </pc:sldChg>
      <pc:sldChg chg="modSp add mod replId modShow">
        <pc:chgData name="תום דמארי" userId="b7e84b5f6bf0a9f4" providerId="LiveId" clId="{B33855EF-7E0C-43E5-AF5E-F16E2AD867CC}" dt="2025-03-24T06:58:48.127" v="1224" actId="729"/>
        <pc:sldMkLst>
          <pc:docMk/>
          <pc:sldMk cId="2044671901" sldId="1711"/>
        </pc:sldMkLst>
        <pc:spChg chg="mod">
          <ac:chgData name="תום דמארי" userId="b7e84b5f6bf0a9f4" providerId="LiveId" clId="{B33855EF-7E0C-43E5-AF5E-F16E2AD867CC}" dt="2025-03-23T18:29:20.735" v="390" actId="20577"/>
          <ac:spMkLst>
            <pc:docMk/>
            <pc:sldMk cId="2044671901" sldId="1711"/>
            <ac:spMk id="2" creationId="{1B963739-8E01-5412-C359-A72893CB9BD7}"/>
          </ac:spMkLst>
        </pc:spChg>
      </pc:sldChg>
      <pc:sldChg chg="add del replId">
        <pc:chgData name="תום דמארי" userId="b7e84b5f6bf0a9f4" providerId="LiveId" clId="{B33855EF-7E0C-43E5-AF5E-F16E2AD867CC}" dt="2025-03-23T18:28:23.650" v="376" actId="2890"/>
        <pc:sldMkLst>
          <pc:docMk/>
          <pc:sldMk cId="2806520056" sldId="1711"/>
        </pc:sldMkLst>
      </pc:sldChg>
      <pc:sldChg chg="modSp add mod replId modShow">
        <pc:chgData name="תום דמארי" userId="b7e84b5f6bf0a9f4" providerId="LiveId" clId="{B33855EF-7E0C-43E5-AF5E-F16E2AD867CC}" dt="2025-03-24T06:58:48.127" v="1224" actId="729"/>
        <pc:sldMkLst>
          <pc:docMk/>
          <pc:sldMk cId="421904873" sldId="1712"/>
        </pc:sldMkLst>
        <pc:spChg chg="mod">
          <ac:chgData name="תום דמארי" userId="b7e84b5f6bf0a9f4" providerId="LiveId" clId="{B33855EF-7E0C-43E5-AF5E-F16E2AD867CC}" dt="2025-03-23T18:29:24.201" v="395" actId="20577"/>
          <ac:spMkLst>
            <pc:docMk/>
            <pc:sldMk cId="421904873" sldId="1712"/>
            <ac:spMk id="2" creationId="{12943AB9-1976-A62B-3724-1FB52EEE728F}"/>
          </ac:spMkLst>
        </pc:spChg>
      </pc:sldChg>
      <pc:sldChg chg="add del replId">
        <pc:chgData name="תום דמארי" userId="b7e84b5f6bf0a9f4" providerId="LiveId" clId="{B33855EF-7E0C-43E5-AF5E-F16E2AD867CC}" dt="2025-03-23T18:28:23.650" v="376" actId="2890"/>
        <pc:sldMkLst>
          <pc:docMk/>
          <pc:sldMk cId="4266182704" sldId="1712"/>
        </pc:sldMkLst>
      </pc:sldChg>
      <pc:sldChg chg="add del">
        <pc:chgData name="תום דמארי" userId="b7e84b5f6bf0a9f4" providerId="LiveId" clId="{B33855EF-7E0C-43E5-AF5E-F16E2AD867CC}" dt="2025-03-23T18:28:21.017" v="375" actId="2890"/>
        <pc:sldMkLst>
          <pc:docMk/>
          <pc:sldMk cId="755121092" sldId="1713"/>
        </pc:sldMkLst>
      </pc:sldChg>
      <pc:sldChg chg="modSp add mod replId modShow">
        <pc:chgData name="תום דמארי" userId="b7e84b5f6bf0a9f4" providerId="LiveId" clId="{B33855EF-7E0C-43E5-AF5E-F16E2AD867CC}" dt="2025-03-24T06:58:48.127" v="1224" actId="729"/>
        <pc:sldMkLst>
          <pc:docMk/>
          <pc:sldMk cId="3170561710" sldId="1713"/>
        </pc:sldMkLst>
        <pc:spChg chg="mod">
          <ac:chgData name="תום דמארי" userId="b7e84b5f6bf0a9f4" providerId="LiveId" clId="{B33855EF-7E0C-43E5-AF5E-F16E2AD867CC}" dt="2025-03-23T18:29:29.135" v="402" actId="20577"/>
          <ac:spMkLst>
            <pc:docMk/>
            <pc:sldMk cId="3170561710" sldId="1713"/>
            <ac:spMk id="2" creationId="{DCB5495D-14C5-AA6F-CF8A-A174360A1AB8}"/>
          </ac:spMkLst>
        </pc:spChg>
      </pc:sldChg>
      <pc:sldChg chg="modSp add mod modShow">
        <pc:chgData name="תום דמארי" userId="b7e84b5f6bf0a9f4" providerId="LiveId" clId="{B33855EF-7E0C-43E5-AF5E-F16E2AD867CC}" dt="2025-03-24T06:58:48.127" v="1224" actId="729"/>
        <pc:sldMkLst>
          <pc:docMk/>
          <pc:sldMk cId="2438051365" sldId="1714"/>
        </pc:sldMkLst>
        <pc:spChg chg="mod">
          <ac:chgData name="תום דמארי" userId="b7e84b5f6bf0a9f4" providerId="LiveId" clId="{B33855EF-7E0C-43E5-AF5E-F16E2AD867CC}" dt="2025-03-23T18:29:48.168" v="405" actId="20577"/>
          <ac:spMkLst>
            <pc:docMk/>
            <pc:sldMk cId="2438051365" sldId="1714"/>
            <ac:spMk id="2" creationId="{074AA5B8-206D-4A4F-ED04-B0227E5A290D}"/>
          </ac:spMkLst>
        </pc:spChg>
      </pc:sldChg>
      <pc:sldChg chg="add del replId">
        <pc:chgData name="תום דמארי" userId="b7e84b5f6bf0a9f4" providerId="LiveId" clId="{B33855EF-7E0C-43E5-AF5E-F16E2AD867CC}" dt="2025-03-23T18:28:21.017" v="375" actId="2890"/>
        <pc:sldMkLst>
          <pc:docMk/>
          <pc:sldMk cId="4242235882" sldId="1714"/>
        </pc:sldMkLst>
      </pc:sldChg>
      <pc:sldChg chg="modSp add mod replId modShow">
        <pc:chgData name="תום דמארי" userId="b7e84b5f6bf0a9f4" providerId="LiveId" clId="{B33855EF-7E0C-43E5-AF5E-F16E2AD867CC}" dt="2025-03-24T06:58:48.127" v="1224" actId="729"/>
        <pc:sldMkLst>
          <pc:docMk/>
          <pc:sldMk cId="2822013947" sldId="1715"/>
        </pc:sldMkLst>
        <pc:spChg chg="mod">
          <ac:chgData name="תום דמארי" userId="b7e84b5f6bf0a9f4" providerId="LiveId" clId="{B33855EF-7E0C-43E5-AF5E-F16E2AD867CC}" dt="2025-03-23T18:29:51.702" v="407" actId="20577"/>
          <ac:spMkLst>
            <pc:docMk/>
            <pc:sldMk cId="2822013947" sldId="1715"/>
            <ac:spMk id="2" creationId="{0E5A3B6E-C92D-99F5-D2D1-935A1B448B4F}"/>
          </ac:spMkLst>
        </pc:spChg>
      </pc:sldChg>
      <pc:sldChg chg="add del replId">
        <pc:chgData name="תום דמארי" userId="b7e84b5f6bf0a9f4" providerId="LiveId" clId="{B33855EF-7E0C-43E5-AF5E-F16E2AD867CC}" dt="2025-03-23T18:28:21.017" v="375" actId="2890"/>
        <pc:sldMkLst>
          <pc:docMk/>
          <pc:sldMk cId="3240412614" sldId="1715"/>
        </pc:sldMkLst>
      </pc:sldChg>
      <pc:sldChg chg="add del replId">
        <pc:chgData name="תום דמארי" userId="b7e84b5f6bf0a9f4" providerId="LiveId" clId="{B33855EF-7E0C-43E5-AF5E-F16E2AD867CC}" dt="2025-03-23T18:28:21.017" v="375" actId="2890"/>
        <pc:sldMkLst>
          <pc:docMk/>
          <pc:sldMk cId="700567302" sldId="1716"/>
        </pc:sldMkLst>
      </pc:sldChg>
      <pc:sldChg chg="modSp add mod replId modShow">
        <pc:chgData name="תום דמארי" userId="b7e84b5f6bf0a9f4" providerId="LiveId" clId="{B33855EF-7E0C-43E5-AF5E-F16E2AD867CC}" dt="2025-03-24T06:58:48.127" v="1224" actId="729"/>
        <pc:sldMkLst>
          <pc:docMk/>
          <pc:sldMk cId="4037079742" sldId="1716"/>
        </pc:sldMkLst>
        <pc:spChg chg="mod">
          <ac:chgData name="תום דמארי" userId="b7e84b5f6bf0a9f4" providerId="LiveId" clId="{B33855EF-7E0C-43E5-AF5E-F16E2AD867CC}" dt="2025-03-23T18:29:54.619" v="409" actId="20577"/>
          <ac:spMkLst>
            <pc:docMk/>
            <pc:sldMk cId="4037079742" sldId="1716"/>
            <ac:spMk id="2" creationId="{72389504-CFCD-4D00-19F9-85A73C778EFB}"/>
          </ac:spMkLst>
        </pc:spChg>
      </pc:sldChg>
      <pc:sldChg chg="modSp add mod replId modShow">
        <pc:chgData name="תום דמארי" userId="b7e84b5f6bf0a9f4" providerId="LiveId" clId="{B33855EF-7E0C-43E5-AF5E-F16E2AD867CC}" dt="2025-03-24T06:58:48.127" v="1224" actId="729"/>
        <pc:sldMkLst>
          <pc:docMk/>
          <pc:sldMk cId="2447685775" sldId="1717"/>
        </pc:sldMkLst>
        <pc:spChg chg="mod">
          <ac:chgData name="תום דמארי" userId="b7e84b5f6bf0a9f4" providerId="LiveId" clId="{B33855EF-7E0C-43E5-AF5E-F16E2AD867CC}" dt="2025-03-23T18:29:58.302" v="415" actId="20577"/>
          <ac:spMkLst>
            <pc:docMk/>
            <pc:sldMk cId="2447685775" sldId="1717"/>
            <ac:spMk id="2" creationId="{0A2AD096-D9E7-D1CD-B65B-4DE2C236E8DA}"/>
          </ac:spMkLst>
        </pc:spChg>
      </pc:sldChg>
      <pc:sldChg chg="add del replId">
        <pc:chgData name="תום דמארי" userId="b7e84b5f6bf0a9f4" providerId="LiveId" clId="{B33855EF-7E0C-43E5-AF5E-F16E2AD867CC}" dt="2025-03-23T18:28:21.017" v="375" actId="2890"/>
        <pc:sldMkLst>
          <pc:docMk/>
          <pc:sldMk cId="2924356604" sldId="1717"/>
        </pc:sldMkLst>
      </pc:sldChg>
      <pc:sldChg chg="modSp add mod replId modShow">
        <pc:chgData name="תום דמארי" userId="b7e84b5f6bf0a9f4" providerId="LiveId" clId="{B33855EF-7E0C-43E5-AF5E-F16E2AD867CC}" dt="2025-03-24T06:58:48.127" v="1224" actId="729"/>
        <pc:sldMkLst>
          <pc:docMk/>
          <pc:sldMk cId="3722817462" sldId="1718"/>
        </pc:sldMkLst>
        <pc:spChg chg="mod">
          <ac:chgData name="תום דמארי" userId="b7e84b5f6bf0a9f4" providerId="LiveId" clId="{B33855EF-7E0C-43E5-AF5E-F16E2AD867CC}" dt="2025-03-23T18:30:03.586" v="417" actId="20577"/>
          <ac:spMkLst>
            <pc:docMk/>
            <pc:sldMk cId="3722817462" sldId="1718"/>
            <ac:spMk id="2" creationId="{E67D2E8F-1E67-5572-8DA7-8CD8A4FF9070}"/>
          </ac:spMkLst>
        </pc:spChg>
      </pc:sldChg>
      <pc:sldChg chg="add">
        <pc:chgData name="תום דמארי" userId="b7e84b5f6bf0a9f4" providerId="LiveId" clId="{B33855EF-7E0C-43E5-AF5E-F16E2AD867CC}" dt="2025-03-23T20:07:18.898" v="455" actId="2890"/>
        <pc:sldMkLst>
          <pc:docMk/>
          <pc:sldMk cId="2208306272" sldId="1719"/>
        </pc:sldMkLst>
      </pc:sldChg>
      <pc:sldChg chg="add del">
        <pc:chgData name="תום דמארי" userId="b7e84b5f6bf0a9f4" providerId="LiveId" clId="{B33855EF-7E0C-43E5-AF5E-F16E2AD867CC}" dt="2025-03-23T20:15:27.824" v="566" actId="47"/>
        <pc:sldMkLst>
          <pc:docMk/>
          <pc:sldMk cId="1201103521" sldId="1720"/>
        </pc:sldMkLst>
      </pc:sldChg>
      <pc:sldChg chg="add del">
        <pc:chgData name="תום דמארי" userId="b7e84b5f6bf0a9f4" providerId="LiveId" clId="{B33855EF-7E0C-43E5-AF5E-F16E2AD867CC}" dt="2025-03-23T20:13:43.685" v="483" actId="2890"/>
        <pc:sldMkLst>
          <pc:docMk/>
          <pc:sldMk cId="405546505" sldId="1721"/>
        </pc:sldMkLst>
      </pc:sldChg>
      <pc:sldChg chg="modSp add mod modShow">
        <pc:chgData name="תום דמארי" userId="b7e84b5f6bf0a9f4" providerId="LiveId" clId="{B33855EF-7E0C-43E5-AF5E-F16E2AD867CC}" dt="2025-03-23T21:43:49.800" v="1164" actId="729"/>
        <pc:sldMkLst>
          <pc:docMk/>
          <pc:sldMk cId="1639566735" sldId="1721"/>
        </pc:sldMkLst>
        <pc:spChg chg="mod">
          <ac:chgData name="תום דמארי" userId="b7e84b5f6bf0a9f4" providerId="LiveId" clId="{B33855EF-7E0C-43E5-AF5E-F16E2AD867CC}" dt="2025-03-23T20:14:39.873" v="528" actId="20577"/>
          <ac:spMkLst>
            <pc:docMk/>
            <pc:sldMk cId="1639566735" sldId="1721"/>
            <ac:spMk id="2" creationId="{77AC5218-3FBD-7545-65F8-72B30E1BA5BC}"/>
          </ac:spMkLst>
        </pc:spChg>
        <pc:spChg chg="mod">
          <ac:chgData name="תום דמארי" userId="b7e84b5f6bf0a9f4" providerId="LiveId" clId="{B33855EF-7E0C-43E5-AF5E-F16E2AD867CC}" dt="2025-03-23T20:16:34.027" v="620" actId="20577"/>
          <ac:spMkLst>
            <pc:docMk/>
            <pc:sldMk cId="1639566735" sldId="1721"/>
            <ac:spMk id="5" creationId="{457B3924-F172-3594-5A58-61C733393322}"/>
          </ac:spMkLst>
        </pc:spChg>
      </pc:sldChg>
      <pc:sldChg chg="modSp add mod modShow">
        <pc:chgData name="תום דמארי" userId="b7e84b5f6bf0a9f4" providerId="LiveId" clId="{B33855EF-7E0C-43E5-AF5E-F16E2AD867CC}" dt="2025-03-23T21:43:49.800" v="1164" actId="729"/>
        <pc:sldMkLst>
          <pc:docMk/>
          <pc:sldMk cId="1778504638" sldId="1722"/>
        </pc:sldMkLst>
        <pc:spChg chg="mod">
          <ac:chgData name="תום דמארי" userId="b7e84b5f6bf0a9f4" providerId="LiveId" clId="{B33855EF-7E0C-43E5-AF5E-F16E2AD867CC}" dt="2025-03-23T20:14:56.088" v="533" actId="20577"/>
          <ac:spMkLst>
            <pc:docMk/>
            <pc:sldMk cId="1778504638" sldId="1722"/>
            <ac:spMk id="2" creationId="{D4876361-129B-EB84-3557-B185FB459C6D}"/>
          </ac:spMkLst>
        </pc:spChg>
        <pc:spChg chg="mod">
          <ac:chgData name="תום דמארי" userId="b7e84b5f6bf0a9f4" providerId="LiveId" clId="{B33855EF-7E0C-43E5-AF5E-F16E2AD867CC}" dt="2025-03-23T20:16:41.952" v="622"/>
          <ac:spMkLst>
            <pc:docMk/>
            <pc:sldMk cId="1778504638" sldId="1722"/>
            <ac:spMk id="5" creationId="{E0E65EA7-CF97-730B-71B3-7E9D5DBBC697}"/>
          </ac:spMkLst>
        </pc:spChg>
      </pc:sldChg>
      <pc:sldChg chg="modSp add mod modShow">
        <pc:chgData name="תום דמארי" userId="b7e84b5f6bf0a9f4" providerId="LiveId" clId="{B33855EF-7E0C-43E5-AF5E-F16E2AD867CC}" dt="2025-03-23T21:43:49.800" v="1164" actId="729"/>
        <pc:sldMkLst>
          <pc:docMk/>
          <pc:sldMk cId="294624662" sldId="1723"/>
        </pc:sldMkLst>
        <pc:spChg chg="mod">
          <ac:chgData name="תום דמארי" userId="b7e84b5f6bf0a9f4" providerId="LiveId" clId="{B33855EF-7E0C-43E5-AF5E-F16E2AD867CC}" dt="2025-03-23T20:17:54.523" v="645"/>
          <ac:spMkLst>
            <pc:docMk/>
            <pc:sldMk cId="294624662" sldId="1723"/>
            <ac:spMk id="2" creationId="{9FC7F97E-30C8-7B77-2D2F-DC6EEC0627B6}"/>
          </ac:spMkLst>
        </pc:spChg>
        <pc:spChg chg="mod">
          <ac:chgData name="תום דמארי" userId="b7e84b5f6bf0a9f4" providerId="LiveId" clId="{B33855EF-7E0C-43E5-AF5E-F16E2AD867CC}" dt="2025-03-23T20:17:48.694" v="638" actId="113"/>
          <ac:spMkLst>
            <pc:docMk/>
            <pc:sldMk cId="294624662" sldId="1723"/>
            <ac:spMk id="5" creationId="{7DD0C9AA-3757-34F9-A542-CDF1B1A61EC9}"/>
          </ac:spMkLst>
        </pc:spChg>
      </pc:sldChg>
      <pc:sldChg chg="modSp add mod modShow">
        <pc:chgData name="תום דמארי" userId="b7e84b5f6bf0a9f4" providerId="LiveId" clId="{B33855EF-7E0C-43E5-AF5E-F16E2AD867CC}" dt="2025-03-23T21:43:49.800" v="1164" actId="729"/>
        <pc:sldMkLst>
          <pc:docMk/>
          <pc:sldMk cId="2150847399" sldId="1724"/>
        </pc:sldMkLst>
        <pc:spChg chg="mod">
          <ac:chgData name="תום דמארי" userId="b7e84b5f6bf0a9f4" providerId="LiveId" clId="{B33855EF-7E0C-43E5-AF5E-F16E2AD867CC}" dt="2025-03-23T20:18:19.970" v="651" actId="20577"/>
          <ac:spMkLst>
            <pc:docMk/>
            <pc:sldMk cId="2150847399" sldId="1724"/>
            <ac:spMk id="2" creationId="{27380865-ABB3-ABAB-8247-E7DFBBA49726}"/>
          </ac:spMkLst>
        </pc:spChg>
        <pc:spChg chg="mod">
          <ac:chgData name="תום דמארי" userId="b7e84b5f6bf0a9f4" providerId="LiveId" clId="{B33855EF-7E0C-43E5-AF5E-F16E2AD867CC}" dt="2025-03-23T20:18:55.163" v="660" actId="113"/>
          <ac:spMkLst>
            <pc:docMk/>
            <pc:sldMk cId="2150847399" sldId="1724"/>
            <ac:spMk id="5" creationId="{8DFFA338-FDF4-8590-CC30-3F82B3069D60}"/>
          </ac:spMkLst>
        </pc:spChg>
      </pc:sldChg>
      <pc:sldChg chg="modSp add mod ord modShow">
        <pc:chgData name="תום דמארי" userId="b7e84b5f6bf0a9f4" providerId="LiveId" clId="{B33855EF-7E0C-43E5-AF5E-F16E2AD867CC}" dt="2025-03-23T21:43:49.800" v="1164" actId="729"/>
        <pc:sldMkLst>
          <pc:docMk/>
          <pc:sldMk cId="2710338583" sldId="1725"/>
        </pc:sldMkLst>
        <pc:spChg chg="mod">
          <ac:chgData name="תום דמארי" userId="b7e84b5f6bf0a9f4" providerId="LiveId" clId="{B33855EF-7E0C-43E5-AF5E-F16E2AD867CC}" dt="2025-03-23T20:15:54.271" v="593" actId="20577"/>
          <ac:spMkLst>
            <pc:docMk/>
            <pc:sldMk cId="2710338583" sldId="1725"/>
            <ac:spMk id="2" creationId="{4A54A6FB-C3CE-CEDE-2694-960893C9239A}"/>
          </ac:spMkLst>
        </pc:spChg>
        <pc:spChg chg="mod">
          <ac:chgData name="תום דמארי" userId="b7e84b5f6bf0a9f4" providerId="LiveId" clId="{B33855EF-7E0C-43E5-AF5E-F16E2AD867CC}" dt="2025-03-23T20:17:19.475" v="630" actId="20577"/>
          <ac:spMkLst>
            <pc:docMk/>
            <pc:sldMk cId="2710338583" sldId="1725"/>
            <ac:spMk id="5" creationId="{371556F7-9599-2797-FA03-7912B155E6CE}"/>
          </ac:spMkLst>
        </pc:spChg>
      </pc:sldChg>
      <pc:sldChg chg="add mod modShow">
        <pc:chgData name="תום דמארי" userId="b7e84b5f6bf0a9f4" providerId="LiveId" clId="{B33855EF-7E0C-43E5-AF5E-F16E2AD867CC}" dt="2025-03-23T21:43:49.800" v="1164" actId="729"/>
        <pc:sldMkLst>
          <pc:docMk/>
          <pc:sldMk cId="4129400230" sldId="1726"/>
        </pc:sldMkLst>
      </pc:sldChg>
      <pc:sldChg chg="new del">
        <pc:chgData name="תום דמארי" userId="b7e84b5f6bf0a9f4" providerId="LiveId" clId="{B33855EF-7E0C-43E5-AF5E-F16E2AD867CC}" dt="2025-03-23T20:18:13.768" v="647" actId="680"/>
        <pc:sldMkLst>
          <pc:docMk/>
          <pc:sldMk cId="4137406611" sldId="1726"/>
        </pc:sldMkLst>
      </pc:sldChg>
      <pc:sldChg chg="modSp add mod">
        <pc:chgData name="תום דמארי" userId="b7e84b5f6bf0a9f4" providerId="LiveId" clId="{B33855EF-7E0C-43E5-AF5E-F16E2AD867CC}" dt="2025-03-23T21:44:55.055" v="1207" actId="20577"/>
        <pc:sldMkLst>
          <pc:docMk/>
          <pc:sldMk cId="47445759" sldId="1727"/>
        </pc:sldMkLst>
        <pc:spChg chg="mod">
          <ac:chgData name="תום דמארי" userId="b7e84b5f6bf0a9f4" providerId="LiveId" clId="{B33855EF-7E0C-43E5-AF5E-F16E2AD867CC}" dt="2025-03-23T21:44:55.055" v="1207" actId="20577"/>
          <ac:spMkLst>
            <pc:docMk/>
            <pc:sldMk cId="47445759" sldId="1727"/>
            <ac:spMk id="2" creationId="{96E2CAE8-0A2E-EAF9-95F9-E505CF2A383E}"/>
          </ac:spMkLst>
        </pc:spChg>
      </pc:sldChg>
    </pc:docChg>
  </pc:docChgLst>
  <pc:docChgLst>
    <pc:chgData name="גיל ביטון" userId="26770de5-44c2-4152-892a-7d6996216f89" providerId="ADAL" clId="{A175688D-3ABF-47A6-9B8A-773C2AB60B77}"/>
    <pc:docChg chg="custSel addSld modSld sldOrd">
      <pc:chgData name="גיל ביטון" userId="26770de5-44c2-4152-892a-7d6996216f89" providerId="ADAL" clId="{A175688D-3ABF-47A6-9B8A-773C2AB60B77}" dt="2025-03-25T11:51:59.609" v="7"/>
      <pc:docMkLst>
        <pc:docMk/>
      </pc:docMkLst>
      <pc:sldChg chg="ord">
        <pc:chgData name="גיל ביטון" userId="26770de5-44c2-4152-892a-7d6996216f89" providerId="ADAL" clId="{A175688D-3ABF-47A6-9B8A-773C2AB60B77}" dt="2025-03-25T11:51:59.609" v="7"/>
        <pc:sldMkLst>
          <pc:docMk/>
          <pc:sldMk cId="2622906047" sldId="1387"/>
        </pc:sldMkLst>
      </pc:sldChg>
      <pc:sldChg chg="delSp modSp add mod modShow">
        <pc:chgData name="גיל ביטון" userId="26770de5-44c2-4152-892a-7d6996216f89" providerId="ADAL" clId="{A175688D-3ABF-47A6-9B8A-773C2AB60B77}" dt="2025-03-24T13:03:08.495" v="5" actId="729"/>
        <pc:sldMkLst>
          <pc:docMk/>
          <pc:sldMk cId="273652119" sldId="1728"/>
        </pc:sldMkLst>
        <pc:spChg chg="del">
          <ac:chgData name="גיל ביטון" userId="26770de5-44c2-4152-892a-7d6996216f89" providerId="ADAL" clId="{A175688D-3ABF-47A6-9B8A-773C2AB60B77}" dt="2025-03-24T13:02:50.189" v="1" actId="478"/>
          <ac:spMkLst>
            <pc:docMk/>
            <pc:sldMk cId="273652119" sldId="1728"/>
            <ac:spMk id="3" creationId="{E523AE5F-BCE6-1B87-2FA6-EAD3693DEA4D}"/>
          </ac:spMkLst>
        </pc:spChg>
        <pc:picChg chg="mod">
          <ac:chgData name="גיל ביטון" userId="26770de5-44c2-4152-892a-7d6996216f89" providerId="ADAL" clId="{A175688D-3ABF-47A6-9B8A-773C2AB60B77}" dt="2025-03-24T13:02:59.349" v="4" actId="1076"/>
          <ac:picMkLst>
            <pc:docMk/>
            <pc:sldMk cId="273652119" sldId="1728"/>
            <ac:picMk id="5" creationId="{301CE602-862C-4604-B15F-6E79090350D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7BA664-A7DB-4403-A749-5746CB437BF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LID4096"/>
        </a:p>
      </dgm:t>
    </dgm:pt>
    <dgm:pt modelId="{91B1724B-FF2F-4DC7-B133-2EC88649AC83}">
      <dgm:prSet phldrT="[Text]"/>
      <dgm:spPr/>
      <dgm:t>
        <a:bodyPr/>
        <a:lstStyle/>
        <a:p>
          <a:r>
            <a:rPr lang="en-US" altLang="en-US" dirty="0"/>
            <a:t>Genetics and Family history</a:t>
          </a:r>
          <a:endParaRPr lang="LID4096" dirty="0"/>
        </a:p>
      </dgm:t>
    </dgm:pt>
    <dgm:pt modelId="{74B7302F-7264-4182-86EF-5E4EBA445D38}" type="parTrans" cxnId="{9A6502C1-66B8-4596-9EAE-EA66FEC10314}">
      <dgm:prSet/>
      <dgm:spPr/>
      <dgm:t>
        <a:bodyPr/>
        <a:lstStyle/>
        <a:p>
          <a:endParaRPr lang="LID4096"/>
        </a:p>
      </dgm:t>
    </dgm:pt>
    <dgm:pt modelId="{6A80E240-AE4B-48E5-B70C-A5B54E0ACEA4}" type="sibTrans" cxnId="{9A6502C1-66B8-4596-9EAE-EA66FEC10314}">
      <dgm:prSet/>
      <dgm:spPr/>
      <dgm:t>
        <a:bodyPr/>
        <a:lstStyle/>
        <a:p>
          <a:endParaRPr lang="LID4096"/>
        </a:p>
      </dgm:t>
    </dgm:pt>
    <dgm:pt modelId="{6AD94AC5-D46D-4262-9B39-CBF61C5AEEB6}">
      <dgm:prSet/>
      <dgm:spPr/>
      <dgm:t>
        <a:bodyPr/>
        <a:lstStyle/>
        <a:p>
          <a:r>
            <a:rPr lang="en-US" altLang="en-US"/>
            <a:t>Ethnicity</a:t>
          </a:r>
          <a:endParaRPr lang="en-US" altLang="en-US" dirty="0"/>
        </a:p>
      </dgm:t>
    </dgm:pt>
    <dgm:pt modelId="{94235D14-B03C-40CC-B90E-AFDEC084C351}" type="parTrans" cxnId="{C0A5B7AA-40C4-4D74-B855-9CB05A34554E}">
      <dgm:prSet/>
      <dgm:spPr/>
      <dgm:t>
        <a:bodyPr/>
        <a:lstStyle/>
        <a:p>
          <a:endParaRPr lang="LID4096"/>
        </a:p>
      </dgm:t>
    </dgm:pt>
    <dgm:pt modelId="{6751D16E-5A31-4BB3-A1F6-F6B2E44CD975}" type="sibTrans" cxnId="{C0A5B7AA-40C4-4D74-B855-9CB05A34554E}">
      <dgm:prSet/>
      <dgm:spPr/>
      <dgm:t>
        <a:bodyPr/>
        <a:lstStyle/>
        <a:p>
          <a:endParaRPr lang="LID4096"/>
        </a:p>
      </dgm:t>
    </dgm:pt>
    <dgm:pt modelId="{770E5905-AFDD-4B13-B352-882B66CFF815}">
      <dgm:prSet/>
      <dgm:spPr/>
      <dgm:t>
        <a:bodyPr/>
        <a:lstStyle/>
        <a:p>
          <a:r>
            <a:rPr lang="en-US" altLang="en-US"/>
            <a:t>Age</a:t>
          </a:r>
          <a:endParaRPr lang="en-US" altLang="en-US" dirty="0"/>
        </a:p>
      </dgm:t>
    </dgm:pt>
    <dgm:pt modelId="{4B1D7BD2-B44B-4771-9A36-C8FB39781C73}" type="parTrans" cxnId="{28D1025D-BB3A-4DD1-A073-041174D1B16A}">
      <dgm:prSet/>
      <dgm:spPr/>
      <dgm:t>
        <a:bodyPr/>
        <a:lstStyle/>
        <a:p>
          <a:endParaRPr lang="LID4096"/>
        </a:p>
      </dgm:t>
    </dgm:pt>
    <dgm:pt modelId="{98C38E2D-E3A9-476A-BCC7-4582EEB6706A}" type="sibTrans" cxnId="{28D1025D-BB3A-4DD1-A073-041174D1B16A}">
      <dgm:prSet/>
      <dgm:spPr/>
      <dgm:t>
        <a:bodyPr/>
        <a:lstStyle/>
        <a:p>
          <a:endParaRPr lang="LID4096"/>
        </a:p>
      </dgm:t>
    </dgm:pt>
    <dgm:pt modelId="{3CC0FA79-5996-4738-8B58-EFAC7DEE6707}">
      <dgm:prSet/>
      <dgm:spPr/>
      <dgm:t>
        <a:bodyPr/>
        <a:lstStyle/>
        <a:p>
          <a:r>
            <a:rPr lang="en-US" altLang="en-US"/>
            <a:t>Overweight</a:t>
          </a:r>
          <a:endParaRPr lang="en-US" altLang="en-US" dirty="0"/>
        </a:p>
      </dgm:t>
    </dgm:pt>
    <dgm:pt modelId="{4F0E895E-BFEC-4891-9D1A-3EFEA90A3958}" type="parTrans" cxnId="{A0B51A77-4E71-4F01-93B8-72182F9F1546}">
      <dgm:prSet/>
      <dgm:spPr/>
      <dgm:t>
        <a:bodyPr/>
        <a:lstStyle/>
        <a:p>
          <a:endParaRPr lang="LID4096"/>
        </a:p>
      </dgm:t>
    </dgm:pt>
    <dgm:pt modelId="{96469E06-C41F-4CA3-837B-B3DD8139FCA7}" type="sibTrans" cxnId="{A0B51A77-4E71-4F01-93B8-72182F9F1546}">
      <dgm:prSet/>
      <dgm:spPr/>
      <dgm:t>
        <a:bodyPr/>
        <a:lstStyle/>
        <a:p>
          <a:endParaRPr lang="LID4096"/>
        </a:p>
      </dgm:t>
    </dgm:pt>
    <dgm:pt modelId="{80B6ECC1-A392-43FB-BA12-79E17D17A760}">
      <dgm:prSet/>
      <dgm:spPr/>
      <dgm:t>
        <a:bodyPr/>
        <a:lstStyle/>
        <a:p>
          <a:r>
            <a:rPr lang="en-US" altLang="en-US"/>
            <a:t>Lack of sport activity</a:t>
          </a:r>
          <a:endParaRPr lang="en-US" altLang="en-US" dirty="0"/>
        </a:p>
      </dgm:t>
    </dgm:pt>
    <dgm:pt modelId="{5FC8EC52-B2F0-40A2-8EC8-51F8B1B462FE}" type="parTrans" cxnId="{74416748-34B7-4CA0-B52B-5FB4F0F53BAD}">
      <dgm:prSet/>
      <dgm:spPr/>
      <dgm:t>
        <a:bodyPr/>
        <a:lstStyle/>
        <a:p>
          <a:endParaRPr lang="LID4096"/>
        </a:p>
      </dgm:t>
    </dgm:pt>
    <dgm:pt modelId="{CC9CA1CD-C5DC-4501-8853-DFE375938490}" type="sibTrans" cxnId="{74416748-34B7-4CA0-B52B-5FB4F0F53BAD}">
      <dgm:prSet/>
      <dgm:spPr/>
      <dgm:t>
        <a:bodyPr/>
        <a:lstStyle/>
        <a:p>
          <a:endParaRPr lang="LID4096"/>
        </a:p>
      </dgm:t>
    </dgm:pt>
    <dgm:pt modelId="{B4D58255-99BA-4DEB-910F-7333684CC456}">
      <dgm:prSet/>
      <dgm:spPr/>
      <dgm:t>
        <a:bodyPr/>
        <a:lstStyle/>
        <a:p>
          <a:r>
            <a:rPr lang="en-US" altLang="en-US"/>
            <a:t>Smoking</a:t>
          </a:r>
          <a:endParaRPr lang="en-US" altLang="en-US" dirty="0"/>
        </a:p>
      </dgm:t>
    </dgm:pt>
    <dgm:pt modelId="{7F76049A-D84D-4BB5-921E-422A63A4C04A}" type="parTrans" cxnId="{063A15CB-6960-4F8C-A1B0-2397905A4E7C}">
      <dgm:prSet/>
      <dgm:spPr/>
      <dgm:t>
        <a:bodyPr/>
        <a:lstStyle/>
        <a:p>
          <a:endParaRPr lang="LID4096"/>
        </a:p>
      </dgm:t>
    </dgm:pt>
    <dgm:pt modelId="{E73DA560-A2F3-4983-8BBE-2FDEA3FD6390}" type="sibTrans" cxnId="{063A15CB-6960-4F8C-A1B0-2397905A4E7C}">
      <dgm:prSet/>
      <dgm:spPr/>
      <dgm:t>
        <a:bodyPr/>
        <a:lstStyle/>
        <a:p>
          <a:endParaRPr lang="LID4096"/>
        </a:p>
      </dgm:t>
    </dgm:pt>
    <dgm:pt modelId="{1F8BFE75-7567-4636-A526-7C9D5B3AE056}">
      <dgm:prSet/>
      <dgm:spPr/>
      <dgm:t>
        <a:bodyPr/>
        <a:lstStyle/>
        <a:p>
          <a:r>
            <a:rPr lang="en-US" altLang="en-US" dirty="0"/>
            <a:t>Gestational diabetes</a:t>
          </a:r>
        </a:p>
      </dgm:t>
    </dgm:pt>
    <dgm:pt modelId="{77E88FC6-CD5F-48DA-84DB-72EEB847D82B}" type="parTrans" cxnId="{2201B87C-FE79-42E5-B7AC-35A574B535A8}">
      <dgm:prSet/>
      <dgm:spPr/>
      <dgm:t>
        <a:bodyPr/>
        <a:lstStyle/>
        <a:p>
          <a:endParaRPr lang="LID4096"/>
        </a:p>
      </dgm:t>
    </dgm:pt>
    <dgm:pt modelId="{B42C5A33-F5E8-4926-85EE-BA63D797AADF}" type="sibTrans" cxnId="{2201B87C-FE79-42E5-B7AC-35A574B535A8}">
      <dgm:prSet/>
      <dgm:spPr/>
      <dgm:t>
        <a:bodyPr/>
        <a:lstStyle/>
        <a:p>
          <a:endParaRPr lang="LID4096"/>
        </a:p>
      </dgm:t>
    </dgm:pt>
    <dgm:pt modelId="{076295F2-7AA2-4163-B207-E91DF41B94ED}" type="pres">
      <dgm:prSet presAssocID="{1C7BA664-A7DB-4403-A749-5746CB437BF5}" presName="linear" presStyleCnt="0">
        <dgm:presLayoutVars>
          <dgm:dir/>
          <dgm:animLvl val="lvl"/>
          <dgm:resizeHandles val="exact"/>
        </dgm:presLayoutVars>
      </dgm:prSet>
      <dgm:spPr/>
    </dgm:pt>
    <dgm:pt modelId="{C0454DAB-CC04-4631-825E-A536A4A62882}" type="pres">
      <dgm:prSet presAssocID="{91B1724B-FF2F-4DC7-B133-2EC88649AC83}" presName="parentLin" presStyleCnt="0"/>
      <dgm:spPr/>
    </dgm:pt>
    <dgm:pt modelId="{D5666053-11ED-42D5-A35D-3F5D4B89D6C5}" type="pres">
      <dgm:prSet presAssocID="{91B1724B-FF2F-4DC7-B133-2EC88649AC83}" presName="parentLeftMargin" presStyleLbl="node1" presStyleIdx="0" presStyleCnt="7"/>
      <dgm:spPr/>
    </dgm:pt>
    <dgm:pt modelId="{FAB253DC-B74F-4A5C-8D48-BE20F3B9993C}" type="pres">
      <dgm:prSet presAssocID="{91B1724B-FF2F-4DC7-B133-2EC88649AC83}" presName="parentText" presStyleLbl="node1" presStyleIdx="0" presStyleCnt="7">
        <dgm:presLayoutVars>
          <dgm:chMax val="0"/>
          <dgm:bulletEnabled val="1"/>
        </dgm:presLayoutVars>
      </dgm:prSet>
      <dgm:spPr/>
    </dgm:pt>
    <dgm:pt modelId="{7020A39B-C754-41D5-B132-202D6C09A549}" type="pres">
      <dgm:prSet presAssocID="{91B1724B-FF2F-4DC7-B133-2EC88649AC83}" presName="negativeSpace" presStyleCnt="0"/>
      <dgm:spPr/>
    </dgm:pt>
    <dgm:pt modelId="{7E6362FD-68BC-47D9-8059-A52F9102711F}" type="pres">
      <dgm:prSet presAssocID="{91B1724B-FF2F-4DC7-B133-2EC88649AC83}" presName="childText" presStyleLbl="conFgAcc1" presStyleIdx="0" presStyleCnt="7">
        <dgm:presLayoutVars>
          <dgm:bulletEnabled val="1"/>
        </dgm:presLayoutVars>
      </dgm:prSet>
      <dgm:spPr/>
    </dgm:pt>
    <dgm:pt modelId="{D00967F3-7952-450F-9789-05824E599590}" type="pres">
      <dgm:prSet presAssocID="{6A80E240-AE4B-48E5-B70C-A5B54E0ACEA4}" presName="spaceBetweenRectangles" presStyleCnt="0"/>
      <dgm:spPr/>
    </dgm:pt>
    <dgm:pt modelId="{5D84D8DF-71BB-4C9A-B2E8-5AA1F72BC01E}" type="pres">
      <dgm:prSet presAssocID="{6AD94AC5-D46D-4262-9B39-CBF61C5AEEB6}" presName="parentLin" presStyleCnt="0"/>
      <dgm:spPr/>
    </dgm:pt>
    <dgm:pt modelId="{88AED7A6-DE99-47FA-9C57-F565C60CA64B}" type="pres">
      <dgm:prSet presAssocID="{6AD94AC5-D46D-4262-9B39-CBF61C5AEEB6}" presName="parentLeftMargin" presStyleLbl="node1" presStyleIdx="0" presStyleCnt="7"/>
      <dgm:spPr/>
    </dgm:pt>
    <dgm:pt modelId="{4903FA8F-E642-4D66-AD6B-664771CA24D9}" type="pres">
      <dgm:prSet presAssocID="{6AD94AC5-D46D-4262-9B39-CBF61C5AEEB6}" presName="parentText" presStyleLbl="node1" presStyleIdx="1" presStyleCnt="7">
        <dgm:presLayoutVars>
          <dgm:chMax val="0"/>
          <dgm:bulletEnabled val="1"/>
        </dgm:presLayoutVars>
      </dgm:prSet>
      <dgm:spPr/>
    </dgm:pt>
    <dgm:pt modelId="{7CC353E5-BB2D-47E2-9F31-22BEA1A9D6FC}" type="pres">
      <dgm:prSet presAssocID="{6AD94AC5-D46D-4262-9B39-CBF61C5AEEB6}" presName="negativeSpace" presStyleCnt="0"/>
      <dgm:spPr/>
    </dgm:pt>
    <dgm:pt modelId="{4D6BF976-3890-4B90-AA0D-2749ECC2CDC0}" type="pres">
      <dgm:prSet presAssocID="{6AD94AC5-D46D-4262-9B39-CBF61C5AEEB6}" presName="childText" presStyleLbl="conFgAcc1" presStyleIdx="1" presStyleCnt="7">
        <dgm:presLayoutVars>
          <dgm:bulletEnabled val="1"/>
        </dgm:presLayoutVars>
      </dgm:prSet>
      <dgm:spPr/>
    </dgm:pt>
    <dgm:pt modelId="{5151B9B2-2908-440F-BC2A-F2DD269CA775}" type="pres">
      <dgm:prSet presAssocID="{6751D16E-5A31-4BB3-A1F6-F6B2E44CD975}" presName="spaceBetweenRectangles" presStyleCnt="0"/>
      <dgm:spPr/>
    </dgm:pt>
    <dgm:pt modelId="{439055D2-C9DB-4C08-A902-74CE64937CB0}" type="pres">
      <dgm:prSet presAssocID="{770E5905-AFDD-4B13-B352-882B66CFF815}" presName="parentLin" presStyleCnt="0"/>
      <dgm:spPr/>
    </dgm:pt>
    <dgm:pt modelId="{14B9787A-F4E8-4427-B6E6-AC844368C76F}" type="pres">
      <dgm:prSet presAssocID="{770E5905-AFDD-4B13-B352-882B66CFF815}" presName="parentLeftMargin" presStyleLbl="node1" presStyleIdx="1" presStyleCnt="7"/>
      <dgm:spPr/>
    </dgm:pt>
    <dgm:pt modelId="{6F33C71E-D50A-4904-811E-AEE9A5CFE0B0}" type="pres">
      <dgm:prSet presAssocID="{770E5905-AFDD-4B13-B352-882B66CFF815}" presName="parentText" presStyleLbl="node1" presStyleIdx="2" presStyleCnt="7">
        <dgm:presLayoutVars>
          <dgm:chMax val="0"/>
          <dgm:bulletEnabled val="1"/>
        </dgm:presLayoutVars>
      </dgm:prSet>
      <dgm:spPr/>
    </dgm:pt>
    <dgm:pt modelId="{CB7CABDF-4CF3-4679-B9F0-23A34C194709}" type="pres">
      <dgm:prSet presAssocID="{770E5905-AFDD-4B13-B352-882B66CFF815}" presName="negativeSpace" presStyleCnt="0"/>
      <dgm:spPr/>
    </dgm:pt>
    <dgm:pt modelId="{E01F129C-79E2-4871-91F1-A2C32CF8F560}" type="pres">
      <dgm:prSet presAssocID="{770E5905-AFDD-4B13-B352-882B66CFF815}" presName="childText" presStyleLbl="conFgAcc1" presStyleIdx="2" presStyleCnt="7">
        <dgm:presLayoutVars>
          <dgm:bulletEnabled val="1"/>
        </dgm:presLayoutVars>
      </dgm:prSet>
      <dgm:spPr/>
    </dgm:pt>
    <dgm:pt modelId="{53B3BEDB-F9AD-43D5-921E-B8AEE51271F3}" type="pres">
      <dgm:prSet presAssocID="{98C38E2D-E3A9-476A-BCC7-4582EEB6706A}" presName="spaceBetweenRectangles" presStyleCnt="0"/>
      <dgm:spPr/>
    </dgm:pt>
    <dgm:pt modelId="{D81A1D3A-99CB-4DF4-BC93-F9D56D616E59}" type="pres">
      <dgm:prSet presAssocID="{3CC0FA79-5996-4738-8B58-EFAC7DEE6707}" presName="parentLin" presStyleCnt="0"/>
      <dgm:spPr/>
    </dgm:pt>
    <dgm:pt modelId="{44029638-6B96-4615-83B8-F0F372BD1154}" type="pres">
      <dgm:prSet presAssocID="{3CC0FA79-5996-4738-8B58-EFAC7DEE6707}" presName="parentLeftMargin" presStyleLbl="node1" presStyleIdx="2" presStyleCnt="7"/>
      <dgm:spPr/>
    </dgm:pt>
    <dgm:pt modelId="{1C5F7CEB-E046-42AB-B76A-8E7486ED8F8E}" type="pres">
      <dgm:prSet presAssocID="{3CC0FA79-5996-4738-8B58-EFAC7DEE6707}" presName="parentText" presStyleLbl="node1" presStyleIdx="3" presStyleCnt="7">
        <dgm:presLayoutVars>
          <dgm:chMax val="0"/>
          <dgm:bulletEnabled val="1"/>
        </dgm:presLayoutVars>
      </dgm:prSet>
      <dgm:spPr/>
    </dgm:pt>
    <dgm:pt modelId="{8D32AC9F-3583-4DFF-8BB5-4B9F446AF6C1}" type="pres">
      <dgm:prSet presAssocID="{3CC0FA79-5996-4738-8B58-EFAC7DEE6707}" presName="negativeSpace" presStyleCnt="0"/>
      <dgm:spPr/>
    </dgm:pt>
    <dgm:pt modelId="{EC318728-24F9-414D-884F-64831BF3F4E9}" type="pres">
      <dgm:prSet presAssocID="{3CC0FA79-5996-4738-8B58-EFAC7DEE6707}" presName="childText" presStyleLbl="conFgAcc1" presStyleIdx="3" presStyleCnt="7">
        <dgm:presLayoutVars>
          <dgm:bulletEnabled val="1"/>
        </dgm:presLayoutVars>
      </dgm:prSet>
      <dgm:spPr/>
    </dgm:pt>
    <dgm:pt modelId="{62EB7F6E-A1BB-456A-9AE6-3F4FF51AEDC4}" type="pres">
      <dgm:prSet presAssocID="{96469E06-C41F-4CA3-837B-B3DD8139FCA7}" presName="spaceBetweenRectangles" presStyleCnt="0"/>
      <dgm:spPr/>
    </dgm:pt>
    <dgm:pt modelId="{D2299C1F-FED0-4CC8-8E5B-C9F6C886A09A}" type="pres">
      <dgm:prSet presAssocID="{80B6ECC1-A392-43FB-BA12-79E17D17A760}" presName="parentLin" presStyleCnt="0"/>
      <dgm:spPr/>
    </dgm:pt>
    <dgm:pt modelId="{8FBBEF33-2710-4897-A18F-9FF50A37230E}" type="pres">
      <dgm:prSet presAssocID="{80B6ECC1-A392-43FB-BA12-79E17D17A760}" presName="parentLeftMargin" presStyleLbl="node1" presStyleIdx="3" presStyleCnt="7"/>
      <dgm:spPr/>
    </dgm:pt>
    <dgm:pt modelId="{020DE241-D632-414F-BCDB-08E4D75A753E}" type="pres">
      <dgm:prSet presAssocID="{80B6ECC1-A392-43FB-BA12-79E17D17A760}" presName="parentText" presStyleLbl="node1" presStyleIdx="4" presStyleCnt="7">
        <dgm:presLayoutVars>
          <dgm:chMax val="0"/>
          <dgm:bulletEnabled val="1"/>
        </dgm:presLayoutVars>
      </dgm:prSet>
      <dgm:spPr/>
    </dgm:pt>
    <dgm:pt modelId="{DDC8C943-41C5-42DD-929E-A93D277C960F}" type="pres">
      <dgm:prSet presAssocID="{80B6ECC1-A392-43FB-BA12-79E17D17A760}" presName="negativeSpace" presStyleCnt="0"/>
      <dgm:spPr/>
    </dgm:pt>
    <dgm:pt modelId="{B8EC8AEA-904E-4CCD-8D48-A41ACAC075BD}" type="pres">
      <dgm:prSet presAssocID="{80B6ECC1-A392-43FB-BA12-79E17D17A760}" presName="childText" presStyleLbl="conFgAcc1" presStyleIdx="4" presStyleCnt="7">
        <dgm:presLayoutVars>
          <dgm:bulletEnabled val="1"/>
        </dgm:presLayoutVars>
      </dgm:prSet>
      <dgm:spPr/>
    </dgm:pt>
    <dgm:pt modelId="{F6915506-4C59-413C-B3F1-15B708700D8F}" type="pres">
      <dgm:prSet presAssocID="{CC9CA1CD-C5DC-4501-8853-DFE375938490}" presName="spaceBetweenRectangles" presStyleCnt="0"/>
      <dgm:spPr/>
    </dgm:pt>
    <dgm:pt modelId="{2BBEB922-8720-4140-B069-D1D91EE4E091}" type="pres">
      <dgm:prSet presAssocID="{B4D58255-99BA-4DEB-910F-7333684CC456}" presName="parentLin" presStyleCnt="0"/>
      <dgm:spPr/>
    </dgm:pt>
    <dgm:pt modelId="{1AB6D45E-0B96-443B-8825-FD8EC12B3A82}" type="pres">
      <dgm:prSet presAssocID="{B4D58255-99BA-4DEB-910F-7333684CC456}" presName="parentLeftMargin" presStyleLbl="node1" presStyleIdx="4" presStyleCnt="7"/>
      <dgm:spPr/>
    </dgm:pt>
    <dgm:pt modelId="{3443200B-D265-4EC0-A101-36D26DFEB457}" type="pres">
      <dgm:prSet presAssocID="{B4D58255-99BA-4DEB-910F-7333684CC456}" presName="parentText" presStyleLbl="node1" presStyleIdx="5" presStyleCnt="7">
        <dgm:presLayoutVars>
          <dgm:chMax val="0"/>
          <dgm:bulletEnabled val="1"/>
        </dgm:presLayoutVars>
      </dgm:prSet>
      <dgm:spPr/>
    </dgm:pt>
    <dgm:pt modelId="{EA15CEA4-E599-46B4-ACD6-12515D88D688}" type="pres">
      <dgm:prSet presAssocID="{B4D58255-99BA-4DEB-910F-7333684CC456}" presName="negativeSpace" presStyleCnt="0"/>
      <dgm:spPr/>
    </dgm:pt>
    <dgm:pt modelId="{C977F98A-89B7-4064-A27A-F10AF748C237}" type="pres">
      <dgm:prSet presAssocID="{B4D58255-99BA-4DEB-910F-7333684CC456}" presName="childText" presStyleLbl="conFgAcc1" presStyleIdx="5" presStyleCnt="7">
        <dgm:presLayoutVars>
          <dgm:bulletEnabled val="1"/>
        </dgm:presLayoutVars>
      </dgm:prSet>
      <dgm:spPr/>
    </dgm:pt>
    <dgm:pt modelId="{5F7098C7-CFDC-4240-864E-E2EB0C9A654D}" type="pres">
      <dgm:prSet presAssocID="{E73DA560-A2F3-4983-8BBE-2FDEA3FD6390}" presName="spaceBetweenRectangles" presStyleCnt="0"/>
      <dgm:spPr/>
    </dgm:pt>
    <dgm:pt modelId="{EC6A71A8-BB3F-486D-BE89-30437AD8ABC0}" type="pres">
      <dgm:prSet presAssocID="{1F8BFE75-7567-4636-A526-7C9D5B3AE056}" presName="parentLin" presStyleCnt="0"/>
      <dgm:spPr/>
    </dgm:pt>
    <dgm:pt modelId="{95C7C33F-E3C0-4604-8FC0-55C016491EB6}" type="pres">
      <dgm:prSet presAssocID="{1F8BFE75-7567-4636-A526-7C9D5B3AE056}" presName="parentLeftMargin" presStyleLbl="node1" presStyleIdx="5" presStyleCnt="7"/>
      <dgm:spPr/>
    </dgm:pt>
    <dgm:pt modelId="{F66E1775-B82A-47DB-AB89-331F94D152BE}" type="pres">
      <dgm:prSet presAssocID="{1F8BFE75-7567-4636-A526-7C9D5B3AE056}" presName="parentText" presStyleLbl="node1" presStyleIdx="6" presStyleCnt="7">
        <dgm:presLayoutVars>
          <dgm:chMax val="0"/>
          <dgm:bulletEnabled val="1"/>
        </dgm:presLayoutVars>
      </dgm:prSet>
      <dgm:spPr/>
    </dgm:pt>
    <dgm:pt modelId="{5398B1A7-36ED-45F7-BC82-55044DDF903E}" type="pres">
      <dgm:prSet presAssocID="{1F8BFE75-7567-4636-A526-7C9D5B3AE056}" presName="negativeSpace" presStyleCnt="0"/>
      <dgm:spPr/>
    </dgm:pt>
    <dgm:pt modelId="{14E10214-AFBE-4685-9597-49BF75443F7B}" type="pres">
      <dgm:prSet presAssocID="{1F8BFE75-7567-4636-A526-7C9D5B3AE056}" presName="childText" presStyleLbl="conFgAcc1" presStyleIdx="6" presStyleCnt="7">
        <dgm:presLayoutVars>
          <dgm:bulletEnabled val="1"/>
        </dgm:presLayoutVars>
      </dgm:prSet>
      <dgm:spPr/>
    </dgm:pt>
  </dgm:ptLst>
  <dgm:cxnLst>
    <dgm:cxn modelId="{47FB9C19-5ABE-4DF6-AD23-67D756A37BBA}" type="presOf" srcId="{B4D58255-99BA-4DEB-910F-7333684CC456}" destId="{1AB6D45E-0B96-443B-8825-FD8EC12B3A82}" srcOrd="0" destOrd="0" presId="urn:microsoft.com/office/officeart/2005/8/layout/list1"/>
    <dgm:cxn modelId="{F0944129-AF42-4FDE-8890-0DA460353D92}" type="presOf" srcId="{1C7BA664-A7DB-4403-A749-5746CB437BF5}" destId="{076295F2-7AA2-4163-B207-E91DF41B94ED}" srcOrd="0" destOrd="0" presId="urn:microsoft.com/office/officeart/2005/8/layout/list1"/>
    <dgm:cxn modelId="{C63CDE2A-E239-4CBE-B7CA-E521513E2849}" type="presOf" srcId="{B4D58255-99BA-4DEB-910F-7333684CC456}" destId="{3443200B-D265-4EC0-A101-36D26DFEB457}" srcOrd="1" destOrd="0" presId="urn:microsoft.com/office/officeart/2005/8/layout/list1"/>
    <dgm:cxn modelId="{F843453D-E18B-4851-8B65-065E71F0A7F2}" type="presOf" srcId="{1F8BFE75-7567-4636-A526-7C9D5B3AE056}" destId="{95C7C33F-E3C0-4604-8FC0-55C016491EB6}" srcOrd="0" destOrd="0" presId="urn:microsoft.com/office/officeart/2005/8/layout/list1"/>
    <dgm:cxn modelId="{28D1025D-BB3A-4DD1-A073-041174D1B16A}" srcId="{1C7BA664-A7DB-4403-A749-5746CB437BF5}" destId="{770E5905-AFDD-4B13-B352-882B66CFF815}" srcOrd="2" destOrd="0" parTransId="{4B1D7BD2-B44B-4771-9A36-C8FB39781C73}" sibTransId="{98C38E2D-E3A9-476A-BCC7-4582EEB6706A}"/>
    <dgm:cxn modelId="{B1964248-AA39-4BAA-B0A2-492A613E73B6}" type="presOf" srcId="{6AD94AC5-D46D-4262-9B39-CBF61C5AEEB6}" destId="{4903FA8F-E642-4D66-AD6B-664771CA24D9}" srcOrd="1" destOrd="0" presId="urn:microsoft.com/office/officeart/2005/8/layout/list1"/>
    <dgm:cxn modelId="{74416748-34B7-4CA0-B52B-5FB4F0F53BAD}" srcId="{1C7BA664-A7DB-4403-A749-5746CB437BF5}" destId="{80B6ECC1-A392-43FB-BA12-79E17D17A760}" srcOrd="4" destOrd="0" parTransId="{5FC8EC52-B2F0-40A2-8EC8-51F8B1B462FE}" sibTransId="{CC9CA1CD-C5DC-4501-8853-DFE375938490}"/>
    <dgm:cxn modelId="{FF862073-AAB8-4BF1-9A34-38970173323D}" type="presOf" srcId="{91B1724B-FF2F-4DC7-B133-2EC88649AC83}" destId="{D5666053-11ED-42D5-A35D-3F5D4B89D6C5}" srcOrd="0" destOrd="0" presId="urn:microsoft.com/office/officeart/2005/8/layout/list1"/>
    <dgm:cxn modelId="{D3AE9954-95DE-4AAE-B502-1F032E8F03E1}" type="presOf" srcId="{3CC0FA79-5996-4738-8B58-EFAC7DEE6707}" destId="{1C5F7CEB-E046-42AB-B76A-8E7486ED8F8E}" srcOrd="1" destOrd="0" presId="urn:microsoft.com/office/officeart/2005/8/layout/list1"/>
    <dgm:cxn modelId="{FABA0777-F1F9-43C4-A969-94EA9CECEE32}" type="presOf" srcId="{3CC0FA79-5996-4738-8B58-EFAC7DEE6707}" destId="{44029638-6B96-4615-83B8-F0F372BD1154}" srcOrd="0" destOrd="0" presId="urn:microsoft.com/office/officeart/2005/8/layout/list1"/>
    <dgm:cxn modelId="{A0B51A77-4E71-4F01-93B8-72182F9F1546}" srcId="{1C7BA664-A7DB-4403-A749-5746CB437BF5}" destId="{3CC0FA79-5996-4738-8B58-EFAC7DEE6707}" srcOrd="3" destOrd="0" parTransId="{4F0E895E-BFEC-4891-9D1A-3EFEA90A3958}" sibTransId="{96469E06-C41F-4CA3-837B-B3DD8139FCA7}"/>
    <dgm:cxn modelId="{A1BD9D58-7F25-4A0C-8938-2A12F81CE779}" type="presOf" srcId="{80B6ECC1-A392-43FB-BA12-79E17D17A760}" destId="{8FBBEF33-2710-4897-A18F-9FF50A37230E}" srcOrd="0" destOrd="0" presId="urn:microsoft.com/office/officeart/2005/8/layout/list1"/>
    <dgm:cxn modelId="{2201B87C-FE79-42E5-B7AC-35A574B535A8}" srcId="{1C7BA664-A7DB-4403-A749-5746CB437BF5}" destId="{1F8BFE75-7567-4636-A526-7C9D5B3AE056}" srcOrd="6" destOrd="0" parTransId="{77E88FC6-CD5F-48DA-84DB-72EEB847D82B}" sibTransId="{B42C5A33-F5E8-4926-85EE-BA63D797AADF}"/>
    <dgm:cxn modelId="{9A40C598-945B-482A-8D63-96C3F121CAFD}" type="presOf" srcId="{770E5905-AFDD-4B13-B352-882B66CFF815}" destId="{6F33C71E-D50A-4904-811E-AEE9A5CFE0B0}" srcOrd="1" destOrd="0" presId="urn:microsoft.com/office/officeart/2005/8/layout/list1"/>
    <dgm:cxn modelId="{C0A5B7AA-40C4-4D74-B855-9CB05A34554E}" srcId="{1C7BA664-A7DB-4403-A749-5746CB437BF5}" destId="{6AD94AC5-D46D-4262-9B39-CBF61C5AEEB6}" srcOrd="1" destOrd="0" parTransId="{94235D14-B03C-40CC-B90E-AFDEC084C351}" sibTransId="{6751D16E-5A31-4BB3-A1F6-F6B2E44CD975}"/>
    <dgm:cxn modelId="{AF66CABA-9FFC-41FA-9BCE-2C9CC1AADBC7}" type="presOf" srcId="{91B1724B-FF2F-4DC7-B133-2EC88649AC83}" destId="{FAB253DC-B74F-4A5C-8D48-BE20F3B9993C}" srcOrd="1" destOrd="0" presId="urn:microsoft.com/office/officeart/2005/8/layout/list1"/>
    <dgm:cxn modelId="{9A6502C1-66B8-4596-9EAE-EA66FEC10314}" srcId="{1C7BA664-A7DB-4403-A749-5746CB437BF5}" destId="{91B1724B-FF2F-4DC7-B133-2EC88649AC83}" srcOrd="0" destOrd="0" parTransId="{74B7302F-7264-4182-86EF-5E4EBA445D38}" sibTransId="{6A80E240-AE4B-48E5-B70C-A5B54E0ACEA4}"/>
    <dgm:cxn modelId="{24D64EC3-995D-4E5A-8045-EFB156868ADC}" type="presOf" srcId="{6AD94AC5-D46D-4262-9B39-CBF61C5AEEB6}" destId="{88AED7A6-DE99-47FA-9C57-F565C60CA64B}" srcOrd="0" destOrd="0" presId="urn:microsoft.com/office/officeart/2005/8/layout/list1"/>
    <dgm:cxn modelId="{063A15CB-6960-4F8C-A1B0-2397905A4E7C}" srcId="{1C7BA664-A7DB-4403-A749-5746CB437BF5}" destId="{B4D58255-99BA-4DEB-910F-7333684CC456}" srcOrd="5" destOrd="0" parTransId="{7F76049A-D84D-4BB5-921E-422A63A4C04A}" sibTransId="{E73DA560-A2F3-4983-8BBE-2FDEA3FD6390}"/>
    <dgm:cxn modelId="{9330E5D3-DB04-4140-913D-7DA4A56000C0}" type="presOf" srcId="{80B6ECC1-A392-43FB-BA12-79E17D17A760}" destId="{020DE241-D632-414F-BCDB-08E4D75A753E}" srcOrd="1" destOrd="0" presId="urn:microsoft.com/office/officeart/2005/8/layout/list1"/>
    <dgm:cxn modelId="{CA892FD4-804E-4AF1-AE63-75A1C29BA420}" type="presOf" srcId="{1F8BFE75-7567-4636-A526-7C9D5B3AE056}" destId="{F66E1775-B82A-47DB-AB89-331F94D152BE}" srcOrd="1" destOrd="0" presId="urn:microsoft.com/office/officeart/2005/8/layout/list1"/>
    <dgm:cxn modelId="{70D9D0EE-98A5-473B-AFCB-FA4590ED1D03}" type="presOf" srcId="{770E5905-AFDD-4B13-B352-882B66CFF815}" destId="{14B9787A-F4E8-4427-B6E6-AC844368C76F}" srcOrd="0" destOrd="0" presId="urn:microsoft.com/office/officeart/2005/8/layout/list1"/>
    <dgm:cxn modelId="{343C05F0-4436-4C8B-9C3C-D8492E03B79D}" type="presParOf" srcId="{076295F2-7AA2-4163-B207-E91DF41B94ED}" destId="{C0454DAB-CC04-4631-825E-A536A4A62882}" srcOrd="0" destOrd="0" presId="urn:microsoft.com/office/officeart/2005/8/layout/list1"/>
    <dgm:cxn modelId="{FB3BFCF9-8B78-4E38-94F9-6BA1DBCF7214}" type="presParOf" srcId="{C0454DAB-CC04-4631-825E-A536A4A62882}" destId="{D5666053-11ED-42D5-A35D-3F5D4B89D6C5}" srcOrd="0" destOrd="0" presId="urn:microsoft.com/office/officeart/2005/8/layout/list1"/>
    <dgm:cxn modelId="{7B5762B2-B0D9-44AC-AAA7-2F1755262F89}" type="presParOf" srcId="{C0454DAB-CC04-4631-825E-A536A4A62882}" destId="{FAB253DC-B74F-4A5C-8D48-BE20F3B9993C}" srcOrd="1" destOrd="0" presId="urn:microsoft.com/office/officeart/2005/8/layout/list1"/>
    <dgm:cxn modelId="{23ABB1FD-8373-4F3F-B795-DEF50266587D}" type="presParOf" srcId="{076295F2-7AA2-4163-B207-E91DF41B94ED}" destId="{7020A39B-C754-41D5-B132-202D6C09A549}" srcOrd="1" destOrd="0" presId="urn:microsoft.com/office/officeart/2005/8/layout/list1"/>
    <dgm:cxn modelId="{341D1D6D-74C3-4CF3-99AD-E8EEEC5FC711}" type="presParOf" srcId="{076295F2-7AA2-4163-B207-E91DF41B94ED}" destId="{7E6362FD-68BC-47D9-8059-A52F9102711F}" srcOrd="2" destOrd="0" presId="urn:microsoft.com/office/officeart/2005/8/layout/list1"/>
    <dgm:cxn modelId="{85A39154-88B6-4437-94BE-FC6E4BFFB7B0}" type="presParOf" srcId="{076295F2-7AA2-4163-B207-E91DF41B94ED}" destId="{D00967F3-7952-450F-9789-05824E599590}" srcOrd="3" destOrd="0" presId="urn:microsoft.com/office/officeart/2005/8/layout/list1"/>
    <dgm:cxn modelId="{CD0C692B-7E05-4C1D-8CD3-9F24898988AA}" type="presParOf" srcId="{076295F2-7AA2-4163-B207-E91DF41B94ED}" destId="{5D84D8DF-71BB-4C9A-B2E8-5AA1F72BC01E}" srcOrd="4" destOrd="0" presId="urn:microsoft.com/office/officeart/2005/8/layout/list1"/>
    <dgm:cxn modelId="{14C0B6B5-1679-4D7D-AACF-B04E6D6F7C0F}" type="presParOf" srcId="{5D84D8DF-71BB-4C9A-B2E8-5AA1F72BC01E}" destId="{88AED7A6-DE99-47FA-9C57-F565C60CA64B}" srcOrd="0" destOrd="0" presId="urn:microsoft.com/office/officeart/2005/8/layout/list1"/>
    <dgm:cxn modelId="{5C64D8B4-CA32-4890-9032-FD8B2128F682}" type="presParOf" srcId="{5D84D8DF-71BB-4C9A-B2E8-5AA1F72BC01E}" destId="{4903FA8F-E642-4D66-AD6B-664771CA24D9}" srcOrd="1" destOrd="0" presId="urn:microsoft.com/office/officeart/2005/8/layout/list1"/>
    <dgm:cxn modelId="{30029B80-5C06-4A79-99E1-B6F789BD647F}" type="presParOf" srcId="{076295F2-7AA2-4163-B207-E91DF41B94ED}" destId="{7CC353E5-BB2D-47E2-9F31-22BEA1A9D6FC}" srcOrd="5" destOrd="0" presId="urn:microsoft.com/office/officeart/2005/8/layout/list1"/>
    <dgm:cxn modelId="{1DB2CA51-F4A2-49B7-B5C5-F8C5E6A70F2A}" type="presParOf" srcId="{076295F2-7AA2-4163-B207-E91DF41B94ED}" destId="{4D6BF976-3890-4B90-AA0D-2749ECC2CDC0}" srcOrd="6" destOrd="0" presId="urn:microsoft.com/office/officeart/2005/8/layout/list1"/>
    <dgm:cxn modelId="{587C3089-EAC4-4455-8F64-8B4488C3710F}" type="presParOf" srcId="{076295F2-7AA2-4163-B207-E91DF41B94ED}" destId="{5151B9B2-2908-440F-BC2A-F2DD269CA775}" srcOrd="7" destOrd="0" presId="urn:microsoft.com/office/officeart/2005/8/layout/list1"/>
    <dgm:cxn modelId="{A9D8DCCF-8141-4403-8D11-C217D1845A13}" type="presParOf" srcId="{076295F2-7AA2-4163-B207-E91DF41B94ED}" destId="{439055D2-C9DB-4C08-A902-74CE64937CB0}" srcOrd="8" destOrd="0" presId="urn:microsoft.com/office/officeart/2005/8/layout/list1"/>
    <dgm:cxn modelId="{104F8615-9153-4C78-AE6C-B942CBEB9A89}" type="presParOf" srcId="{439055D2-C9DB-4C08-A902-74CE64937CB0}" destId="{14B9787A-F4E8-4427-B6E6-AC844368C76F}" srcOrd="0" destOrd="0" presId="urn:microsoft.com/office/officeart/2005/8/layout/list1"/>
    <dgm:cxn modelId="{BB5CDF12-ECE7-4E7A-8245-ECB23341E527}" type="presParOf" srcId="{439055D2-C9DB-4C08-A902-74CE64937CB0}" destId="{6F33C71E-D50A-4904-811E-AEE9A5CFE0B0}" srcOrd="1" destOrd="0" presId="urn:microsoft.com/office/officeart/2005/8/layout/list1"/>
    <dgm:cxn modelId="{0599248F-2677-481E-823E-020C8BD92C49}" type="presParOf" srcId="{076295F2-7AA2-4163-B207-E91DF41B94ED}" destId="{CB7CABDF-4CF3-4679-B9F0-23A34C194709}" srcOrd="9" destOrd="0" presId="urn:microsoft.com/office/officeart/2005/8/layout/list1"/>
    <dgm:cxn modelId="{7F807970-4821-4810-A0DD-F0120C75E689}" type="presParOf" srcId="{076295F2-7AA2-4163-B207-E91DF41B94ED}" destId="{E01F129C-79E2-4871-91F1-A2C32CF8F560}" srcOrd="10" destOrd="0" presId="urn:microsoft.com/office/officeart/2005/8/layout/list1"/>
    <dgm:cxn modelId="{6CCB0E24-C08E-4AB4-9D01-B72A93289103}" type="presParOf" srcId="{076295F2-7AA2-4163-B207-E91DF41B94ED}" destId="{53B3BEDB-F9AD-43D5-921E-B8AEE51271F3}" srcOrd="11" destOrd="0" presId="urn:microsoft.com/office/officeart/2005/8/layout/list1"/>
    <dgm:cxn modelId="{8E111F81-9136-4B3D-8EBB-838214BA072C}" type="presParOf" srcId="{076295F2-7AA2-4163-B207-E91DF41B94ED}" destId="{D81A1D3A-99CB-4DF4-BC93-F9D56D616E59}" srcOrd="12" destOrd="0" presId="urn:microsoft.com/office/officeart/2005/8/layout/list1"/>
    <dgm:cxn modelId="{205FE1A7-B706-4161-A0A0-DADCBDF8D27A}" type="presParOf" srcId="{D81A1D3A-99CB-4DF4-BC93-F9D56D616E59}" destId="{44029638-6B96-4615-83B8-F0F372BD1154}" srcOrd="0" destOrd="0" presId="urn:microsoft.com/office/officeart/2005/8/layout/list1"/>
    <dgm:cxn modelId="{D9B54400-F8C9-49DE-9CFE-336F489B7F1C}" type="presParOf" srcId="{D81A1D3A-99CB-4DF4-BC93-F9D56D616E59}" destId="{1C5F7CEB-E046-42AB-B76A-8E7486ED8F8E}" srcOrd="1" destOrd="0" presId="urn:microsoft.com/office/officeart/2005/8/layout/list1"/>
    <dgm:cxn modelId="{2591C42B-C505-4316-8A0D-1573639D85B3}" type="presParOf" srcId="{076295F2-7AA2-4163-B207-E91DF41B94ED}" destId="{8D32AC9F-3583-4DFF-8BB5-4B9F446AF6C1}" srcOrd="13" destOrd="0" presId="urn:microsoft.com/office/officeart/2005/8/layout/list1"/>
    <dgm:cxn modelId="{BBA76067-1937-4A9E-A24A-1FF77D99519C}" type="presParOf" srcId="{076295F2-7AA2-4163-B207-E91DF41B94ED}" destId="{EC318728-24F9-414D-884F-64831BF3F4E9}" srcOrd="14" destOrd="0" presId="urn:microsoft.com/office/officeart/2005/8/layout/list1"/>
    <dgm:cxn modelId="{679127D0-9AB9-4D8A-A3E9-05E745C333ED}" type="presParOf" srcId="{076295F2-7AA2-4163-B207-E91DF41B94ED}" destId="{62EB7F6E-A1BB-456A-9AE6-3F4FF51AEDC4}" srcOrd="15" destOrd="0" presId="urn:microsoft.com/office/officeart/2005/8/layout/list1"/>
    <dgm:cxn modelId="{803851F8-1A93-4678-98DC-9588CF4B1833}" type="presParOf" srcId="{076295F2-7AA2-4163-B207-E91DF41B94ED}" destId="{D2299C1F-FED0-4CC8-8E5B-C9F6C886A09A}" srcOrd="16" destOrd="0" presId="urn:microsoft.com/office/officeart/2005/8/layout/list1"/>
    <dgm:cxn modelId="{07041F39-AB22-49DC-A0E9-E337F1067B38}" type="presParOf" srcId="{D2299C1F-FED0-4CC8-8E5B-C9F6C886A09A}" destId="{8FBBEF33-2710-4897-A18F-9FF50A37230E}" srcOrd="0" destOrd="0" presId="urn:microsoft.com/office/officeart/2005/8/layout/list1"/>
    <dgm:cxn modelId="{D4A185CA-D3A0-442A-A7FE-5EBA978F74F0}" type="presParOf" srcId="{D2299C1F-FED0-4CC8-8E5B-C9F6C886A09A}" destId="{020DE241-D632-414F-BCDB-08E4D75A753E}" srcOrd="1" destOrd="0" presId="urn:microsoft.com/office/officeart/2005/8/layout/list1"/>
    <dgm:cxn modelId="{2ACA9720-C035-4A0A-9C43-F9AB11E2197B}" type="presParOf" srcId="{076295F2-7AA2-4163-B207-E91DF41B94ED}" destId="{DDC8C943-41C5-42DD-929E-A93D277C960F}" srcOrd="17" destOrd="0" presId="urn:microsoft.com/office/officeart/2005/8/layout/list1"/>
    <dgm:cxn modelId="{5C20283E-8611-4778-8350-7BEF4399BF96}" type="presParOf" srcId="{076295F2-7AA2-4163-B207-E91DF41B94ED}" destId="{B8EC8AEA-904E-4CCD-8D48-A41ACAC075BD}" srcOrd="18" destOrd="0" presId="urn:microsoft.com/office/officeart/2005/8/layout/list1"/>
    <dgm:cxn modelId="{2877401A-40B3-4E0F-BE2E-9D5B4D5162C0}" type="presParOf" srcId="{076295F2-7AA2-4163-B207-E91DF41B94ED}" destId="{F6915506-4C59-413C-B3F1-15B708700D8F}" srcOrd="19" destOrd="0" presId="urn:microsoft.com/office/officeart/2005/8/layout/list1"/>
    <dgm:cxn modelId="{056D8679-A5E2-4F8C-A4DD-EC69311FF1CD}" type="presParOf" srcId="{076295F2-7AA2-4163-B207-E91DF41B94ED}" destId="{2BBEB922-8720-4140-B069-D1D91EE4E091}" srcOrd="20" destOrd="0" presId="urn:microsoft.com/office/officeart/2005/8/layout/list1"/>
    <dgm:cxn modelId="{4418403F-A602-4B95-ABC9-5D88D45A5B17}" type="presParOf" srcId="{2BBEB922-8720-4140-B069-D1D91EE4E091}" destId="{1AB6D45E-0B96-443B-8825-FD8EC12B3A82}" srcOrd="0" destOrd="0" presId="urn:microsoft.com/office/officeart/2005/8/layout/list1"/>
    <dgm:cxn modelId="{FB017713-5D4D-443E-9346-1176ADB944DE}" type="presParOf" srcId="{2BBEB922-8720-4140-B069-D1D91EE4E091}" destId="{3443200B-D265-4EC0-A101-36D26DFEB457}" srcOrd="1" destOrd="0" presId="urn:microsoft.com/office/officeart/2005/8/layout/list1"/>
    <dgm:cxn modelId="{DBF3FA1A-065D-4849-AFC9-07294D0429C6}" type="presParOf" srcId="{076295F2-7AA2-4163-B207-E91DF41B94ED}" destId="{EA15CEA4-E599-46B4-ACD6-12515D88D688}" srcOrd="21" destOrd="0" presId="urn:microsoft.com/office/officeart/2005/8/layout/list1"/>
    <dgm:cxn modelId="{BBCAAE7D-B412-4047-9D1D-7C652D1613E5}" type="presParOf" srcId="{076295F2-7AA2-4163-B207-E91DF41B94ED}" destId="{C977F98A-89B7-4064-A27A-F10AF748C237}" srcOrd="22" destOrd="0" presId="urn:microsoft.com/office/officeart/2005/8/layout/list1"/>
    <dgm:cxn modelId="{E0DFDB2E-4E64-4AFA-BE8D-E905D7C8461E}" type="presParOf" srcId="{076295F2-7AA2-4163-B207-E91DF41B94ED}" destId="{5F7098C7-CFDC-4240-864E-E2EB0C9A654D}" srcOrd="23" destOrd="0" presId="urn:microsoft.com/office/officeart/2005/8/layout/list1"/>
    <dgm:cxn modelId="{03FDA1F7-58A3-4B92-9908-019FD02DD814}" type="presParOf" srcId="{076295F2-7AA2-4163-B207-E91DF41B94ED}" destId="{EC6A71A8-BB3F-486D-BE89-30437AD8ABC0}" srcOrd="24" destOrd="0" presId="urn:microsoft.com/office/officeart/2005/8/layout/list1"/>
    <dgm:cxn modelId="{D32BE79F-9DF3-4581-94C8-9F4B2747440B}" type="presParOf" srcId="{EC6A71A8-BB3F-486D-BE89-30437AD8ABC0}" destId="{95C7C33F-E3C0-4604-8FC0-55C016491EB6}" srcOrd="0" destOrd="0" presId="urn:microsoft.com/office/officeart/2005/8/layout/list1"/>
    <dgm:cxn modelId="{A3979F0B-3932-4C74-AA8B-8BBC38F1C96D}" type="presParOf" srcId="{EC6A71A8-BB3F-486D-BE89-30437AD8ABC0}" destId="{F66E1775-B82A-47DB-AB89-331F94D152BE}" srcOrd="1" destOrd="0" presId="urn:microsoft.com/office/officeart/2005/8/layout/list1"/>
    <dgm:cxn modelId="{1C48A818-E4F7-4E00-B307-DD5EC2B2FC13}" type="presParOf" srcId="{076295F2-7AA2-4163-B207-E91DF41B94ED}" destId="{5398B1A7-36ED-45F7-BC82-55044DDF903E}" srcOrd="25" destOrd="0" presId="urn:microsoft.com/office/officeart/2005/8/layout/list1"/>
    <dgm:cxn modelId="{FADA56ED-D63B-4E93-8932-EAF76E3F9917}" type="presParOf" srcId="{076295F2-7AA2-4163-B207-E91DF41B94ED}" destId="{14E10214-AFBE-4685-9597-49BF75443F7B}"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029C27-118D-4DBD-940E-83469C709788}"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A66CF258-3916-4D1F-84B0-8FD37B2B11F0}">
      <dgm:prSet/>
      <dgm:spPr/>
      <dgm:t>
        <a:bodyPr/>
        <a:lstStyle/>
        <a:p>
          <a:r>
            <a:rPr lang="en-US"/>
            <a:t>Laboratory tests performed during pregnancy can potentially result in an incorrect diagnosis of prediabetes. This can occur due to gestational diabetes or other extreme bodily conditions.</a:t>
          </a:r>
        </a:p>
      </dgm:t>
    </dgm:pt>
    <dgm:pt modelId="{B7725897-AE2E-4F55-9E6F-D91173707716}" type="parTrans" cxnId="{7E576968-AF92-4E3B-8825-9A3297249699}">
      <dgm:prSet/>
      <dgm:spPr/>
      <dgm:t>
        <a:bodyPr/>
        <a:lstStyle/>
        <a:p>
          <a:endParaRPr lang="en-US"/>
        </a:p>
      </dgm:t>
    </dgm:pt>
    <dgm:pt modelId="{504BAF08-F099-4B62-9195-5A6B65ECD9A8}" type="sibTrans" cxnId="{7E576968-AF92-4E3B-8825-9A3297249699}">
      <dgm:prSet phldrT="1" phldr="0"/>
      <dgm:spPr/>
      <dgm:t>
        <a:bodyPr/>
        <a:lstStyle/>
        <a:p>
          <a:r>
            <a:rPr lang="en-US"/>
            <a:t>1</a:t>
          </a:r>
        </a:p>
      </dgm:t>
    </dgm:pt>
    <dgm:pt modelId="{4F24EA38-D056-4DDA-9CF0-D5A6114A3936}">
      <dgm:prSet/>
      <dgm:spPr/>
      <dgm:t>
        <a:bodyPr/>
        <a:lstStyle/>
        <a:p>
          <a:r>
            <a:rPr lang="en-US"/>
            <a:t>We used cross-referencing data from the maternity department to identify the tests conducted during pregnancy.</a:t>
          </a:r>
        </a:p>
      </dgm:t>
    </dgm:pt>
    <dgm:pt modelId="{8ED41EFF-A43C-47EC-B9AA-E2D11326D92B}" type="parTrans" cxnId="{42862875-2574-4354-9BDC-2FC1A34E5B6C}">
      <dgm:prSet/>
      <dgm:spPr/>
      <dgm:t>
        <a:bodyPr/>
        <a:lstStyle/>
        <a:p>
          <a:endParaRPr lang="en-US"/>
        </a:p>
      </dgm:t>
    </dgm:pt>
    <dgm:pt modelId="{1800E371-C5AE-4C23-8AC2-5B25351AFC68}" type="sibTrans" cxnId="{42862875-2574-4354-9BDC-2FC1A34E5B6C}">
      <dgm:prSet phldrT="2" phldr="0"/>
      <dgm:spPr/>
      <dgm:t>
        <a:bodyPr/>
        <a:lstStyle/>
        <a:p>
          <a:r>
            <a:rPr lang="en-US"/>
            <a:t>2</a:t>
          </a:r>
        </a:p>
      </dgm:t>
    </dgm:pt>
    <dgm:pt modelId="{A0F84371-076B-48AC-914C-858501F5A4D4}">
      <dgm:prSet/>
      <dgm:spPr/>
      <dgm:t>
        <a:bodyPr/>
        <a:lstStyle/>
        <a:p>
          <a:r>
            <a:rPr lang="en-US"/>
            <a:t>This data was then analyzed to determine if the patient still met the criteria for prediabetes diagnosis.</a:t>
          </a:r>
        </a:p>
      </dgm:t>
    </dgm:pt>
    <dgm:pt modelId="{498A693C-E310-4453-801A-990990AA27A3}" type="parTrans" cxnId="{50F77629-8340-4F50-A5F6-74FE4C7FF1AD}">
      <dgm:prSet/>
      <dgm:spPr/>
      <dgm:t>
        <a:bodyPr/>
        <a:lstStyle/>
        <a:p>
          <a:endParaRPr lang="en-US"/>
        </a:p>
      </dgm:t>
    </dgm:pt>
    <dgm:pt modelId="{4CE56C60-8885-4F25-8DF6-5D685B834C9F}" type="sibTrans" cxnId="{50F77629-8340-4F50-A5F6-74FE4C7FF1AD}">
      <dgm:prSet phldrT="3" phldr="0"/>
      <dgm:spPr/>
      <dgm:t>
        <a:bodyPr/>
        <a:lstStyle/>
        <a:p>
          <a:r>
            <a:rPr lang="en-US"/>
            <a:t>3</a:t>
          </a:r>
        </a:p>
      </dgm:t>
    </dgm:pt>
    <dgm:pt modelId="{EC4E38BE-493D-43AF-BDED-98A1133C6AC1}">
      <dgm:prSet/>
      <dgm:spPr/>
      <dgm:t>
        <a:bodyPr/>
        <a:lstStyle/>
        <a:p>
          <a:r>
            <a:rPr lang="en-US"/>
            <a:t>After thorough analysis, we identified around 350 female patients who did not meet the criteria for prediabetes diagnosis. Therefore, these patients were moved to the control group. </a:t>
          </a:r>
        </a:p>
      </dgm:t>
    </dgm:pt>
    <dgm:pt modelId="{904BAAF7-D6D2-4F09-B362-29D7B6C8A5EA}" type="parTrans" cxnId="{4F905CF1-0441-4738-A7D9-CC56282627B4}">
      <dgm:prSet/>
      <dgm:spPr/>
      <dgm:t>
        <a:bodyPr/>
        <a:lstStyle/>
        <a:p>
          <a:endParaRPr lang="en-US"/>
        </a:p>
      </dgm:t>
    </dgm:pt>
    <dgm:pt modelId="{B2CC2BE0-F32A-431A-BED2-95527387A354}" type="sibTrans" cxnId="{4F905CF1-0441-4738-A7D9-CC56282627B4}">
      <dgm:prSet phldrT="4" phldr="0"/>
      <dgm:spPr/>
      <dgm:t>
        <a:bodyPr/>
        <a:lstStyle/>
        <a:p>
          <a:r>
            <a:rPr lang="en-US"/>
            <a:t>4</a:t>
          </a:r>
        </a:p>
      </dgm:t>
    </dgm:pt>
    <dgm:pt modelId="{0F957DBD-F44E-4061-AEF0-3C3CA614498E}">
      <dgm:prSet/>
      <dgm:spPr/>
      <dgm:t>
        <a:bodyPr/>
        <a:lstStyle/>
        <a:p>
          <a:r>
            <a:rPr lang="en-US" dirty="0"/>
            <a:t>Additionally, approximately 90 female patients did not meet the two-year criterion mention in Section 3.1, but their results approached prediabetes. Following recommendations from the participating doctors, these individuals were excluded from the study cohort.</a:t>
          </a:r>
        </a:p>
      </dgm:t>
    </dgm:pt>
    <dgm:pt modelId="{3615913E-F8C8-409E-A1E8-961CA2DA1AD2}" type="parTrans" cxnId="{44FBF992-FDD6-4D7C-9D90-D45468BDD4D7}">
      <dgm:prSet/>
      <dgm:spPr/>
      <dgm:t>
        <a:bodyPr/>
        <a:lstStyle/>
        <a:p>
          <a:endParaRPr lang="en-US"/>
        </a:p>
      </dgm:t>
    </dgm:pt>
    <dgm:pt modelId="{9CF1E4A3-15E1-4C76-83B2-3B55B75CD449}" type="sibTrans" cxnId="{44FBF992-FDD6-4D7C-9D90-D45468BDD4D7}">
      <dgm:prSet phldrT="5" phldr="0"/>
      <dgm:spPr/>
      <dgm:t>
        <a:bodyPr/>
        <a:lstStyle/>
        <a:p>
          <a:r>
            <a:rPr lang="en-US"/>
            <a:t>5</a:t>
          </a:r>
        </a:p>
      </dgm:t>
    </dgm:pt>
    <dgm:pt modelId="{EA75C5DB-C14C-4C17-BA77-32EFF6BA104D}" type="pres">
      <dgm:prSet presAssocID="{FE029C27-118D-4DBD-940E-83469C709788}" presName="linearFlow" presStyleCnt="0">
        <dgm:presLayoutVars>
          <dgm:dir/>
          <dgm:animLvl val="lvl"/>
          <dgm:resizeHandles val="exact"/>
        </dgm:presLayoutVars>
      </dgm:prSet>
      <dgm:spPr/>
    </dgm:pt>
    <dgm:pt modelId="{1E13F98B-9F25-4C82-AFF8-D9900D778795}" type="pres">
      <dgm:prSet presAssocID="{A66CF258-3916-4D1F-84B0-8FD37B2B11F0}" presName="compositeNode" presStyleCnt="0"/>
      <dgm:spPr/>
    </dgm:pt>
    <dgm:pt modelId="{1A4F93F7-904D-4B63-9B00-6896798BA64D}" type="pres">
      <dgm:prSet presAssocID="{A66CF258-3916-4D1F-84B0-8FD37B2B11F0}" presName="parTx" presStyleLbl="node1" presStyleIdx="0" presStyleCnt="0">
        <dgm:presLayoutVars>
          <dgm:chMax val="0"/>
          <dgm:chPref val="0"/>
          <dgm:bulletEnabled val="1"/>
        </dgm:presLayoutVars>
      </dgm:prSet>
      <dgm:spPr/>
    </dgm:pt>
    <dgm:pt modelId="{47312624-DC53-4320-AC42-207B2D0420B6}" type="pres">
      <dgm:prSet presAssocID="{A66CF258-3916-4D1F-84B0-8FD37B2B11F0}" presName="parSh" presStyleCnt="0"/>
      <dgm:spPr/>
    </dgm:pt>
    <dgm:pt modelId="{21723AC9-3E63-4D41-BA55-FC22134822E3}" type="pres">
      <dgm:prSet presAssocID="{A66CF258-3916-4D1F-84B0-8FD37B2B11F0}" presName="lineNode" presStyleLbl="alignAccFollowNode1" presStyleIdx="0" presStyleCnt="15"/>
      <dgm:spPr/>
    </dgm:pt>
    <dgm:pt modelId="{0AB0DEED-1ECD-4A06-8A19-21FF1B8E97F9}" type="pres">
      <dgm:prSet presAssocID="{A66CF258-3916-4D1F-84B0-8FD37B2B11F0}" presName="lineArrowNode" presStyleLbl="alignAccFollowNode1" presStyleIdx="1" presStyleCnt="15"/>
      <dgm:spPr/>
    </dgm:pt>
    <dgm:pt modelId="{6DCC90A1-C838-4846-B970-7733141FA05C}" type="pres">
      <dgm:prSet presAssocID="{504BAF08-F099-4B62-9195-5A6B65ECD9A8}" presName="sibTransNodeCircle" presStyleLbl="alignNode1" presStyleIdx="0" presStyleCnt="5">
        <dgm:presLayoutVars>
          <dgm:chMax val="0"/>
          <dgm:bulletEnabled/>
        </dgm:presLayoutVars>
      </dgm:prSet>
      <dgm:spPr/>
    </dgm:pt>
    <dgm:pt modelId="{BF21DF53-9C00-4D5D-B023-B2D62350EFA8}" type="pres">
      <dgm:prSet presAssocID="{504BAF08-F099-4B62-9195-5A6B65ECD9A8}" presName="spacerBetweenCircleAndCallout" presStyleCnt="0">
        <dgm:presLayoutVars/>
      </dgm:prSet>
      <dgm:spPr/>
    </dgm:pt>
    <dgm:pt modelId="{56CC918B-7F3B-475A-986B-B181B3A576A9}" type="pres">
      <dgm:prSet presAssocID="{A66CF258-3916-4D1F-84B0-8FD37B2B11F0}" presName="nodeText" presStyleLbl="alignAccFollowNode1" presStyleIdx="2" presStyleCnt="15">
        <dgm:presLayoutVars>
          <dgm:bulletEnabled val="1"/>
        </dgm:presLayoutVars>
      </dgm:prSet>
      <dgm:spPr/>
    </dgm:pt>
    <dgm:pt modelId="{5FF18EE8-B7B4-417A-B21B-C29A76831782}" type="pres">
      <dgm:prSet presAssocID="{504BAF08-F099-4B62-9195-5A6B65ECD9A8}" presName="sibTransComposite" presStyleCnt="0"/>
      <dgm:spPr/>
    </dgm:pt>
    <dgm:pt modelId="{88D7D64C-BC56-4B2D-B3DF-AB4A032F9983}" type="pres">
      <dgm:prSet presAssocID="{4F24EA38-D056-4DDA-9CF0-D5A6114A3936}" presName="compositeNode" presStyleCnt="0"/>
      <dgm:spPr/>
    </dgm:pt>
    <dgm:pt modelId="{1AC629DC-527D-41F4-81F0-C9B11F2B7F09}" type="pres">
      <dgm:prSet presAssocID="{4F24EA38-D056-4DDA-9CF0-D5A6114A3936}" presName="parTx" presStyleLbl="node1" presStyleIdx="0" presStyleCnt="0">
        <dgm:presLayoutVars>
          <dgm:chMax val="0"/>
          <dgm:chPref val="0"/>
          <dgm:bulletEnabled val="1"/>
        </dgm:presLayoutVars>
      </dgm:prSet>
      <dgm:spPr/>
    </dgm:pt>
    <dgm:pt modelId="{80AEA57D-68FA-4AFA-8BAB-34CFED8F0A92}" type="pres">
      <dgm:prSet presAssocID="{4F24EA38-D056-4DDA-9CF0-D5A6114A3936}" presName="parSh" presStyleCnt="0"/>
      <dgm:spPr/>
    </dgm:pt>
    <dgm:pt modelId="{A22914D6-528A-475F-BDF7-71906BB70C03}" type="pres">
      <dgm:prSet presAssocID="{4F24EA38-D056-4DDA-9CF0-D5A6114A3936}" presName="lineNode" presStyleLbl="alignAccFollowNode1" presStyleIdx="3" presStyleCnt="15"/>
      <dgm:spPr/>
    </dgm:pt>
    <dgm:pt modelId="{12AAFA3B-8195-4FD9-88B8-BCE13FC2D54F}" type="pres">
      <dgm:prSet presAssocID="{4F24EA38-D056-4DDA-9CF0-D5A6114A3936}" presName="lineArrowNode" presStyleLbl="alignAccFollowNode1" presStyleIdx="4" presStyleCnt="15"/>
      <dgm:spPr/>
    </dgm:pt>
    <dgm:pt modelId="{47E650BE-5900-492A-9D65-FD0641DEFBAE}" type="pres">
      <dgm:prSet presAssocID="{1800E371-C5AE-4C23-8AC2-5B25351AFC68}" presName="sibTransNodeCircle" presStyleLbl="alignNode1" presStyleIdx="1" presStyleCnt="5">
        <dgm:presLayoutVars>
          <dgm:chMax val="0"/>
          <dgm:bulletEnabled/>
        </dgm:presLayoutVars>
      </dgm:prSet>
      <dgm:spPr/>
    </dgm:pt>
    <dgm:pt modelId="{E7C4B36B-D3E8-4FC1-9898-13B0D3E9DB6C}" type="pres">
      <dgm:prSet presAssocID="{1800E371-C5AE-4C23-8AC2-5B25351AFC68}" presName="spacerBetweenCircleAndCallout" presStyleCnt="0">
        <dgm:presLayoutVars/>
      </dgm:prSet>
      <dgm:spPr/>
    </dgm:pt>
    <dgm:pt modelId="{9A471305-D2AD-4418-A2F1-62A3A78F33D6}" type="pres">
      <dgm:prSet presAssocID="{4F24EA38-D056-4DDA-9CF0-D5A6114A3936}" presName="nodeText" presStyleLbl="alignAccFollowNode1" presStyleIdx="5" presStyleCnt="15">
        <dgm:presLayoutVars>
          <dgm:bulletEnabled val="1"/>
        </dgm:presLayoutVars>
      </dgm:prSet>
      <dgm:spPr/>
    </dgm:pt>
    <dgm:pt modelId="{91CFAB8A-B192-4FFB-9D57-A6C0B3BE1B93}" type="pres">
      <dgm:prSet presAssocID="{1800E371-C5AE-4C23-8AC2-5B25351AFC68}" presName="sibTransComposite" presStyleCnt="0"/>
      <dgm:spPr/>
    </dgm:pt>
    <dgm:pt modelId="{2907F0C2-C64E-4E53-AD6F-D8E3D341ED02}" type="pres">
      <dgm:prSet presAssocID="{A0F84371-076B-48AC-914C-858501F5A4D4}" presName="compositeNode" presStyleCnt="0"/>
      <dgm:spPr/>
    </dgm:pt>
    <dgm:pt modelId="{A0E7829F-14DD-4677-A734-C70D47F22DEC}" type="pres">
      <dgm:prSet presAssocID="{A0F84371-076B-48AC-914C-858501F5A4D4}" presName="parTx" presStyleLbl="node1" presStyleIdx="0" presStyleCnt="0">
        <dgm:presLayoutVars>
          <dgm:chMax val="0"/>
          <dgm:chPref val="0"/>
          <dgm:bulletEnabled val="1"/>
        </dgm:presLayoutVars>
      </dgm:prSet>
      <dgm:spPr/>
    </dgm:pt>
    <dgm:pt modelId="{5E2815C1-5084-43AE-A12C-862279C1AF7E}" type="pres">
      <dgm:prSet presAssocID="{A0F84371-076B-48AC-914C-858501F5A4D4}" presName="parSh" presStyleCnt="0"/>
      <dgm:spPr/>
    </dgm:pt>
    <dgm:pt modelId="{6DB4382C-6582-4272-B8E9-3628EDF416CD}" type="pres">
      <dgm:prSet presAssocID="{A0F84371-076B-48AC-914C-858501F5A4D4}" presName="lineNode" presStyleLbl="alignAccFollowNode1" presStyleIdx="6" presStyleCnt="15"/>
      <dgm:spPr/>
    </dgm:pt>
    <dgm:pt modelId="{51B0F6E6-FE22-4A84-B3C4-0C498482BFE8}" type="pres">
      <dgm:prSet presAssocID="{A0F84371-076B-48AC-914C-858501F5A4D4}" presName="lineArrowNode" presStyleLbl="alignAccFollowNode1" presStyleIdx="7" presStyleCnt="15"/>
      <dgm:spPr/>
    </dgm:pt>
    <dgm:pt modelId="{8472E5FD-4429-4EE5-8424-180F311D5104}" type="pres">
      <dgm:prSet presAssocID="{4CE56C60-8885-4F25-8DF6-5D685B834C9F}" presName="sibTransNodeCircle" presStyleLbl="alignNode1" presStyleIdx="2" presStyleCnt="5">
        <dgm:presLayoutVars>
          <dgm:chMax val="0"/>
          <dgm:bulletEnabled/>
        </dgm:presLayoutVars>
      </dgm:prSet>
      <dgm:spPr/>
    </dgm:pt>
    <dgm:pt modelId="{B207B3BC-1D34-4329-B0E3-9BEFBF84A857}" type="pres">
      <dgm:prSet presAssocID="{4CE56C60-8885-4F25-8DF6-5D685B834C9F}" presName="spacerBetweenCircleAndCallout" presStyleCnt="0">
        <dgm:presLayoutVars/>
      </dgm:prSet>
      <dgm:spPr/>
    </dgm:pt>
    <dgm:pt modelId="{894797A5-5750-4BC7-912A-0CCE5ECB9482}" type="pres">
      <dgm:prSet presAssocID="{A0F84371-076B-48AC-914C-858501F5A4D4}" presName="nodeText" presStyleLbl="alignAccFollowNode1" presStyleIdx="8" presStyleCnt="15">
        <dgm:presLayoutVars>
          <dgm:bulletEnabled val="1"/>
        </dgm:presLayoutVars>
      </dgm:prSet>
      <dgm:spPr/>
    </dgm:pt>
    <dgm:pt modelId="{A9F49521-7A60-4E8E-9D81-DCD88B976B11}" type="pres">
      <dgm:prSet presAssocID="{4CE56C60-8885-4F25-8DF6-5D685B834C9F}" presName="sibTransComposite" presStyleCnt="0"/>
      <dgm:spPr/>
    </dgm:pt>
    <dgm:pt modelId="{1B01B344-A07C-4706-8A4F-95438A1946CC}" type="pres">
      <dgm:prSet presAssocID="{EC4E38BE-493D-43AF-BDED-98A1133C6AC1}" presName="compositeNode" presStyleCnt="0"/>
      <dgm:spPr/>
    </dgm:pt>
    <dgm:pt modelId="{24877B9F-643A-4D3F-8398-1CDB94E0E37D}" type="pres">
      <dgm:prSet presAssocID="{EC4E38BE-493D-43AF-BDED-98A1133C6AC1}" presName="parTx" presStyleLbl="node1" presStyleIdx="0" presStyleCnt="0">
        <dgm:presLayoutVars>
          <dgm:chMax val="0"/>
          <dgm:chPref val="0"/>
          <dgm:bulletEnabled val="1"/>
        </dgm:presLayoutVars>
      </dgm:prSet>
      <dgm:spPr/>
    </dgm:pt>
    <dgm:pt modelId="{D579CEA6-6582-4B77-A179-59A3FAB6A79F}" type="pres">
      <dgm:prSet presAssocID="{EC4E38BE-493D-43AF-BDED-98A1133C6AC1}" presName="parSh" presStyleCnt="0"/>
      <dgm:spPr/>
    </dgm:pt>
    <dgm:pt modelId="{9A65FCC7-3849-4581-808A-5F27D1AEB9DD}" type="pres">
      <dgm:prSet presAssocID="{EC4E38BE-493D-43AF-BDED-98A1133C6AC1}" presName="lineNode" presStyleLbl="alignAccFollowNode1" presStyleIdx="9" presStyleCnt="15"/>
      <dgm:spPr/>
    </dgm:pt>
    <dgm:pt modelId="{D8DEC217-ED34-4ACF-BB0B-3E7429A0D86F}" type="pres">
      <dgm:prSet presAssocID="{EC4E38BE-493D-43AF-BDED-98A1133C6AC1}" presName="lineArrowNode" presStyleLbl="alignAccFollowNode1" presStyleIdx="10" presStyleCnt="15"/>
      <dgm:spPr/>
    </dgm:pt>
    <dgm:pt modelId="{8ADD75FE-95B1-40CB-B55F-D78D38B3ED50}" type="pres">
      <dgm:prSet presAssocID="{B2CC2BE0-F32A-431A-BED2-95527387A354}" presName="sibTransNodeCircle" presStyleLbl="alignNode1" presStyleIdx="3" presStyleCnt="5">
        <dgm:presLayoutVars>
          <dgm:chMax val="0"/>
          <dgm:bulletEnabled/>
        </dgm:presLayoutVars>
      </dgm:prSet>
      <dgm:spPr/>
    </dgm:pt>
    <dgm:pt modelId="{3E8D7A72-C4DB-44AB-9B45-DB51B473D770}" type="pres">
      <dgm:prSet presAssocID="{B2CC2BE0-F32A-431A-BED2-95527387A354}" presName="spacerBetweenCircleAndCallout" presStyleCnt="0">
        <dgm:presLayoutVars/>
      </dgm:prSet>
      <dgm:spPr/>
    </dgm:pt>
    <dgm:pt modelId="{8479A77B-D178-4CF9-87E0-7C74C2CA8D37}" type="pres">
      <dgm:prSet presAssocID="{EC4E38BE-493D-43AF-BDED-98A1133C6AC1}" presName="nodeText" presStyleLbl="alignAccFollowNode1" presStyleIdx="11" presStyleCnt="15">
        <dgm:presLayoutVars>
          <dgm:bulletEnabled val="1"/>
        </dgm:presLayoutVars>
      </dgm:prSet>
      <dgm:spPr/>
    </dgm:pt>
    <dgm:pt modelId="{442E591A-F34A-4742-A17F-9AA96AC04CE5}" type="pres">
      <dgm:prSet presAssocID="{B2CC2BE0-F32A-431A-BED2-95527387A354}" presName="sibTransComposite" presStyleCnt="0"/>
      <dgm:spPr/>
    </dgm:pt>
    <dgm:pt modelId="{90F1CFB9-60B8-45AA-BA97-88680C069877}" type="pres">
      <dgm:prSet presAssocID="{0F957DBD-F44E-4061-AEF0-3C3CA614498E}" presName="compositeNode" presStyleCnt="0"/>
      <dgm:spPr/>
    </dgm:pt>
    <dgm:pt modelId="{4BF34DEF-6665-4530-92B4-4CC59B582817}" type="pres">
      <dgm:prSet presAssocID="{0F957DBD-F44E-4061-AEF0-3C3CA614498E}" presName="parTx" presStyleLbl="node1" presStyleIdx="0" presStyleCnt="0">
        <dgm:presLayoutVars>
          <dgm:chMax val="0"/>
          <dgm:chPref val="0"/>
          <dgm:bulletEnabled val="1"/>
        </dgm:presLayoutVars>
      </dgm:prSet>
      <dgm:spPr/>
    </dgm:pt>
    <dgm:pt modelId="{60BA9069-461C-449B-BB36-4153B02CBAA8}" type="pres">
      <dgm:prSet presAssocID="{0F957DBD-F44E-4061-AEF0-3C3CA614498E}" presName="parSh" presStyleCnt="0"/>
      <dgm:spPr/>
    </dgm:pt>
    <dgm:pt modelId="{3CC96CB5-04CA-40E0-89A9-56209B70B15F}" type="pres">
      <dgm:prSet presAssocID="{0F957DBD-F44E-4061-AEF0-3C3CA614498E}" presName="lineNode" presStyleLbl="alignAccFollowNode1" presStyleIdx="12" presStyleCnt="15"/>
      <dgm:spPr/>
    </dgm:pt>
    <dgm:pt modelId="{50D1C543-BA8B-479B-AC45-CBF25645537C}" type="pres">
      <dgm:prSet presAssocID="{0F957DBD-F44E-4061-AEF0-3C3CA614498E}" presName="lineArrowNode" presStyleLbl="alignAccFollowNode1" presStyleIdx="13" presStyleCnt="15"/>
      <dgm:spPr/>
    </dgm:pt>
    <dgm:pt modelId="{4097183E-89F1-4477-A8D9-92FB54E0D22C}" type="pres">
      <dgm:prSet presAssocID="{9CF1E4A3-15E1-4C76-83B2-3B55B75CD449}" presName="sibTransNodeCircle" presStyleLbl="alignNode1" presStyleIdx="4" presStyleCnt="5">
        <dgm:presLayoutVars>
          <dgm:chMax val="0"/>
          <dgm:bulletEnabled/>
        </dgm:presLayoutVars>
      </dgm:prSet>
      <dgm:spPr/>
    </dgm:pt>
    <dgm:pt modelId="{F5360301-5790-418B-8FB1-ABDA1D6C029B}" type="pres">
      <dgm:prSet presAssocID="{9CF1E4A3-15E1-4C76-83B2-3B55B75CD449}" presName="spacerBetweenCircleAndCallout" presStyleCnt="0">
        <dgm:presLayoutVars/>
      </dgm:prSet>
      <dgm:spPr/>
    </dgm:pt>
    <dgm:pt modelId="{2E032EFC-D7F3-42C0-87EB-9994D0130E7B}" type="pres">
      <dgm:prSet presAssocID="{0F957DBD-F44E-4061-AEF0-3C3CA614498E}" presName="nodeText" presStyleLbl="alignAccFollowNode1" presStyleIdx="14" presStyleCnt="15" custScaleY="100000">
        <dgm:presLayoutVars>
          <dgm:bulletEnabled val="1"/>
        </dgm:presLayoutVars>
      </dgm:prSet>
      <dgm:spPr/>
    </dgm:pt>
  </dgm:ptLst>
  <dgm:cxnLst>
    <dgm:cxn modelId="{10274402-C9D2-4C8E-BC87-326C7D387417}" type="presOf" srcId="{4F24EA38-D056-4DDA-9CF0-D5A6114A3936}" destId="{9A471305-D2AD-4418-A2F1-62A3A78F33D6}" srcOrd="0" destOrd="0" presId="urn:microsoft.com/office/officeart/2016/7/layout/LinearArrowProcessNumbered"/>
    <dgm:cxn modelId="{E7E26F0A-82D3-4296-906C-8CDAB9DFFD6D}" type="presOf" srcId="{B2CC2BE0-F32A-431A-BED2-95527387A354}" destId="{8ADD75FE-95B1-40CB-B55F-D78D38B3ED50}" srcOrd="0" destOrd="0" presId="urn:microsoft.com/office/officeart/2016/7/layout/LinearArrowProcessNumbered"/>
    <dgm:cxn modelId="{59E38421-F007-4FE6-8A1E-7777C1799E93}" type="presOf" srcId="{A0F84371-076B-48AC-914C-858501F5A4D4}" destId="{894797A5-5750-4BC7-912A-0CCE5ECB9482}" srcOrd="0" destOrd="0" presId="urn:microsoft.com/office/officeart/2016/7/layout/LinearArrowProcessNumbered"/>
    <dgm:cxn modelId="{50F77629-8340-4F50-A5F6-74FE4C7FF1AD}" srcId="{FE029C27-118D-4DBD-940E-83469C709788}" destId="{A0F84371-076B-48AC-914C-858501F5A4D4}" srcOrd="2" destOrd="0" parTransId="{498A693C-E310-4453-801A-990990AA27A3}" sibTransId="{4CE56C60-8885-4F25-8DF6-5D685B834C9F}"/>
    <dgm:cxn modelId="{563CAA67-E7EF-4FD3-BC24-F0C84A46950E}" type="presOf" srcId="{0F957DBD-F44E-4061-AEF0-3C3CA614498E}" destId="{2E032EFC-D7F3-42C0-87EB-9994D0130E7B}" srcOrd="0" destOrd="0" presId="urn:microsoft.com/office/officeart/2016/7/layout/LinearArrowProcessNumbered"/>
    <dgm:cxn modelId="{7E576968-AF92-4E3B-8825-9A3297249699}" srcId="{FE029C27-118D-4DBD-940E-83469C709788}" destId="{A66CF258-3916-4D1F-84B0-8FD37B2B11F0}" srcOrd="0" destOrd="0" parTransId="{B7725897-AE2E-4F55-9E6F-D91173707716}" sibTransId="{504BAF08-F099-4B62-9195-5A6B65ECD9A8}"/>
    <dgm:cxn modelId="{7D59A04C-7EF8-40D1-A595-CF13638C51BE}" type="presOf" srcId="{FE029C27-118D-4DBD-940E-83469C709788}" destId="{EA75C5DB-C14C-4C17-BA77-32EFF6BA104D}" srcOrd="0" destOrd="0" presId="urn:microsoft.com/office/officeart/2016/7/layout/LinearArrowProcessNumbered"/>
    <dgm:cxn modelId="{42862875-2574-4354-9BDC-2FC1A34E5B6C}" srcId="{FE029C27-118D-4DBD-940E-83469C709788}" destId="{4F24EA38-D056-4DDA-9CF0-D5A6114A3936}" srcOrd="1" destOrd="0" parTransId="{8ED41EFF-A43C-47EC-B9AA-E2D11326D92B}" sibTransId="{1800E371-C5AE-4C23-8AC2-5B25351AFC68}"/>
    <dgm:cxn modelId="{57E76E86-7E54-4201-85E8-55C23943FA4A}" type="presOf" srcId="{504BAF08-F099-4B62-9195-5A6B65ECD9A8}" destId="{6DCC90A1-C838-4846-B970-7733141FA05C}" srcOrd="0" destOrd="0" presId="urn:microsoft.com/office/officeart/2016/7/layout/LinearArrowProcessNumbered"/>
    <dgm:cxn modelId="{44FBF992-FDD6-4D7C-9D90-D45468BDD4D7}" srcId="{FE029C27-118D-4DBD-940E-83469C709788}" destId="{0F957DBD-F44E-4061-AEF0-3C3CA614498E}" srcOrd="4" destOrd="0" parTransId="{3615913E-F8C8-409E-A1E8-961CA2DA1AD2}" sibTransId="{9CF1E4A3-15E1-4C76-83B2-3B55B75CD449}"/>
    <dgm:cxn modelId="{604C46B0-FF54-49C6-8C2B-D72FCD2C7591}" type="presOf" srcId="{4CE56C60-8885-4F25-8DF6-5D685B834C9F}" destId="{8472E5FD-4429-4EE5-8424-180F311D5104}" srcOrd="0" destOrd="0" presId="urn:microsoft.com/office/officeart/2016/7/layout/LinearArrowProcessNumbered"/>
    <dgm:cxn modelId="{5CF07CBD-51D7-48B5-BCC9-ED10EF1EAAEC}" type="presOf" srcId="{A66CF258-3916-4D1F-84B0-8FD37B2B11F0}" destId="{56CC918B-7F3B-475A-986B-B181B3A576A9}" srcOrd="0" destOrd="0" presId="urn:microsoft.com/office/officeart/2016/7/layout/LinearArrowProcessNumbered"/>
    <dgm:cxn modelId="{A0184ACA-BC47-4549-BAE5-81453504BD28}" type="presOf" srcId="{EC4E38BE-493D-43AF-BDED-98A1133C6AC1}" destId="{8479A77B-D178-4CF9-87E0-7C74C2CA8D37}" srcOrd="0" destOrd="0" presId="urn:microsoft.com/office/officeart/2016/7/layout/LinearArrowProcessNumbered"/>
    <dgm:cxn modelId="{1E04A0D0-D7EF-4679-B148-14EDECA6E56A}" type="presOf" srcId="{9CF1E4A3-15E1-4C76-83B2-3B55B75CD449}" destId="{4097183E-89F1-4477-A8D9-92FB54E0D22C}" srcOrd="0" destOrd="0" presId="urn:microsoft.com/office/officeart/2016/7/layout/LinearArrowProcessNumbered"/>
    <dgm:cxn modelId="{1FDB29DF-5C0B-4046-989A-6F547F976B76}" type="presOf" srcId="{1800E371-C5AE-4C23-8AC2-5B25351AFC68}" destId="{47E650BE-5900-492A-9D65-FD0641DEFBAE}" srcOrd="0" destOrd="0" presId="urn:microsoft.com/office/officeart/2016/7/layout/LinearArrowProcessNumbered"/>
    <dgm:cxn modelId="{4F905CF1-0441-4738-A7D9-CC56282627B4}" srcId="{FE029C27-118D-4DBD-940E-83469C709788}" destId="{EC4E38BE-493D-43AF-BDED-98A1133C6AC1}" srcOrd="3" destOrd="0" parTransId="{904BAAF7-D6D2-4F09-B362-29D7B6C8A5EA}" sibTransId="{B2CC2BE0-F32A-431A-BED2-95527387A354}"/>
    <dgm:cxn modelId="{C1108D3E-47E0-426E-AE9B-03259A0582D3}" type="presParOf" srcId="{EA75C5DB-C14C-4C17-BA77-32EFF6BA104D}" destId="{1E13F98B-9F25-4C82-AFF8-D9900D778795}" srcOrd="0" destOrd="0" presId="urn:microsoft.com/office/officeart/2016/7/layout/LinearArrowProcessNumbered"/>
    <dgm:cxn modelId="{05DF3069-887D-467A-A336-1A6210CF7E50}" type="presParOf" srcId="{1E13F98B-9F25-4C82-AFF8-D9900D778795}" destId="{1A4F93F7-904D-4B63-9B00-6896798BA64D}" srcOrd="0" destOrd="0" presId="urn:microsoft.com/office/officeart/2016/7/layout/LinearArrowProcessNumbered"/>
    <dgm:cxn modelId="{91D51707-7C5C-46E9-8C7A-CD2FE769BF79}" type="presParOf" srcId="{1E13F98B-9F25-4C82-AFF8-D9900D778795}" destId="{47312624-DC53-4320-AC42-207B2D0420B6}" srcOrd="1" destOrd="0" presId="urn:microsoft.com/office/officeart/2016/7/layout/LinearArrowProcessNumbered"/>
    <dgm:cxn modelId="{37AE818A-1EB0-4364-BD57-EEE393798342}" type="presParOf" srcId="{47312624-DC53-4320-AC42-207B2D0420B6}" destId="{21723AC9-3E63-4D41-BA55-FC22134822E3}" srcOrd="0" destOrd="0" presId="urn:microsoft.com/office/officeart/2016/7/layout/LinearArrowProcessNumbered"/>
    <dgm:cxn modelId="{44404F76-4891-4B91-9F94-608C07098115}" type="presParOf" srcId="{47312624-DC53-4320-AC42-207B2D0420B6}" destId="{0AB0DEED-1ECD-4A06-8A19-21FF1B8E97F9}" srcOrd="1" destOrd="0" presId="urn:microsoft.com/office/officeart/2016/7/layout/LinearArrowProcessNumbered"/>
    <dgm:cxn modelId="{B5B2EE4D-83A2-423F-BE32-C1D7C7E98830}" type="presParOf" srcId="{47312624-DC53-4320-AC42-207B2D0420B6}" destId="{6DCC90A1-C838-4846-B970-7733141FA05C}" srcOrd="2" destOrd="0" presId="urn:microsoft.com/office/officeart/2016/7/layout/LinearArrowProcessNumbered"/>
    <dgm:cxn modelId="{71040393-EAC3-4E23-9A53-8003270CEAEE}" type="presParOf" srcId="{47312624-DC53-4320-AC42-207B2D0420B6}" destId="{BF21DF53-9C00-4D5D-B023-B2D62350EFA8}" srcOrd="3" destOrd="0" presId="urn:microsoft.com/office/officeart/2016/7/layout/LinearArrowProcessNumbered"/>
    <dgm:cxn modelId="{A50A65CD-C38D-474D-A28D-44652B6E73A3}" type="presParOf" srcId="{1E13F98B-9F25-4C82-AFF8-D9900D778795}" destId="{56CC918B-7F3B-475A-986B-B181B3A576A9}" srcOrd="2" destOrd="0" presId="urn:microsoft.com/office/officeart/2016/7/layout/LinearArrowProcessNumbered"/>
    <dgm:cxn modelId="{F8D4E233-D9F1-451B-8C0E-2D5EA878A3CD}" type="presParOf" srcId="{EA75C5DB-C14C-4C17-BA77-32EFF6BA104D}" destId="{5FF18EE8-B7B4-417A-B21B-C29A76831782}" srcOrd="1" destOrd="0" presId="urn:microsoft.com/office/officeart/2016/7/layout/LinearArrowProcessNumbered"/>
    <dgm:cxn modelId="{E621400A-23E6-46E9-99BE-D0FDC898EE68}" type="presParOf" srcId="{EA75C5DB-C14C-4C17-BA77-32EFF6BA104D}" destId="{88D7D64C-BC56-4B2D-B3DF-AB4A032F9983}" srcOrd="2" destOrd="0" presId="urn:microsoft.com/office/officeart/2016/7/layout/LinearArrowProcessNumbered"/>
    <dgm:cxn modelId="{B07958F8-F457-46D0-9EA7-F418687F9197}" type="presParOf" srcId="{88D7D64C-BC56-4B2D-B3DF-AB4A032F9983}" destId="{1AC629DC-527D-41F4-81F0-C9B11F2B7F09}" srcOrd="0" destOrd="0" presId="urn:microsoft.com/office/officeart/2016/7/layout/LinearArrowProcessNumbered"/>
    <dgm:cxn modelId="{A6FD25B4-AC7D-4338-84F1-237A514DBA06}" type="presParOf" srcId="{88D7D64C-BC56-4B2D-B3DF-AB4A032F9983}" destId="{80AEA57D-68FA-4AFA-8BAB-34CFED8F0A92}" srcOrd="1" destOrd="0" presId="urn:microsoft.com/office/officeart/2016/7/layout/LinearArrowProcessNumbered"/>
    <dgm:cxn modelId="{00DA8797-032D-4722-8DA9-6BE9B64E3AFF}" type="presParOf" srcId="{80AEA57D-68FA-4AFA-8BAB-34CFED8F0A92}" destId="{A22914D6-528A-475F-BDF7-71906BB70C03}" srcOrd="0" destOrd="0" presId="urn:microsoft.com/office/officeart/2016/7/layout/LinearArrowProcessNumbered"/>
    <dgm:cxn modelId="{BE5A262D-882A-4128-B8B9-82E91913C4E7}" type="presParOf" srcId="{80AEA57D-68FA-4AFA-8BAB-34CFED8F0A92}" destId="{12AAFA3B-8195-4FD9-88B8-BCE13FC2D54F}" srcOrd="1" destOrd="0" presId="urn:microsoft.com/office/officeart/2016/7/layout/LinearArrowProcessNumbered"/>
    <dgm:cxn modelId="{1544A515-70C7-4897-A7E0-DA27051BC087}" type="presParOf" srcId="{80AEA57D-68FA-4AFA-8BAB-34CFED8F0A92}" destId="{47E650BE-5900-492A-9D65-FD0641DEFBAE}" srcOrd="2" destOrd="0" presId="urn:microsoft.com/office/officeart/2016/7/layout/LinearArrowProcessNumbered"/>
    <dgm:cxn modelId="{C69305E3-0ABA-4AFB-83DF-F1E7E825D665}" type="presParOf" srcId="{80AEA57D-68FA-4AFA-8BAB-34CFED8F0A92}" destId="{E7C4B36B-D3E8-4FC1-9898-13B0D3E9DB6C}" srcOrd="3" destOrd="0" presId="urn:microsoft.com/office/officeart/2016/7/layout/LinearArrowProcessNumbered"/>
    <dgm:cxn modelId="{C542700D-CCC6-4ADF-9C6C-B8019361EA86}" type="presParOf" srcId="{88D7D64C-BC56-4B2D-B3DF-AB4A032F9983}" destId="{9A471305-D2AD-4418-A2F1-62A3A78F33D6}" srcOrd="2" destOrd="0" presId="urn:microsoft.com/office/officeart/2016/7/layout/LinearArrowProcessNumbered"/>
    <dgm:cxn modelId="{EE1CACB2-42F0-48FC-9DA9-FF7DA14DF804}" type="presParOf" srcId="{EA75C5DB-C14C-4C17-BA77-32EFF6BA104D}" destId="{91CFAB8A-B192-4FFB-9D57-A6C0B3BE1B93}" srcOrd="3" destOrd="0" presId="urn:microsoft.com/office/officeart/2016/7/layout/LinearArrowProcessNumbered"/>
    <dgm:cxn modelId="{D6D61A32-6494-48FB-815D-E15F18564383}" type="presParOf" srcId="{EA75C5DB-C14C-4C17-BA77-32EFF6BA104D}" destId="{2907F0C2-C64E-4E53-AD6F-D8E3D341ED02}" srcOrd="4" destOrd="0" presId="urn:microsoft.com/office/officeart/2016/7/layout/LinearArrowProcessNumbered"/>
    <dgm:cxn modelId="{7774FCD4-36E1-4733-B966-BFFA85DBF0AA}" type="presParOf" srcId="{2907F0C2-C64E-4E53-AD6F-D8E3D341ED02}" destId="{A0E7829F-14DD-4677-A734-C70D47F22DEC}" srcOrd="0" destOrd="0" presId="urn:microsoft.com/office/officeart/2016/7/layout/LinearArrowProcessNumbered"/>
    <dgm:cxn modelId="{8D6CA47D-7D0C-4C55-A915-842BE4CE4C7D}" type="presParOf" srcId="{2907F0C2-C64E-4E53-AD6F-D8E3D341ED02}" destId="{5E2815C1-5084-43AE-A12C-862279C1AF7E}" srcOrd="1" destOrd="0" presId="urn:microsoft.com/office/officeart/2016/7/layout/LinearArrowProcessNumbered"/>
    <dgm:cxn modelId="{3856EA90-E09C-4D71-82A5-1E68E1D69094}" type="presParOf" srcId="{5E2815C1-5084-43AE-A12C-862279C1AF7E}" destId="{6DB4382C-6582-4272-B8E9-3628EDF416CD}" srcOrd="0" destOrd="0" presId="urn:microsoft.com/office/officeart/2016/7/layout/LinearArrowProcessNumbered"/>
    <dgm:cxn modelId="{40C0873D-57A7-4740-BB54-ADB5BE97E066}" type="presParOf" srcId="{5E2815C1-5084-43AE-A12C-862279C1AF7E}" destId="{51B0F6E6-FE22-4A84-B3C4-0C498482BFE8}" srcOrd="1" destOrd="0" presId="urn:microsoft.com/office/officeart/2016/7/layout/LinearArrowProcessNumbered"/>
    <dgm:cxn modelId="{F9293644-A387-4CA7-A783-58562DA1F625}" type="presParOf" srcId="{5E2815C1-5084-43AE-A12C-862279C1AF7E}" destId="{8472E5FD-4429-4EE5-8424-180F311D5104}" srcOrd="2" destOrd="0" presId="urn:microsoft.com/office/officeart/2016/7/layout/LinearArrowProcessNumbered"/>
    <dgm:cxn modelId="{BDD14712-B303-49E9-9B5F-5E9A94C765D7}" type="presParOf" srcId="{5E2815C1-5084-43AE-A12C-862279C1AF7E}" destId="{B207B3BC-1D34-4329-B0E3-9BEFBF84A857}" srcOrd="3" destOrd="0" presId="urn:microsoft.com/office/officeart/2016/7/layout/LinearArrowProcessNumbered"/>
    <dgm:cxn modelId="{797BB77D-C949-4599-8171-AEA078F3A1C5}" type="presParOf" srcId="{2907F0C2-C64E-4E53-AD6F-D8E3D341ED02}" destId="{894797A5-5750-4BC7-912A-0CCE5ECB9482}" srcOrd="2" destOrd="0" presId="urn:microsoft.com/office/officeart/2016/7/layout/LinearArrowProcessNumbered"/>
    <dgm:cxn modelId="{D47E6384-075B-49BF-A879-155E4CB8A10C}" type="presParOf" srcId="{EA75C5DB-C14C-4C17-BA77-32EFF6BA104D}" destId="{A9F49521-7A60-4E8E-9D81-DCD88B976B11}" srcOrd="5" destOrd="0" presId="urn:microsoft.com/office/officeart/2016/7/layout/LinearArrowProcessNumbered"/>
    <dgm:cxn modelId="{155EABB7-8124-400E-B844-24D7FFCA0CEE}" type="presParOf" srcId="{EA75C5DB-C14C-4C17-BA77-32EFF6BA104D}" destId="{1B01B344-A07C-4706-8A4F-95438A1946CC}" srcOrd="6" destOrd="0" presId="urn:microsoft.com/office/officeart/2016/7/layout/LinearArrowProcessNumbered"/>
    <dgm:cxn modelId="{785809C1-8D35-4743-BBC0-A27CC290B69D}" type="presParOf" srcId="{1B01B344-A07C-4706-8A4F-95438A1946CC}" destId="{24877B9F-643A-4D3F-8398-1CDB94E0E37D}" srcOrd="0" destOrd="0" presId="urn:microsoft.com/office/officeart/2016/7/layout/LinearArrowProcessNumbered"/>
    <dgm:cxn modelId="{CCB8ECC9-DCA7-47C7-8AD6-AFAE982D386B}" type="presParOf" srcId="{1B01B344-A07C-4706-8A4F-95438A1946CC}" destId="{D579CEA6-6582-4B77-A179-59A3FAB6A79F}" srcOrd="1" destOrd="0" presId="urn:microsoft.com/office/officeart/2016/7/layout/LinearArrowProcessNumbered"/>
    <dgm:cxn modelId="{E523F6CD-E285-4C60-870C-72D6F0BF9807}" type="presParOf" srcId="{D579CEA6-6582-4B77-A179-59A3FAB6A79F}" destId="{9A65FCC7-3849-4581-808A-5F27D1AEB9DD}" srcOrd="0" destOrd="0" presId="urn:microsoft.com/office/officeart/2016/7/layout/LinearArrowProcessNumbered"/>
    <dgm:cxn modelId="{F6A920F7-363D-442A-86DE-391A5B9D63A0}" type="presParOf" srcId="{D579CEA6-6582-4B77-A179-59A3FAB6A79F}" destId="{D8DEC217-ED34-4ACF-BB0B-3E7429A0D86F}" srcOrd="1" destOrd="0" presId="urn:microsoft.com/office/officeart/2016/7/layout/LinearArrowProcessNumbered"/>
    <dgm:cxn modelId="{36396B6D-171E-47CB-A798-4D7065047763}" type="presParOf" srcId="{D579CEA6-6582-4B77-A179-59A3FAB6A79F}" destId="{8ADD75FE-95B1-40CB-B55F-D78D38B3ED50}" srcOrd="2" destOrd="0" presId="urn:microsoft.com/office/officeart/2016/7/layout/LinearArrowProcessNumbered"/>
    <dgm:cxn modelId="{827BBA40-A582-4FF3-878D-0F789D2A1983}" type="presParOf" srcId="{D579CEA6-6582-4B77-A179-59A3FAB6A79F}" destId="{3E8D7A72-C4DB-44AB-9B45-DB51B473D770}" srcOrd="3" destOrd="0" presId="urn:microsoft.com/office/officeart/2016/7/layout/LinearArrowProcessNumbered"/>
    <dgm:cxn modelId="{0682AC62-7AEE-4E38-891E-095150DD755C}" type="presParOf" srcId="{1B01B344-A07C-4706-8A4F-95438A1946CC}" destId="{8479A77B-D178-4CF9-87E0-7C74C2CA8D37}" srcOrd="2" destOrd="0" presId="urn:microsoft.com/office/officeart/2016/7/layout/LinearArrowProcessNumbered"/>
    <dgm:cxn modelId="{8C8C3220-4828-46F4-928E-5AF9AD868FE1}" type="presParOf" srcId="{EA75C5DB-C14C-4C17-BA77-32EFF6BA104D}" destId="{442E591A-F34A-4742-A17F-9AA96AC04CE5}" srcOrd="7" destOrd="0" presId="urn:microsoft.com/office/officeart/2016/7/layout/LinearArrowProcessNumbered"/>
    <dgm:cxn modelId="{5CD7AC06-E31C-42B0-A65E-821297D48E21}" type="presParOf" srcId="{EA75C5DB-C14C-4C17-BA77-32EFF6BA104D}" destId="{90F1CFB9-60B8-45AA-BA97-88680C069877}" srcOrd="8" destOrd="0" presId="urn:microsoft.com/office/officeart/2016/7/layout/LinearArrowProcessNumbered"/>
    <dgm:cxn modelId="{50F09990-A7A7-445C-B715-E0C7843D75C1}" type="presParOf" srcId="{90F1CFB9-60B8-45AA-BA97-88680C069877}" destId="{4BF34DEF-6665-4530-92B4-4CC59B582817}" srcOrd="0" destOrd="0" presId="urn:microsoft.com/office/officeart/2016/7/layout/LinearArrowProcessNumbered"/>
    <dgm:cxn modelId="{6975ACA1-12AF-4ABA-AD2F-1A649D55889A}" type="presParOf" srcId="{90F1CFB9-60B8-45AA-BA97-88680C069877}" destId="{60BA9069-461C-449B-BB36-4153B02CBAA8}" srcOrd="1" destOrd="0" presId="urn:microsoft.com/office/officeart/2016/7/layout/LinearArrowProcessNumbered"/>
    <dgm:cxn modelId="{1E25C23A-B738-49A6-9527-4794AD63EE90}" type="presParOf" srcId="{60BA9069-461C-449B-BB36-4153B02CBAA8}" destId="{3CC96CB5-04CA-40E0-89A9-56209B70B15F}" srcOrd="0" destOrd="0" presId="urn:microsoft.com/office/officeart/2016/7/layout/LinearArrowProcessNumbered"/>
    <dgm:cxn modelId="{24AAAB4F-72E1-4E61-944E-F11365CBEEA1}" type="presParOf" srcId="{60BA9069-461C-449B-BB36-4153B02CBAA8}" destId="{50D1C543-BA8B-479B-AC45-CBF25645537C}" srcOrd="1" destOrd="0" presId="urn:microsoft.com/office/officeart/2016/7/layout/LinearArrowProcessNumbered"/>
    <dgm:cxn modelId="{9FA04C1D-BE96-44D1-A089-57BA38269EC3}" type="presParOf" srcId="{60BA9069-461C-449B-BB36-4153B02CBAA8}" destId="{4097183E-89F1-4477-A8D9-92FB54E0D22C}" srcOrd="2" destOrd="0" presId="urn:microsoft.com/office/officeart/2016/7/layout/LinearArrowProcessNumbered"/>
    <dgm:cxn modelId="{651E9AEA-50A6-4E2A-B796-B42FBA8B38B3}" type="presParOf" srcId="{60BA9069-461C-449B-BB36-4153B02CBAA8}" destId="{F5360301-5790-418B-8FB1-ABDA1D6C029B}" srcOrd="3" destOrd="0" presId="urn:microsoft.com/office/officeart/2016/7/layout/LinearArrowProcessNumbered"/>
    <dgm:cxn modelId="{CFE5FB9E-5503-43F3-BB86-829434452042}" type="presParOf" srcId="{90F1CFB9-60B8-45AA-BA97-88680C069877}" destId="{2E032EFC-D7F3-42C0-87EB-9994D0130E7B}"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897429-E724-4E55-AB88-0A22F256DC79}" type="doc">
      <dgm:prSet loTypeId="urn:diagrams.loki3.com/VaryingWidthList" loCatId="list" qsTypeId="urn:microsoft.com/office/officeart/2005/8/quickstyle/simple1" qsCatId="simple" csTypeId="urn:microsoft.com/office/officeart/2005/8/colors/accent5_4" csCatId="accent5" phldr="1"/>
      <dgm:spPr/>
      <dgm:t>
        <a:bodyPr/>
        <a:lstStyle/>
        <a:p>
          <a:endParaRPr lang="LID4096"/>
        </a:p>
      </dgm:t>
    </dgm:pt>
    <dgm:pt modelId="{90CE75C2-CEBE-405B-A003-42C13942EFB1}">
      <dgm:prSet phldrT="[Text]" custT="1"/>
      <dgm:spPr/>
      <dgm:t>
        <a:bodyPr/>
        <a:lstStyle/>
        <a:p>
          <a:pPr algn="ctr"/>
          <a:r>
            <a:rPr lang="en-US" sz="2000" dirty="0">
              <a:latin typeface="Open Sans Hebrew"/>
            </a:rPr>
            <a:t>After testing both flowcharts, we ended up with a total of 19,682 prediabetes patients and 19,380 control patients</a:t>
          </a:r>
          <a:endParaRPr lang="LID4096" sz="2800" dirty="0"/>
        </a:p>
      </dgm:t>
    </dgm:pt>
    <dgm:pt modelId="{06F3BAC0-BAC7-438D-A6AB-69D419900EA7}" type="parTrans" cxnId="{85FDE1BA-1FF0-4A16-A6C2-26707D16866E}">
      <dgm:prSet/>
      <dgm:spPr/>
      <dgm:t>
        <a:bodyPr/>
        <a:lstStyle/>
        <a:p>
          <a:endParaRPr lang="LID4096" sz="5400"/>
        </a:p>
      </dgm:t>
    </dgm:pt>
    <dgm:pt modelId="{6709A71C-8C41-412B-8AFF-D072731C7AAE}" type="sibTrans" cxnId="{85FDE1BA-1FF0-4A16-A6C2-26707D16866E}">
      <dgm:prSet/>
      <dgm:spPr/>
      <dgm:t>
        <a:bodyPr/>
        <a:lstStyle/>
        <a:p>
          <a:endParaRPr lang="LID4096" sz="5400"/>
        </a:p>
      </dgm:t>
    </dgm:pt>
    <dgm:pt modelId="{03FA6F4D-4759-499C-AEE6-611A34E97007}">
      <dgm:prSet custT="1"/>
      <dgm:spPr/>
      <dgm:t>
        <a:bodyPr/>
        <a:lstStyle/>
        <a:p>
          <a:pPr algn="ctr"/>
          <a:r>
            <a:rPr lang="en-US" sz="2000" dirty="0">
              <a:latin typeface="Open Sans Hebrew"/>
            </a:rPr>
            <a:t>We decided on minimum appearance in data of two lab tests and at least two years in the file</a:t>
          </a:r>
          <a:endParaRPr lang="en-US" sz="2800" dirty="0">
            <a:latin typeface="Open Sans Hebrew"/>
          </a:endParaRPr>
        </a:p>
      </dgm:t>
    </dgm:pt>
    <dgm:pt modelId="{8C84F406-9EB8-4A55-B542-3EE68C4BFFF6}" type="parTrans" cxnId="{63BCA926-1C80-4EC9-9D17-452D5D2FC444}">
      <dgm:prSet/>
      <dgm:spPr/>
      <dgm:t>
        <a:bodyPr/>
        <a:lstStyle/>
        <a:p>
          <a:endParaRPr lang="LID4096" sz="5400"/>
        </a:p>
      </dgm:t>
    </dgm:pt>
    <dgm:pt modelId="{1C994F3B-B748-4293-9E1C-6B443F9AB2FE}" type="sibTrans" cxnId="{63BCA926-1C80-4EC9-9D17-452D5D2FC444}">
      <dgm:prSet/>
      <dgm:spPr/>
      <dgm:t>
        <a:bodyPr/>
        <a:lstStyle/>
        <a:p>
          <a:endParaRPr lang="LID4096" sz="5400"/>
        </a:p>
      </dgm:t>
    </dgm:pt>
    <dgm:pt modelId="{D393EC51-D7A0-418A-9DF8-36C25AF976AE}">
      <dgm:prSet custT="1"/>
      <dgm:spPr/>
      <dgm:t>
        <a:bodyPr/>
        <a:lstStyle/>
        <a:p>
          <a:pPr algn="ctr"/>
          <a:r>
            <a:rPr lang="en-US" sz="2000" dirty="0">
              <a:latin typeface="Open Sans Hebrew"/>
            </a:rPr>
            <a:t>17,582 prediabetes patients and 14,478 controls meeting these minimum conditions were found, of which 12,246 matched pairs</a:t>
          </a:r>
          <a:endParaRPr lang="en-US" sz="2800" dirty="0">
            <a:latin typeface="Open Sans Hebrew"/>
          </a:endParaRPr>
        </a:p>
      </dgm:t>
    </dgm:pt>
    <dgm:pt modelId="{A2F164B5-8724-47B1-A42C-B3BE216645A9}" type="parTrans" cxnId="{02CE80A1-260A-417F-A477-0F3B7CFD56F4}">
      <dgm:prSet/>
      <dgm:spPr/>
      <dgm:t>
        <a:bodyPr/>
        <a:lstStyle/>
        <a:p>
          <a:endParaRPr lang="LID4096" sz="5400"/>
        </a:p>
      </dgm:t>
    </dgm:pt>
    <dgm:pt modelId="{90ACE5DF-E778-49A9-83D2-AD61F2AEB9F7}" type="sibTrans" cxnId="{02CE80A1-260A-417F-A477-0F3B7CFD56F4}">
      <dgm:prSet/>
      <dgm:spPr/>
      <dgm:t>
        <a:bodyPr/>
        <a:lstStyle/>
        <a:p>
          <a:endParaRPr lang="LID4096" sz="5400"/>
        </a:p>
      </dgm:t>
    </dgm:pt>
    <dgm:pt modelId="{36B557FA-9565-438E-B215-F753A1012F65}">
      <dgm:prSet custT="1"/>
      <dgm:spPr/>
      <dgm:t>
        <a:bodyPr/>
        <a:lstStyle/>
        <a:p>
          <a:pPr algn="ctr"/>
          <a:r>
            <a:rPr lang="en-US" sz="2000" dirty="0">
              <a:latin typeface="Open Sans Hebrew"/>
            </a:rPr>
            <a:t>As a result, 13,809 pairs meet all the requirements</a:t>
          </a:r>
          <a:endParaRPr lang="he-IL" sz="2800" b="0" i="0" dirty="0">
            <a:effectLst/>
            <a:latin typeface="Open Sans Hebrew"/>
          </a:endParaRPr>
        </a:p>
      </dgm:t>
    </dgm:pt>
    <dgm:pt modelId="{5E643D44-F8A8-4BA4-A252-4C7DC432C036}" type="parTrans" cxnId="{99047C89-1154-46C5-80E6-DF61703DF87E}">
      <dgm:prSet/>
      <dgm:spPr/>
      <dgm:t>
        <a:bodyPr/>
        <a:lstStyle/>
        <a:p>
          <a:endParaRPr lang="LID4096" sz="5400"/>
        </a:p>
      </dgm:t>
    </dgm:pt>
    <dgm:pt modelId="{87DE9BF7-BE89-4DFE-8E1B-386BD8DDF696}" type="sibTrans" cxnId="{99047C89-1154-46C5-80E6-DF61703DF87E}">
      <dgm:prSet/>
      <dgm:spPr/>
      <dgm:t>
        <a:bodyPr/>
        <a:lstStyle/>
        <a:p>
          <a:endParaRPr lang="LID4096" sz="5400"/>
        </a:p>
      </dgm:t>
    </dgm:pt>
    <dgm:pt modelId="{81881380-234D-465C-97F5-2009A3E83329}">
      <dgm:prSet custT="1"/>
      <dgm:spPr/>
      <dgm:t>
        <a:bodyPr/>
        <a:lstStyle/>
        <a:p>
          <a:pPr algn="ctr"/>
          <a:r>
            <a:rPr lang="en-US" sz="2000" b="0" i="0" dirty="0">
              <a:effectLst/>
              <a:latin typeface="Open Sans Hebrew"/>
            </a:rPr>
            <a:t>A matching process was done </a:t>
          </a:r>
          <a:r>
            <a:rPr lang="en-US" sz="2000" dirty="0">
              <a:latin typeface="Open Sans Hebrew"/>
            </a:rPr>
            <a:t>by Maximum Bipartite Matching algorithm </a:t>
          </a:r>
          <a:endParaRPr lang="en-US" sz="2800" dirty="0">
            <a:latin typeface="Open Sans Hebrew"/>
          </a:endParaRPr>
        </a:p>
      </dgm:t>
    </dgm:pt>
    <dgm:pt modelId="{64D9ABC0-823B-4E34-909F-259C93B65CA8}" type="sibTrans" cxnId="{25A9B8C8-205A-4BCE-A5FD-14E950D65B84}">
      <dgm:prSet/>
      <dgm:spPr/>
      <dgm:t>
        <a:bodyPr/>
        <a:lstStyle/>
        <a:p>
          <a:endParaRPr lang="LID4096" sz="5400"/>
        </a:p>
      </dgm:t>
    </dgm:pt>
    <dgm:pt modelId="{7CB7EA2B-06DE-4142-8E29-55EDADC1A52F}" type="parTrans" cxnId="{25A9B8C8-205A-4BCE-A5FD-14E950D65B84}">
      <dgm:prSet/>
      <dgm:spPr/>
      <dgm:t>
        <a:bodyPr/>
        <a:lstStyle/>
        <a:p>
          <a:endParaRPr lang="LID4096" sz="5400"/>
        </a:p>
      </dgm:t>
    </dgm:pt>
    <dgm:pt modelId="{4D18EC58-495F-4895-B45A-AAE69E91A47D}" type="pres">
      <dgm:prSet presAssocID="{2B897429-E724-4E55-AB88-0A22F256DC79}" presName="Name0" presStyleCnt="0">
        <dgm:presLayoutVars>
          <dgm:resizeHandles/>
        </dgm:presLayoutVars>
      </dgm:prSet>
      <dgm:spPr/>
    </dgm:pt>
    <dgm:pt modelId="{207509F5-828D-485B-ACFC-F7E9652351C7}" type="pres">
      <dgm:prSet presAssocID="{90CE75C2-CEBE-405B-A003-42C13942EFB1}" presName="text" presStyleLbl="node1" presStyleIdx="0" presStyleCnt="5" custScaleX="135294">
        <dgm:presLayoutVars>
          <dgm:bulletEnabled val="1"/>
        </dgm:presLayoutVars>
      </dgm:prSet>
      <dgm:spPr/>
    </dgm:pt>
    <dgm:pt modelId="{1DA4176C-BE57-413B-BDE0-E75B0389FA13}" type="pres">
      <dgm:prSet presAssocID="{6709A71C-8C41-412B-8AFF-D072731C7AAE}" presName="space" presStyleCnt="0"/>
      <dgm:spPr/>
    </dgm:pt>
    <dgm:pt modelId="{2FBB152B-74C7-4BB1-8982-7A5038ACEF00}" type="pres">
      <dgm:prSet presAssocID="{03FA6F4D-4759-499C-AEE6-611A34E97007}" presName="text" presStyleLbl="node1" presStyleIdx="1" presStyleCnt="5" custScaleX="165241">
        <dgm:presLayoutVars>
          <dgm:bulletEnabled val="1"/>
        </dgm:presLayoutVars>
      </dgm:prSet>
      <dgm:spPr/>
    </dgm:pt>
    <dgm:pt modelId="{E6828257-2D4C-4259-BF8D-7EEF65BEBFF3}" type="pres">
      <dgm:prSet presAssocID="{1C994F3B-B748-4293-9E1C-6B443F9AB2FE}" presName="space" presStyleCnt="0"/>
      <dgm:spPr/>
    </dgm:pt>
    <dgm:pt modelId="{8B5DC5F0-AAA8-4F44-8205-D1095076237F}" type="pres">
      <dgm:prSet presAssocID="{D393EC51-D7A0-418A-9DF8-36C25AF976AE}" presName="text" presStyleLbl="node1" presStyleIdx="2" presStyleCnt="5" custScaleX="121787">
        <dgm:presLayoutVars>
          <dgm:bulletEnabled val="1"/>
        </dgm:presLayoutVars>
      </dgm:prSet>
      <dgm:spPr/>
    </dgm:pt>
    <dgm:pt modelId="{AA6DA287-6CD6-4A0B-8E40-D657AB1D1C08}" type="pres">
      <dgm:prSet presAssocID="{90ACE5DF-E778-49A9-83D2-AD61F2AEB9F7}" presName="space" presStyleCnt="0"/>
      <dgm:spPr/>
    </dgm:pt>
    <dgm:pt modelId="{355060F8-3A75-4FFB-8AB9-EC50F894CC09}" type="pres">
      <dgm:prSet presAssocID="{81881380-234D-465C-97F5-2009A3E83329}" presName="text" presStyleLbl="node1" presStyleIdx="3" presStyleCnt="5" custScaleX="195814">
        <dgm:presLayoutVars>
          <dgm:bulletEnabled val="1"/>
        </dgm:presLayoutVars>
      </dgm:prSet>
      <dgm:spPr/>
    </dgm:pt>
    <dgm:pt modelId="{66C6EC43-A729-466C-88A5-39E221AB8253}" type="pres">
      <dgm:prSet presAssocID="{64D9ABC0-823B-4E34-909F-259C93B65CA8}" presName="space" presStyleCnt="0"/>
      <dgm:spPr/>
    </dgm:pt>
    <dgm:pt modelId="{0CAE4027-A2B4-4ECC-821B-62D5DEA706EA}" type="pres">
      <dgm:prSet presAssocID="{36B557FA-9565-438E-B215-F753A1012F65}" presName="text" presStyleLbl="node1" presStyleIdx="4" presStyleCnt="5" custScaleX="299449">
        <dgm:presLayoutVars>
          <dgm:bulletEnabled val="1"/>
        </dgm:presLayoutVars>
      </dgm:prSet>
      <dgm:spPr/>
    </dgm:pt>
  </dgm:ptLst>
  <dgm:cxnLst>
    <dgm:cxn modelId="{63BCA926-1C80-4EC9-9D17-452D5D2FC444}" srcId="{2B897429-E724-4E55-AB88-0A22F256DC79}" destId="{03FA6F4D-4759-499C-AEE6-611A34E97007}" srcOrd="1" destOrd="0" parTransId="{8C84F406-9EB8-4A55-B542-3EE68C4BFFF6}" sibTransId="{1C994F3B-B748-4293-9E1C-6B443F9AB2FE}"/>
    <dgm:cxn modelId="{48B86E60-EA24-4EDE-BD64-9BFC6F243E11}" type="presOf" srcId="{D393EC51-D7A0-418A-9DF8-36C25AF976AE}" destId="{8B5DC5F0-AAA8-4F44-8205-D1095076237F}" srcOrd="0" destOrd="0" presId="urn:diagrams.loki3.com/VaryingWidthList"/>
    <dgm:cxn modelId="{A4955363-83A4-4478-9D3D-79ACEDC5C7CB}" type="presOf" srcId="{03FA6F4D-4759-499C-AEE6-611A34E97007}" destId="{2FBB152B-74C7-4BB1-8982-7A5038ACEF00}" srcOrd="0" destOrd="0" presId="urn:diagrams.loki3.com/VaryingWidthList"/>
    <dgm:cxn modelId="{C2BB8A63-B1E1-4C4B-BE6E-EF99D15A6B59}" type="presOf" srcId="{2B897429-E724-4E55-AB88-0A22F256DC79}" destId="{4D18EC58-495F-4895-B45A-AAE69E91A47D}" srcOrd="0" destOrd="0" presId="urn:diagrams.loki3.com/VaryingWidthList"/>
    <dgm:cxn modelId="{99047C89-1154-46C5-80E6-DF61703DF87E}" srcId="{2B897429-E724-4E55-AB88-0A22F256DC79}" destId="{36B557FA-9565-438E-B215-F753A1012F65}" srcOrd="4" destOrd="0" parTransId="{5E643D44-F8A8-4BA4-A252-4C7DC432C036}" sibTransId="{87DE9BF7-BE89-4DFE-8E1B-386BD8DDF696}"/>
    <dgm:cxn modelId="{02CE80A1-260A-417F-A477-0F3B7CFD56F4}" srcId="{2B897429-E724-4E55-AB88-0A22F256DC79}" destId="{D393EC51-D7A0-418A-9DF8-36C25AF976AE}" srcOrd="2" destOrd="0" parTransId="{A2F164B5-8724-47B1-A42C-B3BE216645A9}" sibTransId="{90ACE5DF-E778-49A9-83D2-AD61F2AEB9F7}"/>
    <dgm:cxn modelId="{85FDE1BA-1FF0-4A16-A6C2-26707D16866E}" srcId="{2B897429-E724-4E55-AB88-0A22F256DC79}" destId="{90CE75C2-CEBE-405B-A003-42C13942EFB1}" srcOrd="0" destOrd="0" parTransId="{06F3BAC0-BAC7-438D-A6AB-69D419900EA7}" sibTransId="{6709A71C-8C41-412B-8AFF-D072731C7AAE}"/>
    <dgm:cxn modelId="{4ED212C0-E174-48F9-8710-A662F97EB3CD}" type="presOf" srcId="{36B557FA-9565-438E-B215-F753A1012F65}" destId="{0CAE4027-A2B4-4ECC-821B-62D5DEA706EA}" srcOrd="0" destOrd="0" presId="urn:diagrams.loki3.com/VaryingWidthList"/>
    <dgm:cxn modelId="{25A9B8C8-205A-4BCE-A5FD-14E950D65B84}" srcId="{2B897429-E724-4E55-AB88-0A22F256DC79}" destId="{81881380-234D-465C-97F5-2009A3E83329}" srcOrd="3" destOrd="0" parTransId="{7CB7EA2B-06DE-4142-8E29-55EDADC1A52F}" sibTransId="{64D9ABC0-823B-4E34-909F-259C93B65CA8}"/>
    <dgm:cxn modelId="{11F54FEA-C769-4165-BCD3-A03530867E2D}" type="presOf" srcId="{81881380-234D-465C-97F5-2009A3E83329}" destId="{355060F8-3A75-4FFB-8AB9-EC50F894CC09}" srcOrd="0" destOrd="0" presId="urn:diagrams.loki3.com/VaryingWidthList"/>
    <dgm:cxn modelId="{927F99F9-2CC9-42C0-A47D-2255F3E8E00C}" type="presOf" srcId="{90CE75C2-CEBE-405B-A003-42C13942EFB1}" destId="{207509F5-828D-485B-ACFC-F7E9652351C7}" srcOrd="0" destOrd="0" presId="urn:diagrams.loki3.com/VaryingWidthList"/>
    <dgm:cxn modelId="{A1D0BE4E-7C9E-44FC-A74A-42D8819D2D34}" type="presParOf" srcId="{4D18EC58-495F-4895-B45A-AAE69E91A47D}" destId="{207509F5-828D-485B-ACFC-F7E9652351C7}" srcOrd="0" destOrd="0" presId="urn:diagrams.loki3.com/VaryingWidthList"/>
    <dgm:cxn modelId="{3618450B-277E-403A-94BF-6953B7791E71}" type="presParOf" srcId="{4D18EC58-495F-4895-B45A-AAE69E91A47D}" destId="{1DA4176C-BE57-413B-BDE0-E75B0389FA13}" srcOrd="1" destOrd="0" presId="urn:diagrams.loki3.com/VaryingWidthList"/>
    <dgm:cxn modelId="{03F04B3F-02D1-4451-B8C1-DA84D64060E0}" type="presParOf" srcId="{4D18EC58-495F-4895-B45A-AAE69E91A47D}" destId="{2FBB152B-74C7-4BB1-8982-7A5038ACEF00}" srcOrd="2" destOrd="0" presId="urn:diagrams.loki3.com/VaryingWidthList"/>
    <dgm:cxn modelId="{F5C8C080-5D98-4157-8059-36AB99059356}" type="presParOf" srcId="{4D18EC58-495F-4895-B45A-AAE69E91A47D}" destId="{E6828257-2D4C-4259-BF8D-7EEF65BEBFF3}" srcOrd="3" destOrd="0" presId="urn:diagrams.loki3.com/VaryingWidthList"/>
    <dgm:cxn modelId="{1562A606-F9A6-4EA1-8FFC-E38016C9D8AE}" type="presParOf" srcId="{4D18EC58-495F-4895-B45A-AAE69E91A47D}" destId="{8B5DC5F0-AAA8-4F44-8205-D1095076237F}" srcOrd="4" destOrd="0" presId="urn:diagrams.loki3.com/VaryingWidthList"/>
    <dgm:cxn modelId="{3BE0F404-86DE-41E1-B113-3D872FC716F7}" type="presParOf" srcId="{4D18EC58-495F-4895-B45A-AAE69E91A47D}" destId="{AA6DA287-6CD6-4A0B-8E40-D657AB1D1C08}" srcOrd="5" destOrd="0" presId="urn:diagrams.loki3.com/VaryingWidthList"/>
    <dgm:cxn modelId="{3788AFC5-274C-4FE3-B634-BD3C218ABD1A}" type="presParOf" srcId="{4D18EC58-495F-4895-B45A-AAE69E91A47D}" destId="{355060F8-3A75-4FFB-8AB9-EC50F894CC09}" srcOrd="6" destOrd="0" presId="urn:diagrams.loki3.com/VaryingWidthList"/>
    <dgm:cxn modelId="{0B24E3CC-BB7A-4080-B6D3-590DE78AEFF3}" type="presParOf" srcId="{4D18EC58-495F-4895-B45A-AAE69E91A47D}" destId="{66C6EC43-A729-466C-88A5-39E221AB8253}" srcOrd="7" destOrd="0" presId="urn:diagrams.loki3.com/VaryingWidthList"/>
    <dgm:cxn modelId="{2C39948C-9BFE-40A3-846B-B90FE2E73756}" type="presParOf" srcId="{4D18EC58-495F-4895-B45A-AAE69E91A47D}" destId="{0CAE4027-A2B4-4ECC-821B-62D5DEA706EA}" srcOrd="8" destOrd="0" presId="urn:diagrams.loki3.com/VaryingWidth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362FD-68BC-47D9-8059-A52F9102711F}">
      <dsp:nvSpPr>
        <dsp:cNvPr id="0" name=""/>
        <dsp:cNvSpPr/>
      </dsp:nvSpPr>
      <dsp:spPr>
        <a:xfrm>
          <a:off x="0" y="303281"/>
          <a:ext cx="989595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B253DC-B74F-4A5C-8D48-BE20F3B9993C}">
      <dsp:nvSpPr>
        <dsp:cNvPr id="0" name=""/>
        <dsp:cNvSpPr/>
      </dsp:nvSpPr>
      <dsp:spPr>
        <a:xfrm>
          <a:off x="494797" y="81881"/>
          <a:ext cx="6927165"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30" tIns="0" rIns="261830"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Genetics and Family history</a:t>
          </a:r>
          <a:endParaRPr lang="LID4096" sz="1500" kern="1200" dirty="0"/>
        </a:p>
      </dsp:txBody>
      <dsp:txXfrm>
        <a:off x="516413" y="103497"/>
        <a:ext cx="6883933" cy="399568"/>
      </dsp:txXfrm>
    </dsp:sp>
    <dsp:sp modelId="{4D6BF976-3890-4B90-AA0D-2749ECC2CDC0}">
      <dsp:nvSpPr>
        <dsp:cNvPr id="0" name=""/>
        <dsp:cNvSpPr/>
      </dsp:nvSpPr>
      <dsp:spPr>
        <a:xfrm>
          <a:off x="0" y="983681"/>
          <a:ext cx="989595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03FA8F-E642-4D66-AD6B-664771CA24D9}">
      <dsp:nvSpPr>
        <dsp:cNvPr id="0" name=""/>
        <dsp:cNvSpPr/>
      </dsp:nvSpPr>
      <dsp:spPr>
        <a:xfrm>
          <a:off x="494797" y="762281"/>
          <a:ext cx="6927165"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30" tIns="0" rIns="261830" bIns="0" numCol="1" spcCol="1270" anchor="ctr" anchorCtr="0">
          <a:noAutofit/>
        </a:bodyPr>
        <a:lstStyle/>
        <a:p>
          <a:pPr marL="0" lvl="0" indent="0" algn="l" defTabSz="666750">
            <a:lnSpc>
              <a:spcPct val="90000"/>
            </a:lnSpc>
            <a:spcBef>
              <a:spcPct val="0"/>
            </a:spcBef>
            <a:spcAft>
              <a:spcPct val="35000"/>
            </a:spcAft>
            <a:buNone/>
          </a:pPr>
          <a:r>
            <a:rPr lang="en-US" altLang="en-US" sz="1500" kern="1200"/>
            <a:t>Ethnicity</a:t>
          </a:r>
          <a:endParaRPr lang="en-US" altLang="en-US" sz="1500" kern="1200" dirty="0"/>
        </a:p>
      </dsp:txBody>
      <dsp:txXfrm>
        <a:off x="516413" y="783897"/>
        <a:ext cx="6883933" cy="399568"/>
      </dsp:txXfrm>
    </dsp:sp>
    <dsp:sp modelId="{E01F129C-79E2-4871-91F1-A2C32CF8F560}">
      <dsp:nvSpPr>
        <dsp:cNvPr id="0" name=""/>
        <dsp:cNvSpPr/>
      </dsp:nvSpPr>
      <dsp:spPr>
        <a:xfrm>
          <a:off x="0" y="1664082"/>
          <a:ext cx="989595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33C71E-D50A-4904-811E-AEE9A5CFE0B0}">
      <dsp:nvSpPr>
        <dsp:cNvPr id="0" name=""/>
        <dsp:cNvSpPr/>
      </dsp:nvSpPr>
      <dsp:spPr>
        <a:xfrm>
          <a:off x="494797" y="1442681"/>
          <a:ext cx="6927165"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30" tIns="0" rIns="261830" bIns="0" numCol="1" spcCol="1270" anchor="ctr" anchorCtr="0">
          <a:noAutofit/>
        </a:bodyPr>
        <a:lstStyle/>
        <a:p>
          <a:pPr marL="0" lvl="0" indent="0" algn="l" defTabSz="666750">
            <a:lnSpc>
              <a:spcPct val="90000"/>
            </a:lnSpc>
            <a:spcBef>
              <a:spcPct val="0"/>
            </a:spcBef>
            <a:spcAft>
              <a:spcPct val="35000"/>
            </a:spcAft>
            <a:buNone/>
          </a:pPr>
          <a:r>
            <a:rPr lang="en-US" altLang="en-US" sz="1500" kern="1200"/>
            <a:t>Age</a:t>
          </a:r>
          <a:endParaRPr lang="en-US" altLang="en-US" sz="1500" kern="1200" dirty="0"/>
        </a:p>
      </dsp:txBody>
      <dsp:txXfrm>
        <a:off x="516413" y="1464297"/>
        <a:ext cx="6883933" cy="399568"/>
      </dsp:txXfrm>
    </dsp:sp>
    <dsp:sp modelId="{EC318728-24F9-414D-884F-64831BF3F4E9}">
      <dsp:nvSpPr>
        <dsp:cNvPr id="0" name=""/>
        <dsp:cNvSpPr/>
      </dsp:nvSpPr>
      <dsp:spPr>
        <a:xfrm>
          <a:off x="0" y="2344482"/>
          <a:ext cx="989595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5F7CEB-E046-42AB-B76A-8E7486ED8F8E}">
      <dsp:nvSpPr>
        <dsp:cNvPr id="0" name=""/>
        <dsp:cNvSpPr/>
      </dsp:nvSpPr>
      <dsp:spPr>
        <a:xfrm>
          <a:off x="494797" y="2123082"/>
          <a:ext cx="6927165"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30" tIns="0" rIns="261830" bIns="0" numCol="1" spcCol="1270" anchor="ctr" anchorCtr="0">
          <a:noAutofit/>
        </a:bodyPr>
        <a:lstStyle/>
        <a:p>
          <a:pPr marL="0" lvl="0" indent="0" algn="l" defTabSz="666750">
            <a:lnSpc>
              <a:spcPct val="90000"/>
            </a:lnSpc>
            <a:spcBef>
              <a:spcPct val="0"/>
            </a:spcBef>
            <a:spcAft>
              <a:spcPct val="35000"/>
            </a:spcAft>
            <a:buNone/>
          </a:pPr>
          <a:r>
            <a:rPr lang="en-US" altLang="en-US" sz="1500" kern="1200"/>
            <a:t>Overweight</a:t>
          </a:r>
          <a:endParaRPr lang="en-US" altLang="en-US" sz="1500" kern="1200" dirty="0"/>
        </a:p>
      </dsp:txBody>
      <dsp:txXfrm>
        <a:off x="516413" y="2144698"/>
        <a:ext cx="6883933" cy="399568"/>
      </dsp:txXfrm>
    </dsp:sp>
    <dsp:sp modelId="{B8EC8AEA-904E-4CCD-8D48-A41ACAC075BD}">
      <dsp:nvSpPr>
        <dsp:cNvPr id="0" name=""/>
        <dsp:cNvSpPr/>
      </dsp:nvSpPr>
      <dsp:spPr>
        <a:xfrm>
          <a:off x="0" y="3024882"/>
          <a:ext cx="989595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0DE241-D632-414F-BCDB-08E4D75A753E}">
      <dsp:nvSpPr>
        <dsp:cNvPr id="0" name=""/>
        <dsp:cNvSpPr/>
      </dsp:nvSpPr>
      <dsp:spPr>
        <a:xfrm>
          <a:off x="494797" y="2803482"/>
          <a:ext cx="6927165"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30" tIns="0" rIns="261830" bIns="0" numCol="1" spcCol="1270" anchor="ctr" anchorCtr="0">
          <a:noAutofit/>
        </a:bodyPr>
        <a:lstStyle/>
        <a:p>
          <a:pPr marL="0" lvl="0" indent="0" algn="l" defTabSz="666750">
            <a:lnSpc>
              <a:spcPct val="90000"/>
            </a:lnSpc>
            <a:spcBef>
              <a:spcPct val="0"/>
            </a:spcBef>
            <a:spcAft>
              <a:spcPct val="35000"/>
            </a:spcAft>
            <a:buNone/>
          </a:pPr>
          <a:r>
            <a:rPr lang="en-US" altLang="en-US" sz="1500" kern="1200"/>
            <a:t>Lack of sport activity</a:t>
          </a:r>
          <a:endParaRPr lang="en-US" altLang="en-US" sz="1500" kern="1200" dirty="0"/>
        </a:p>
      </dsp:txBody>
      <dsp:txXfrm>
        <a:off x="516413" y="2825098"/>
        <a:ext cx="6883933" cy="399568"/>
      </dsp:txXfrm>
    </dsp:sp>
    <dsp:sp modelId="{C977F98A-89B7-4064-A27A-F10AF748C237}">
      <dsp:nvSpPr>
        <dsp:cNvPr id="0" name=""/>
        <dsp:cNvSpPr/>
      </dsp:nvSpPr>
      <dsp:spPr>
        <a:xfrm>
          <a:off x="0" y="3705282"/>
          <a:ext cx="989595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43200B-D265-4EC0-A101-36D26DFEB457}">
      <dsp:nvSpPr>
        <dsp:cNvPr id="0" name=""/>
        <dsp:cNvSpPr/>
      </dsp:nvSpPr>
      <dsp:spPr>
        <a:xfrm>
          <a:off x="494797" y="3483882"/>
          <a:ext cx="6927165"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30" tIns="0" rIns="261830" bIns="0" numCol="1" spcCol="1270" anchor="ctr" anchorCtr="0">
          <a:noAutofit/>
        </a:bodyPr>
        <a:lstStyle/>
        <a:p>
          <a:pPr marL="0" lvl="0" indent="0" algn="l" defTabSz="666750">
            <a:lnSpc>
              <a:spcPct val="90000"/>
            </a:lnSpc>
            <a:spcBef>
              <a:spcPct val="0"/>
            </a:spcBef>
            <a:spcAft>
              <a:spcPct val="35000"/>
            </a:spcAft>
            <a:buNone/>
          </a:pPr>
          <a:r>
            <a:rPr lang="en-US" altLang="en-US" sz="1500" kern="1200"/>
            <a:t>Smoking</a:t>
          </a:r>
          <a:endParaRPr lang="en-US" altLang="en-US" sz="1500" kern="1200" dirty="0"/>
        </a:p>
      </dsp:txBody>
      <dsp:txXfrm>
        <a:off x="516413" y="3505498"/>
        <a:ext cx="6883933" cy="399568"/>
      </dsp:txXfrm>
    </dsp:sp>
    <dsp:sp modelId="{14E10214-AFBE-4685-9597-49BF75443F7B}">
      <dsp:nvSpPr>
        <dsp:cNvPr id="0" name=""/>
        <dsp:cNvSpPr/>
      </dsp:nvSpPr>
      <dsp:spPr>
        <a:xfrm>
          <a:off x="0" y="4385681"/>
          <a:ext cx="9895950"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6E1775-B82A-47DB-AB89-331F94D152BE}">
      <dsp:nvSpPr>
        <dsp:cNvPr id="0" name=""/>
        <dsp:cNvSpPr/>
      </dsp:nvSpPr>
      <dsp:spPr>
        <a:xfrm>
          <a:off x="494797" y="4164282"/>
          <a:ext cx="6927165"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30" tIns="0" rIns="261830" bIns="0" numCol="1" spcCol="1270" anchor="ctr" anchorCtr="0">
          <a:noAutofit/>
        </a:bodyPr>
        <a:lstStyle/>
        <a:p>
          <a:pPr marL="0" lvl="0" indent="0" algn="l" defTabSz="666750">
            <a:lnSpc>
              <a:spcPct val="90000"/>
            </a:lnSpc>
            <a:spcBef>
              <a:spcPct val="0"/>
            </a:spcBef>
            <a:spcAft>
              <a:spcPct val="35000"/>
            </a:spcAft>
            <a:buNone/>
          </a:pPr>
          <a:r>
            <a:rPr lang="en-US" altLang="en-US" sz="1500" kern="1200" dirty="0"/>
            <a:t>Gestational diabetes</a:t>
          </a:r>
        </a:p>
      </dsp:txBody>
      <dsp:txXfrm>
        <a:off x="516413" y="4185898"/>
        <a:ext cx="68839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23AC9-3E63-4D41-BA55-FC22134822E3}">
      <dsp:nvSpPr>
        <dsp:cNvPr id="0" name=""/>
        <dsp:cNvSpPr/>
      </dsp:nvSpPr>
      <dsp:spPr>
        <a:xfrm>
          <a:off x="1196154" y="943498"/>
          <a:ext cx="949997"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B0DEED-1ECD-4A06-8A19-21FF1B8E97F9}">
      <dsp:nvSpPr>
        <dsp:cNvPr id="0" name=""/>
        <dsp:cNvSpPr/>
      </dsp:nvSpPr>
      <dsp:spPr>
        <a:xfrm>
          <a:off x="2203151" y="863656"/>
          <a:ext cx="109249" cy="205335"/>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CC90A1-C838-4846-B970-7733141FA05C}">
      <dsp:nvSpPr>
        <dsp:cNvPr id="0" name=""/>
        <dsp:cNvSpPr/>
      </dsp:nvSpPr>
      <dsp:spPr>
        <a:xfrm>
          <a:off x="589622" y="455753"/>
          <a:ext cx="975563" cy="9755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857" tIns="37857" rIns="37857" bIns="37857" numCol="1" spcCol="1270" anchor="ctr" anchorCtr="0">
          <a:noAutofit/>
        </a:bodyPr>
        <a:lstStyle/>
        <a:p>
          <a:pPr marL="0" lvl="0" indent="0" algn="ctr" defTabSz="1866900">
            <a:lnSpc>
              <a:spcPct val="90000"/>
            </a:lnSpc>
            <a:spcBef>
              <a:spcPct val="0"/>
            </a:spcBef>
            <a:spcAft>
              <a:spcPct val="35000"/>
            </a:spcAft>
            <a:buNone/>
          </a:pPr>
          <a:r>
            <a:rPr lang="en-US" sz="4200" kern="1200"/>
            <a:t>1</a:t>
          </a:r>
        </a:p>
      </dsp:txBody>
      <dsp:txXfrm>
        <a:off x="732490" y="598621"/>
        <a:ext cx="689827" cy="689827"/>
      </dsp:txXfrm>
    </dsp:sp>
    <dsp:sp modelId="{56CC918B-7F3B-475A-986B-B181B3A576A9}">
      <dsp:nvSpPr>
        <dsp:cNvPr id="0" name=""/>
        <dsp:cNvSpPr/>
      </dsp:nvSpPr>
      <dsp:spPr>
        <a:xfrm>
          <a:off x="8657" y="1596864"/>
          <a:ext cx="2137494"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8608" tIns="165100" rIns="168608" bIns="165100" numCol="1" spcCol="1270" anchor="t" anchorCtr="0">
          <a:noAutofit/>
        </a:bodyPr>
        <a:lstStyle/>
        <a:p>
          <a:pPr marL="0" lvl="0" indent="0" algn="l" defTabSz="488950">
            <a:lnSpc>
              <a:spcPct val="90000"/>
            </a:lnSpc>
            <a:spcBef>
              <a:spcPct val="0"/>
            </a:spcBef>
            <a:spcAft>
              <a:spcPct val="35000"/>
            </a:spcAft>
            <a:buNone/>
          </a:pPr>
          <a:r>
            <a:rPr lang="en-US" sz="1100" kern="1200"/>
            <a:t>Laboratory tests performed during pregnancy can potentially result in an incorrect diagnosis of prediabetes. This can occur due to gestational diabetes or other extreme bodily conditions.</a:t>
          </a:r>
        </a:p>
      </dsp:txBody>
      <dsp:txXfrm>
        <a:off x="8657" y="1989984"/>
        <a:ext cx="2137494" cy="1572480"/>
      </dsp:txXfrm>
    </dsp:sp>
    <dsp:sp modelId="{A22914D6-528A-475F-BDF7-71906BB70C03}">
      <dsp:nvSpPr>
        <dsp:cNvPr id="0" name=""/>
        <dsp:cNvSpPr/>
      </dsp:nvSpPr>
      <dsp:spPr>
        <a:xfrm>
          <a:off x="2383651" y="943651"/>
          <a:ext cx="213749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AFA3B-8195-4FD9-88B8-BCE13FC2D54F}">
      <dsp:nvSpPr>
        <dsp:cNvPr id="0" name=""/>
        <dsp:cNvSpPr/>
      </dsp:nvSpPr>
      <dsp:spPr>
        <a:xfrm>
          <a:off x="4578145" y="863784"/>
          <a:ext cx="109249" cy="205464"/>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E650BE-5900-492A-9D65-FD0641DEFBAE}">
      <dsp:nvSpPr>
        <dsp:cNvPr id="0" name=""/>
        <dsp:cNvSpPr/>
      </dsp:nvSpPr>
      <dsp:spPr>
        <a:xfrm>
          <a:off x="2964616" y="455905"/>
          <a:ext cx="975563" cy="9755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857" tIns="37857" rIns="37857" bIns="37857" numCol="1" spcCol="1270" anchor="ctr" anchorCtr="0">
          <a:noAutofit/>
        </a:bodyPr>
        <a:lstStyle/>
        <a:p>
          <a:pPr marL="0" lvl="0" indent="0" algn="ctr" defTabSz="1866900">
            <a:lnSpc>
              <a:spcPct val="90000"/>
            </a:lnSpc>
            <a:spcBef>
              <a:spcPct val="0"/>
            </a:spcBef>
            <a:spcAft>
              <a:spcPct val="35000"/>
            </a:spcAft>
            <a:buNone/>
          </a:pPr>
          <a:r>
            <a:rPr lang="en-US" sz="4200" kern="1200"/>
            <a:t>2</a:t>
          </a:r>
        </a:p>
      </dsp:txBody>
      <dsp:txXfrm>
        <a:off x="3107484" y="598773"/>
        <a:ext cx="689827" cy="689827"/>
      </dsp:txXfrm>
    </dsp:sp>
    <dsp:sp modelId="{9A471305-D2AD-4418-A2F1-62A3A78F33D6}">
      <dsp:nvSpPr>
        <dsp:cNvPr id="0" name=""/>
        <dsp:cNvSpPr/>
      </dsp:nvSpPr>
      <dsp:spPr>
        <a:xfrm>
          <a:off x="2383651" y="1597221"/>
          <a:ext cx="2137494"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8608" tIns="165100" rIns="168608" bIns="165100" numCol="1" spcCol="1270" anchor="t" anchorCtr="0">
          <a:noAutofit/>
        </a:bodyPr>
        <a:lstStyle/>
        <a:p>
          <a:pPr marL="0" lvl="0" indent="0" algn="l" defTabSz="488950">
            <a:lnSpc>
              <a:spcPct val="90000"/>
            </a:lnSpc>
            <a:spcBef>
              <a:spcPct val="0"/>
            </a:spcBef>
            <a:spcAft>
              <a:spcPct val="35000"/>
            </a:spcAft>
            <a:buNone/>
          </a:pPr>
          <a:r>
            <a:rPr lang="en-US" sz="1100" kern="1200"/>
            <a:t>We used cross-referencing data from the maternity department to identify the tests conducted during pregnancy.</a:t>
          </a:r>
        </a:p>
      </dsp:txBody>
      <dsp:txXfrm>
        <a:off x="2383651" y="1990341"/>
        <a:ext cx="2137494" cy="1572480"/>
      </dsp:txXfrm>
    </dsp:sp>
    <dsp:sp modelId="{6DB4382C-6582-4272-B8E9-3628EDF416CD}">
      <dsp:nvSpPr>
        <dsp:cNvPr id="0" name=""/>
        <dsp:cNvSpPr/>
      </dsp:nvSpPr>
      <dsp:spPr>
        <a:xfrm>
          <a:off x="4758644" y="943651"/>
          <a:ext cx="213749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B0F6E6-FE22-4A84-B3C4-0C498482BFE8}">
      <dsp:nvSpPr>
        <dsp:cNvPr id="0" name=""/>
        <dsp:cNvSpPr/>
      </dsp:nvSpPr>
      <dsp:spPr>
        <a:xfrm>
          <a:off x="6953139" y="863784"/>
          <a:ext cx="109249" cy="205464"/>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72E5FD-4429-4EE5-8424-180F311D5104}">
      <dsp:nvSpPr>
        <dsp:cNvPr id="0" name=""/>
        <dsp:cNvSpPr/>
      </dsp:nvSpPr>
      <dsp:spPr>
        <a:xfrm>
          <a:off x="5339610" y="455905"/>
          <a:ext cx="975563" cy="9755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857" tIns="37857" rIns="37857" bIns="37857" numCol="1" spcCol="1270" anchor="ctr" anchorCtr="0">
          <a:noAutofit/>
        </a:bodyPr>
        <a:lstStyle/>
        <a:p>
          <a:pPr marL="0" lvl="0" indent="0" algn="ctr" defTabSz="1866900">
            <a:lnSpc>
              <a:spcPct val="90000"/>
            </a:lnSpc>
            <a:spcBef>
              <a:spcPct val="0"/>
            </a:spcBef>
            <a:spcAft>
              <a:spcPct val="35000"/>
            </a:spcAft>
            <a:buNone/>
          </a:pPr>
          <a:r>
            <a:rPr lang="en-US" sz="4200" kern="1200"/>
            <a:t>3</a:t>
          </a:r>
        </a:p>
      </dsp:txBody>
      <dsp:txXfrm>
        <a:off x="5482478" y="598773"/>
        <a:ext cx="689827" cy="689827"/>
      </dsp:txXfrm>
    </dsp:sp>
    <dsp:sp modelId="{894797A5-5750-4BC7-912A-0CCE5ECB9482}">
      <dsp:nvSpPr>
        <dsp:cNvPr id="0" name=""/>
        <dsp:cNvSpPr/>
      </dsp:nvSpPr>
      <dsp:spPr>
        <a:xfrm>
          <a:off x="4758644" y="1597221"/>
          <a:ext cx="2137494"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8608" tIns="165100" rIns="168608" bIns="165100" numCol="1" spcCol="1270" anchor="t" anchorCtr="0">
          <a:noAutofit/>
        </a:bodyPr>
        <a:lstStyle/>
        <a:p>
          <a:pPr marL="0" lvl="0" indent="0" algn="l" defTabSz="488950">
            <a:lnSpc>
              <a:spcPct val="90000"/>
            </a:lnSpc>
            <a:spcBef>
              <a:spcPct val="0"/>
            </a:spcBef>
            <a:spcAft>
              <a:spcPct val="35000"/>
            </a:spcAft>
            <a:buNone/>
          </a:pPr>
          <a:r>
            <a:rPr lang="en-US" sz="1100" kern="1200"/>
            <a:t>This data was then analyzed to determine if the patient still met the criteria for prediabetes diagnosis.</a:t>
          </a:r>
        </a:p>
      </dsp:txBody>
      <dsp:txXfrm>
        <a:off x="4758644" y="1990341"/>
        <a:ext cx="2137494" cy="1572480"/>
      </dsp:txXfrm>
    </dsp:sp>
    <dsp:sp modelId="{9A65FCC7-3849-4581-808A-5F27D1AEB9DD}">
      <dsp:nvSpPr>
        <dsp:cNvPr id="0" name=""/>
        <dsp:cNvSpPr/>
      </dsp:nvSpPr>
      <dsp:spPr>
        <a:xfrm>
          <a:off x="7133638" y="943651"/>
          <a:ext cx="213749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DEC217-ED34-4ACF-BB0B-3E7429A0D86F}">
      <dsp:nvSpPr>
        <dsp:cNvPr id="0" name=""/>
        <dsp:cNvSpPr/>
      </dsp:nvSpPr>
      <dsp:spPr>
        <a:xfrm>
          <a:off x="9328132" y="863784"/>
          <a:ext cx="109249" cy="205464"/>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DD75FE-95B1-40CB-B55F-D78D38B3ED50}">
      <dsp:nvSpPr>
        <dsp:cNvPr id="0" name=""/>
        <dsp:cNvSpPr/>
      </dsp:nvSpPr>
      <dsp:spPr>
        <a:xfrm>
          <a:off x="7714604" y="455905"/>
          <a:ext cx="975563" cy="9755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857" tIns="37857" rIns="37857" bIns="37857" numCol="1" spcCol="1270" anchor="ctr" anchorCtr="0">
          <a:noAutofit/>
        </a:bodyPr>
        <a:lstStyle/>
        <a:p>
          <a:pPr marL="0" lvl="0" indent="0" algn="ctr" defTabSz="1866900">
            <a:lnSpc>
              <a:spcPct val="90000"/>
            </a:lnSpc>
            <a:spcBef>
              <a:spcPct val="0"/>
            </a:spcBef>
            <a:spcAft>
              <a:spcPct val="35000"/>
            </a:spcAft>
            <a:buNone/>
          </a:pPr>
          <a:r>
            <a:rPr lang="en-US" sz="4200" kern="1200"/>
            <a:t>4</a:t>
          </a:r>
        </a:p>
      </dsp:txBody>
      <dsp:txXfrm>
        <a:off x="7857472" y="598773"/>
        <a:ext cx="689827" cy="689827"/>
      </dsp:txXfrm>
    </dsp:sp>
    <dsp:sp modelId="{8479A77B-D178-4CF9-87E0-7C74C2CA8D37}">
      <dsp:nvSpPr>
        <dsp:cNvPr id="0" name=""/>
        <dsp:cNvSpPr/>
      </dsp:nvSpPr>
      <dsp:spPr>
        <a:xfrm>
          <a:off x="7133638" y="1597221"/>
          <a:ext cx="2137494"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8608" tIns="165100" rIns="168608" bIns="165100" numCol="1" spcCol="1270" anchor="t" anchorCtr="0">
          <a:noAutofit/>
        </a:bodyPr>
        <a:lstStyle/>
        <a:p>
          <a:pPr marL="0" lvl="0" indent="0" algn="l" defTabSz="488950">
            <a:lnSpc>
              <a:spcPct val="90000"/>
            </a:lnSpc>
            <a:spcBef>
              <a:spcPct val="0"/>
            </a:spcBef>
            <a:spcAft>
              <a:spcPct val="35000"/>
            </a:spcAft>
            <a:buNone/>
          </a:pPr>
          <a:r>
            <a:rPr lang="en-US" sz="1100" kern="1200"/>
            <a:t>After thorough analysis, we identified around 350 female patients who did not meet the criteria for prediabetes diagnosis. Therefore, these patients were moved to the control group. </a:t>
          </a:r>
        </a:p>
      </dsp:txBody>
      <dsp:txXfrm>
        <a:off x="7133638" y="1990341"/>
        <a:ext cx="2137494" cy="1572480"/>
      </dsp:txXfrm>
    </dsp:sp>
    <dsp:sp modelId="{3CC96CB5-04CA-40E0-89A9-56209B70B15F}">
      <dsp:nvSpPr>
        <dsp:cNvPr id="0" name=""/>
        <dsp:cNvSpPr/>
      </dsp:nvSpPr>
      <dsp:spPr>
        <a:xfrm>
          <a:off x="9508632" y="943651"/>
          <a:ext cx="1069791"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97183E-89F1-4477-A8D9-92FB54E0D22C}">
      <dsp:nvSpPr>
        <dsp:cNvPr id="0" name=""/>
        <dsp:cNvSpPr/>
      </dsp:nvSpPr>
      <dsp:spPr>
        <a:xfrm>
          <a:off x="10090642" y="455905"/>
          <a:ext cx="975563" cy="9755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857" tIns="37857" rIns="37857" bIns="37857" numCol="1" spcCol="1270" anchor="ctr" anchorCtr="0">
          <a:noAutofit/>
        </a:bodyPr>
        <a:lstStyle/>
        <a:p>
          <a:pPr marL="0" lvl="0" indent="0" algn="ctr" defTabSz="1866900">
            <a:lnSpc>
              <a:spcPct val="90000"/>
            </a:lnSpc>
            <a:spcBef>
              <a:spcPct val="0"/>
            </a:spcBef>
            <a:spcAft>
              <a:spcPct val="35000"/>
            </a:spcAft>
            <a:buNone/>
          </a:pPr>
          <a:r>
            <a:rPr lang="en-US" sz="4200" kern="1200"/>
            <a:t>5</a:t>
          </a:r>
        </a:p>
      </dsp:txBody>
      <dsp:txXfrm>
        <a:off x="10233510" y="598773"/>
        <a:ext cx="689827" cy="689827"/>
      </dsp:txXfrm>
    </dsp:sp>
    <dsp:sp modelId="{2E032EFC-D7F3-42C0-87EB-9994D0130E7B}">
      <dsp:nvSpPr>
        <dsp:cNvPr id="0" name=""/>
        <dsp:cNvSpPr/>
      </dsp:nvSpPr>
      <dsp:spPr>
        <a:xfrm>
          <a:off x="9508632" y="1597221"/>
          <a:ext cx="2227216"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685" tIns="165100" rIns="175685" bIns="165100" numCol="1" spcCol="1270" anchor="t" anchorCtr="0">
          <a:noAutofit/>
        </a:bodyPr>
        <a:lstStyle/>
        <a:p>
          <a:pPr marL="0" lvl="0" indent="0" algn="l" defTabSz="488950">
            <a:lnSpc>
              <a:spcPct val="90000"/>
            </a:lnSpc>
            <a:spcBef>
              <a:spcPct val="0"/>
            </a:spcBef>
            <a:spcAft>
              <a:spcPct val="35000"/>
            </a:spcAft>
            <a:buNone/>
          </a:pPr>
          <a:r>
            <a:rPr lang="en-US" sz="1100" kern="1200" dirty="0"/>
            <a:t>Additionally, approximately 90 female patients did not meet the two-year criterion mention in Section 3.1, but their results approached prediabetes. Following recommendations from the participating doctors, these individuals were excluded from the study cohort.</a:t>
          </a:r>
        </a:p>
      </dsp:txBody>
      <dsp:txXfrm>
        <a:off x="9508632" y="1990341"/>
        <a:ext cx="2227216"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509F5-828D-485B-ACFC-F7E9652351C7}">
      <dsp:nvSpPr>
        <dsp:cNvPr id="0" name=""/>
        <dsp:cNvSpPr/>
      </dsp:nvSpPr>
      <dsp:spPr>
        <a:xfrm>
          <a:off x="0" y="1741"/>
          <a:ext cx="8987882" cy="761537"/>
        </a:xfrm>
        <a:prstGeom prst="rect">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Open Sans Hebrew"/>
            </a:rPr>
            <a:t>After testing both flowcharts, we ended up with a total of 19,682 prediabetes patients and 19,380 control patients</a:t>
          </a:r>
          <a:endParaRPr lang="LID4096" sz="2800" kern="1200" dirty="0"/>
        </a:p>
      </dsp:txBody>
      <dsp:txXfrm>
        <a:off x="0" y="1741"/>
        <a:ext cx="8987882" cy="761537"/>
      </dsp:txXfrm>
    </dsp:sp>
    <dsp:sp modelId="{2FBB152B-74C7-4BB1-8982-7A5038ACEF00}">
      <dsp:nvSpPr>
        <dsp:cNvPr id="0" name=""/>
        <dsp:cNvSpPr/>
      </dsp:nvSpPr>
      <dsp:spPr>
        <a:xfrm>
          <a:off x="0" y="801355"/>
          <a:ext cx="8987882" cy="761537"/>
        </a:xfrm>
        <a:prstGeom prst="rect">
          <a:avLst/>
        </a:prstGeom>
        <a:solidFill>
          <a:schemeClr val="accent5">
            <a:shade val="50000"/>
            <a:hueOff val="133703"/>
            <a:satOff val="3582"/>
            <a:lumOff val="157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Open Sans Hebrew"/>
            </a:rPr>
            <a:t>We decided on minimum appearance in data of two lab tests and at least two years in the file</a:t>
          </a:r>
          <a:endParaRPr lang="en-US" sz="2800" kern="1200" dirty="0">
            <a:latin typeface="Open Sans Hebrew"/>
          </a:endParaRPr>
        </a:p>
      </dsp:txBody>
      <dsp:txXfrm>
        <a:off x="0" y="801355"/>
        <a:ext cx="8987882" cy="761537"/>
      </dsp:txXfrm>
    </dsp:sp>
    <dsp:sp modelId="{8B5DC5F0-AAA8-4F44-8205-D1095076237F}">
      <dsp:nvSpPr>
        <dsp:cNvPr id="0" name=""/>
        <dsp:cNvSpPr/>
      </dsp:nvSpPr>
      <dsp:spPr>
        <a:xfrm>
          <a:off x="0" y="1600969"/>
          <a:ext cx="8987880" cy="761537"/>
        </a:xfrm>
        <a:prstGeom prst="rect">
          <a:avLst/>
        </a:prstGeom>
        <a:solidFill>
          <a:schemeClr val="accent5">
            <a:shade val="50000"/>
            <a:hueOff val="267407"/>
            <a:satOff val="7164"/>
            <a:lumOff val="315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Open Sans Hebrew"/>
            </a:rPr>
            <a:t>17,582 prediabetes patients and 14,478 controls meeting these minimum conditions were found, of which 12,246 matched pairs</a:t>
          </a:r>
          <a:endParaRPr lang="en-US" sz="2800" kern="1200" dirty="0">
            <a:latin typeface="Open Sans Hebrew"/>
          </a:endParaRPr>
        </a:p>
      </dsp:txBody>
      <dsp:txXfrm>
        <a:off x="0" y="1600969"/>
        <a:ext cx="8987880" cy="761537"/>
      </dsp:txXfrm>
    </dsp:sp>
    <dsp:sp modelId="{355060F8-3A75-4FFB-8AB9-EC50F894CC09}">
      <dsp:nvSpPr>
        <dsp:cNvPr id="0" name=""/>
        <dsp:cNvSpPr/>
      </dsp:nvSpPr>
      <dsp:spPr>
        <a:xfrm>
          <a:off x="9" y="2400583"/>
          <a:ext cx="8987862" cy="761537"/>
        </a:xfrm>
        <a:prstGeom prst="rect">
          <a:avLst/>
        </a:prstGeom>
        <a:solidFill>
          <a:schemeClr val="accent5">
            <a:shade val="50000"/>
            <a:hueOff val="267407"/>
            <a:satOff val="7164"/>
            <a:lumOff val="315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0" i="0" kern="1200" dirty="0">
              <a:effectLst/>
              <a:latin typeface="Open Sans Hebrew"/>
            </a:rPr>
            <a:t>A matching process was done </a:t>
          </a:r>
          <a:r>
            <a:rPr lang="en-US" sz="2000" kern="1200" dirty="0">
              <a:latin typeface="Open Sans Hebrew"/>
            </a:rPr>
            <a:t>by Maximum Bipartite Matching algorithm </a:t>
          </a:r>
          <a:endParaRPr lang="en-US" sz="2800" kern="1200" dirty="0">
            <a:latin typeface="Open Sans Hebrew"/>
          </a:endParaRPr>
        </a:p>
      </dsp:txBody>
      <dsp:txXfrm>
        <a:off x="9" y="2400583"/>
        <a:ext cx="8987862" cy="761537"/>
      </dsp:txXfrm>
    </dsp:sp>
    <dsp:sp modelId="{0CAE4027-A2B4-4ECC-821B-62D5DEA706EA}">
      <dsp:nvSpPr>
        <dsp:cNvPr id="0" name=""/>
        <dsp:cNvSpPr/>
      </dsp:nvSpPr>
      <dsp:spPr>
        <a:xfrm>
          <a:off x="0" y="3200198"/>
          <a:ext cx="8987882" cy="761537"/>
        </a:xfrm>
        <a:prstGeom prst="rect">
          <a:avLst/>
        </a:prstGeom>
        <a:solidFill>
          <a:schemeClr val="accent5">
            <a:shade val="50000"/>
            <a:hueOff val="133703"/>
            <a:satOff val="3582"/>
            <a:lumOff val="157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Open Sans Hebrew"/>
            </a:rPr>
            <a:t>As a result, 13,809 pairs meet all the requirements</a:t>
          </a:r>
          <a:endParaRPr lang="he-IL" sz="2800" b="0" i="0" kern="1200" dirty="0">
            <a:effectLst/>
            <a:latin typeface="Open Sans Hebrew"/>
          </a:endParaRPr>
        </a:p>
      </dsp:txBody>
      <dsp:txXfrm>
        <a:off x="0" y="3200198"/>
        <a:ext cx="8987882" cy="76153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38D14-3602-43B7-AD30-CC28D9B77C6F}" type="datetimeFigureOut">
              <a:rPr lang="LID4096" smtClean="0"/>
              <a:t>03/24/2025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8B2B6-B61D-485F-A68C-B6771903FC84}" type="slidenum">
              <a:rPr lang="LID4096" smtClean="0"/>
              <a:t>‹#›</a:t>
            </a:fld>
            <a:endParaRPr lang="LID4096"/>
          </a:p>
        </p:txBody>
      </p:sp>
    </p:spTree>
    <p:extLst>
      <p:ext uri="{BB962C8B-B14F-4D97-AF65-F5344CB8AC3E}">
        <p14:creationId xmlns:p14="http://schemas.microsoft.com/office/powerpoint/2010/main" val="2594959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בפגישה הקודמת הצגנו את חשיבות המחקר ולכן בחרנו להתמקד בשיטות שבוצעו במחקר של מתן </a:t>
            </a:r>
            <a:r>
              <a:rPr lang="he-IL" dirty="0" err="1"/>
              <a:t>ומורז</a:t>
            </a:r>
            <a:r>
              <a:rPr lang="he-IL" dirty="0"/>
              <a:t> שאת עבודתם המשכנו. </a:t>
            </a:r>
            <a:br>
              <a:rPr lang="en-US" dirty="0"/>
            </a:br>
            <a:r>
              <a:rPr lang="he-IL" dirty="0"/>
              <a:t>להבין מדוע הם קיבלו את ההחלטות שלהם ומה נרצה להשאיר ומה לשנות במחקר שלנו.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55444-1828-7885-2203-BE9CFA6097C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53D8FCE-466A-2594-F4AB-55A8BE32265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9080BB5-DE14-DFE9-FCFE-5EA4663CF7F3}"/>
              </a:ext>
            </a:extLst>
          </p:cNvPr>
          <p:cNvSpPr>
            <a:spLocks noGrp="1"/>
          </p:cNvSpPr>
          <p:nvPr>
            <p:ph type="body" idx="1"/>
          </p:nvPr>
        </p:nvSpPr>
        <p:spPr/>
        <p:txBody>
          <a:bodyPr/>
          <a:lstStyle/>
          <a:p>
            <a:pPr algn="r" rtl="1"/>
            <a:r>
              <a:rPr lang="he-IL" dirty="0"/>
              <a:t>אם מישהי אושפזה במחלקת יולדות נמחקו הנתונים 9 חודשים אחורה ממועד הלידה. </a:t>
            </a:r>
            <a:endParaRPr lang="en-US" dirty="0"/>
          </a:p>
        </p:txBody>
      </p:sp>
      <p:sp>
        <p:nvSpPr>
          <p:cNvPr id="4" name="מציין מיקום של מספר שקופית 3">
            <a:extLst>
              <a:ext uri="{FF2B5EF4-FFF2-40B4-BE49-F238E27FC236}">
                <a16:creationId xmlns:a16="http://schemas.microsoft.com/office/drawing/2014/main" id="{22D2C908-3B78-ECAB-6D5B-1DA8781C4A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7443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6A5AB-F3E9-A2BB-DE24-3B38CDF8B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F037A3-D510-5CE6-2E2B-6281EC4114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9EF3BF-19DE-61FD-361E-B21B4BEBDD22}"/>
              </a:ext>
            </a:extLst>
          </p:cNvPr>
          <p:cNvSpPr>
            <a:spLocks noGrp="1"/>
          </p:cNvSpPr>
          <p:nvPr>
            <p:ph type="body" idx="1"/>
          </p:nvPr>
        </p:nvSpPr>
        <p:spPr/>
        <p:txBody>
          <a:bodyPr/>
          <a:lstStyle/>
          <a:p>
            <a:pPr algn="r" rtl="1"/>
            <a:r>
              <a:rPr lang="he-IL" dirty="0"/>
              <a:t>גיל</a:t>
            </a:r>
          </a:p>
          <a:p>
            <a:pPr algn="r" rtl="1"/>
            <a:endParaRPr lang="he-IL" dirty="0"/>
          </a:p>
          <a:p>
            <a:pPr algn="r" rtl="1"/>
            <a:r>
              <a:rPr lang="he-IL" dirty="0"/>
              <a:t>להתייחס לעובדה כי בהינתן </a:t>
            </a:r>
            <a:r>
              <a:rPr lang="en-US" sz="1800" dirty="0">
                <a:effectLst/>
                <a:latin typeface="Times New Roman" panose="02020603050405020304" pitchFamily="18" charset="0"/>
                <a:ea typeface="Times New Roman" panose="02020603050405020304" pitchFamily="18" charset="0"/>
              </a:rPr>
              <a:t>2,989</a:t>
            </a:r>
            <a:r>
              <a:rPr lang="he-IL" dirty="0"/>
              <a:t> בדיקות מעבדה לא ניתן להבין יותר מדי מהנתונים</a:t>
            </a:r>
          </a:p>
          <a:p>
            <a:pPr algn="r" rtl="1"/>
            <a:r>
              <a:rPr lang="he-IL" dirty="0"/>
              <a:t>כמו כן, השתמשנו במדגם לאחר השלמת ערכים חסרים של </a:t>
            </a:r>
            <a:r>
              <a:rPr lang="he-IL" dirty="0" err="1"/>
              <a:t>מורז</a:t>
            </a:r>
            <a:endParaRPr lang="he-IL" dirty="0"/>
          </a:p>
        </p:txBody>
      </p:sp>
      <p:sp>
        <p:nvSpPr>
          <p:cNvPr id="4" name="Slide Number Placeholder 3">
            <a:extLst>
              <a:ext uri="{FF2B5EF4-FFF2-40B4-BE49-F238E27FC236}">
                <a16:creationId xmlns:a16="http://schemas.microsoft.com/office/drawing/2014/main" id="{C88E4730-CF15-5837-DBDD-D80BA81381D5}"/>
              </a:ext>
            </a:extLst>
          </p:cNvPr>
          <p:cNvSpPr>
            <a:spLocks noGrp="1"/>
          </p:cNvSpPr>
          <p:nvPr>
            <p:ph type="sldNum" sz="quarter" idx="5"/>
          </p:nvPr>
        </p:nvSpPr>
        <p:spPr/>
        <p:txBody>
          <a:bodyPr/>
          <a:lstStyle/>
          <a:p>
            <a:fld id="{5118B2B6-B61D-485F-A68C-B6771903FC84}" type="slidenum">
              <a:rPr lang="LID4096" smtClean="0"/>
              <a:t>102</a:t>
            </a:fld>
            <a:endParaRPr lang="LID4096"/>
          </a:p>
        </p:txBody>
      </p:sp>
    </p:spTree>
    <p:extLst>
      <p:ext uri="{BB962C8B-B14F-4D97-AF65-F5344CB8AC3E}">
        <p14:creationId xmlns:p14="http://schemas.microsoft.com/office/powerpoint/2010/main" val="14223048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8D149-0AA2-71A1-6BFB-D6941E29F2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8AFC236-2CE6-D2FF-C500-0C6DDBBF441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D89556F-646F-E049-2364-C6CFABE782BC}"/>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8B0A6FE3-A209-B1C1-4E55-06D6F02A456B}"/>
              </a:ext>
            </a:extLst>
          </p:cNvPr>
          <p:cNvSpPr>
            <a:spLocks noGrp="1"/>
          </p:cNvSpPr>
          <p:nvPr>
            <p:ph type="sldNum" sz="quarter" idx="5"/>
          </p:nvPr>
        </p:nvSpPr>
        <p:spPr/>
        <p:txBody>
          <a:bodyPr/>
          <a:lstStyle/>
          <a:p>
            <a:fld id="{5118B2B6-B61D-485F-A68C-B6771903FC84}" type="slidenum">
              <a:rPr lang="LID4096" smtClean="0"/>
              <a:t>103</a:t>
            </a:fld>
            <a:endParaRPr lang="LID4096"/>
          </a:p>
        </p:txBody>
      </p:sp>
    </p:spTree>
    <p:extLst>
      <p:ext uri="{BB962C8B-B14F-4D97-AF65-F5344CB8AC3E}">
        <p14:creationId xmlns:p14="http://schemas.microsoft.com/office/powerpoint/2010/main" val="10079027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611D5-B0A8-6EBD-AA70-2DBB837E0C9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2C3E3D4-8C2B-2511-290C-CD85CB12DC9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6DD8FA0-ADA2-7451-A025-BE16BEBA8104}"/>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70A7F906-4B83-B063-B2FB-CA218885DF32}"/>
              </a:ext>
            </a:extLst>
          </p:cNvPr>
          <p:cNvSpPr>
            <a:spLocks noGrp="1"/>
          </p:cNvSpPr>
          <p:nvPr>
            <p:ph type="sldNum" sz="quarter" idx="5"/>
          </p:nvPr>
        </p:nvSpPr>
        <p:spPr/>
        <p:txBody>
          <a:bodyPr/>
          <a:lstStyle/>
          <a:p>
            <a:fld id="{5118B2B6-B61D-485F-A68C-B6771903FC84}" type="slidenum">
              <a:rPr lang="LID4096" smtClean="0"/>
              <a:t>104</a:t>
            </a:fld>
            <a:endParaRPr lang="LID4096"/>
          </a:p>
        </p:txBody>
      </p:sp>
    </p:spTree>
    <p:extLst>
      <p:ext uri="{BB962C8B-B14F-4D97-AF65-F5344CB8AC3E}">
        <p14:creationId xmlns:p14="http://schemas.microsoft.com/office/powerpoint/2010/main" val="21939573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EE88-D2A2-10A9-65FF-D2C30D6FFA5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E79CDF1-0F6B-039A-8634-4AA5453AC17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1359AAB-4F40-E008-15E1-72F108AA6895}"/>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934B4575-F0CB-BFC7-42B4-F5E092AAD156}"/>
              </a:ext>
            </a:extLst>
          </p:cNvPr>
          <p:cNvSpPr>
            <a:spLocks noGrp="1"/>
          </p:cNvSpPr>
          <p:nvPr>
            <p:ph type="sldNum" sz="quarter" idx="5"/>
          </p:nvPr>
        </p:nvSpPr>
        <p:spPr/>
        <p:txBody>
          <a:bodyPr/>
          <a:lstStyle/>
          <a:p>
            <a:fld id="{5118B2B6-B61D-485F-A68C-B6771903FC84}" type="slidenum">
              <a:rPr lang="LID4096" smtClean="0"/>
              <a:t>105</a:t>
            </a:fld>
            <a:endParaRPr lang="LID4096"/>
          </a:p>
        </p:txBody>
      </p:sp>
    </p:spTree>
    <p:extLst>
      <p:ext uri="{BB962C8B-B14F-4D97-AF65-F5344CB8AC3E}">
        <p14:creationId xmlns:p14="http://schemas.microsoft.com/office/powerpoint/2010/main" val="40927379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CDBB4-98F1-D169-8D79-C410C9431F4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3880B66-28ED-C201-4905-0F2524CA6F6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F4B7F99-D143-7B3B-5EDC-4DE31DA2060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FF8EE11A-EDBD-22C5-312C-9B6F73D3FC8F}"/>
              </a:ext>
            </a:extLst>
          </p:cNvPr>
          <p:cNvSpPr>
            <a:spLocks noGrp="1"/>
          </p:cNvSpPr>
          <p:nvPr>
            <p:ph type="sldNum" sz="quarter" idx="5"/>
          </p:nvPr>
        </p:nvSpPr>
        <p:spPr/>
        <p:txBody>
          <a:bodyPr/>
          <a:lstStyle/>
          <a:p>
            <a:fld id="{5118B2B6-B61D-485F-A68C-B6771903FC84}" type="slidenum">
              <a:rPr lang="LID4096" smtClean="0"/>
              <a:t>106</a:t>
            </a:fld>
            <a:endParaRPr lang="LID4096"/>
          </a:p>
        </p:txBody>
      </p:sp>
    </p:spTree>
    <p:extLst>
      <p:ext uri="{BB962C8B-B14F-4D97-AF65-F5344CB8AC3E}">
        <p14:creationId xmlns:p14="http://schemas.microsoft.com/office/powerpoint/2010/main" val="3648064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37BC5-25B6-BE80-FDC9-B553895DD73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482BE1D-A656-B718-D918-B798945EC1E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F02B72E-8E24-67F0-46A2-2F7998D0B1C9}"/>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08841124-9F82-1326-6CFC-A06D67A43197}"/>
              </a:ext>
            </a:extLst>
          </p:cNvPr>
          <p:cNvSpPr>
            <a:spLocks noGrp="1"/>
          </p:cNvSpPr>
          <p:nvPr>
            <p:ph type="sldNum" sz="quarter" idx="5"/>
          </p:nvPr>
        </p:nvSpPr>
        <p:spPr/>
        <p:txBody>
          <a:bodyPr/>
          <a:lstStyle/>
          <a:p>
            <a:fld id="{5118B2B6-B61D-485F-A68C-B6771903FC84}" type="slidenum">
              <a:rPr lang="LID4096" smtClean="0"/>
              <a:t>107</a:t>
            </a:fld>
            <a:endParaRPr lang="LID4096"/>
          </a:p>
        </p:txBody>
      </p:sp>
    </p:spTree>
    <p:extLst>
      <p:ext uri="{BB962C8B-B14F-4D97-AF65-F5344CB8AC3E}">
        <p14:creationId xmlns:p14="http://schemas.microsoft.com/office/powerpoint/2010/main" val="17027999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9EB5B-6A60-19C6-063F-AD334B2ACF5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A122E87-65E6-A7CB-5CE0-0A8AB3AD360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3B58173-F59F-2C8A-EB4F-766CF1BDE01B}"/>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C9BFBC67-2075-062F-AA9C-85226F1696BB}"/>
              </a:ext>
            </a:extLst>
          </p:cNvPr>
          <p:cNvSpPr>
            <a:spLocks noGrp="1"/>
          </p:cNvSpPr>
          <p:nvPr>
            <p:ph type="sldNum" sz="quarter" idx="5"/>
          </p:nvPr>
        </p:nvSpPr>
        <p:spPr/>
        <p:txBody>
          <a:bodyPr/>
          <a:lstStyle/>
          <a:p>
            <a:fld id="{5118B2B6-B61D-485F-A68C-B6771903FC84}" type="slidenum">
              <a:rPr lang="LID4096" smtClean="0"/>
              <a:t>108</a:t>
            </a:fld>
            <a:endParaRPr lang="LID4096"/>
          </a:p>
        </p:txBody>
      </p:sp>
    </p:spTree>
    <p:extLst>
      <p:ext uri="{BB962C8B-B14F-4D97-AF65-F5344CB8AC3E}">
        <p14:creationId xmlns:p14="http://schemas.microsoft.com/office/powerpoint/2010/main" val="33340793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9149F-4E59-6076-AB88-4B13EC197B6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72D8115-31FC-62FD-DE24-D035B1C6ABB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1EE6F04-DF7A-0516-08FA-E7C1E1567C9A}"/>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BCE787EC-ECB0-5EBF-C1F2-83CB51A4EF7E}"/>
              </a:ext>
            </a:extLst>
          </p:cNvPr>
          <p:cNvSpPr>
            <a:spLocks noGrp="1"/>
          </p:cNvSpPr>
          <p:nvPr>
            <p:ph type="sldNum" sz="quarter" idx="5"/>
          </p:nvPr>
        </p:nvSpPr>
        <p:spPr/>
        <p:txBody>
          <a:bodyPr/>
          <a:lstStyle/>
          <a:p>
            <a:fld id="{5118B2B6-B61D-485F-A68C-B6771903FC84}" type="slidenum">
              <a:rPr lang="LID4096" smtClean="0"/>
              <a:t>109</a:t>
            </a:fld>
            <a:endParaRPr lang="LID4096"/>
          </a:p>
        </p:txBody>
      </p:sp>
    </p:spTree>
    <p:extLst>
      <p:ext uri="{BB962C8B-B14F-4D97-AF65-F5344CB8AC3E}">
        <p14:creationId xmlns:p14="http://schemas.microsoft.com/office/powerpoint/2010/main" val="9725590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AAF5F-0CCC-2976-2187-1BFB5D2B2C1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7DF58F7-A981-2FA5-33BC-326833A145B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5F96BF0-CDDD-229A-3EB2-49E66AFEF9A3}"/>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C04908C6-3DC0-88E7-8991-205BC0DAACBB}"/>
              </a:ext>
            </a:extLst>
          </p:cNvPr>
          <p:cNvSpPr>
            <a:spLocks noGrp="1"/>
          </p:cNvSpPr>
          <p:nvPr>
            <p:ph type="sldNum" sz="quarter" idx="5"/>
          </p:nvPr>
        </p:nvSpPr>
        <p:spPr/>
        <p:txBody>
          <a:bodyPr/>
          <a:lstStyle/>
          <a:p>
            <a:fld id="{5118B2B6-B61D-485F-A68C-B6771903FC84}" type="slidenum">
              <a:rPr lang="LID4096" smtClean="0"/>
              <a:t>110</a:t>
            </a:fld>
            <a:endParaRPr lang="LID4096"/>
          </a:p>
        </p:txBody>
      </p:sp>
    </p:spTree>
    <p:extLst>
      <p:ext uri="{BB962C8B-B14F-4D97-AF65-F5344CB8AC3E}">
        <p14:creationId xmlns:p14="http://schemas.microsoft.com/office/powerpoint/2010/main" val="26415983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1AB92-25F3-576F-313F-625BA5FC250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61E01CA-9E5C-0201-85D7-5B6F2EA8531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1DF88D6-5CF6-335B-C826-A51E3C08A421}"/>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66D15218-E84D-9919-5F83-0C1F5B0A9706}"/>
              </a:ext>
            </a:extLst>
          </p:cNvPr>
          <p:cNvSpPr>
            <a:spLocks noGrp="1"/>
          </p:cNvSpPr>
          <p:nvPr>
            <p:ph type="sldNum" sz="quarter" idx="5"/>
          </p:nvPr>
        </p:nvSpPr>
        <p:spPr/>
        <p:txBody>
          <a:bodyPr/>
          <a:lstStyle/>
          <a:p>
            <a:fld id="{5118B2B6-B61D-485F-A68C-B6771903FC84}" type="slidenum">
              <a:rPr lang="LID4096" smtClean="0"/>
              <a:t>111</a:t>
            </a:fld>
            <a:endParaRPr lang="LID4096"/>
          </a:p>
        </p:txBody>
      </p:sp>
    </p:spTree>
    <p:extLst>
      <p:ext uri="{BB962C8B-B14F-4D97-AF65-F5344CB8AC3E}">
        <p14:creationId xmlns:p14="http://schemas.microsoft.com/office/powerpoint/2010/main" val="3841615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BF4E2-C9B1-C3ED-87D4-B95E1505C51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54F0B8B-F44D-F66E-2A7F-791E176FF2F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D63BABA-B0A9-4B80-3917-657AEF9F258E}"/>
              </a:ext>
            </a:extLst>
          </p:cNvPr>
          <p:cNvSpPr>
            <a:spLocks noGrp="1"/>
          </p:cNvSpPr>
          <p:nvPr>
            <p:ph type="body" idx="1"/>
          </p:nvPr>
        </p:nvSpPr>
        <p:spPr/>
        <p:txBody>
          <a:bodyPr/>
          <a:lstStyle/>
          <a:p>
            <a:pPr algn="r" rtl="1"/>
            <a:endParaRPr lang="en-US" dirty="0"/>
          </a:p>
        </p:txBody>
      </p:sp>
      <p:sp>
        <p:nvSpPr>
          <p:cNvPr id="4" name="מציין מיקום של מספר שקופית 3">
            <a:extLst>
              <a:ext uri="{FF2B5EF4-FFF2-40B4-BE49-F238E27FC236}">
                <a16:creationId xmlns:a16="http://schemas.microsoft.com/office/drawing/2014/main" id="{E9F05DB7-5763-41AA-9CEC-E69348E574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1735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41005-C153-7803-C519-47F827C3966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6FD6851-A78F-5BB4-7C74-501E2B3490A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B94AFB0-BCF7-C8E3-4041-5F0F073CD9F7}"/>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25426FF1-D9FB-3F90-E90A-5145EAB80A2B}"/>
              </a:ext>
            </a:extLst>
          </p:cNvPr>
          <p:cNvSpPr>
            <a:spLocks noGrp="1"/>
          </p:cNvSpPr>
          <p:nvPr>
            <p:ph type="sldNum" sz="quarter" idx="5"/>
          </p:nvPr>
        </p:nvSpPr>
        <p:spPr/>
        <p:txBody>
          <a:bodyPr/>
          <a:lstStyle/>
          <a:p>
            <a:fld id="{5118B2B6-B61D-485F-A68C-B6771903FC84}" type="slidenum">
              <a:rPr lang="LID4096" smtClean="0"/>
              <a:t>112</a:t>
            </a:fld>
            <a:endParaRPr lang="LID4096"/>
          </a:p>
        </p:txBody>
      </p:sp>
    </p:spTree>
    <p:extLst>
      <p:ext uri="{BB962C8B-B14F-4D97-AF65-F5344CB8AC3E}">
        <p14:creationId xmlns:p14="http://schemas.microsoft.com/office/powerpoint/2010/main" val="10183515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F9E8E-6840-8CEE-6D03-86358364E4C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7E0F694-63B0-1D37-ACE4-09A6EC97F29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F593277-404A-3F80-DE59-0E151355535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B214CD11-B0E8-1758-EB61-BD937F2AD224}"/>
              </a:ext>
            </a:extLst>
          </p:cNvPr>
          <p:cNvSpPr>
            <a:spLocks noGrp="1"/>
          </p:cNvSpPr>
          <p:nvPr>
            <p:ph type="sldNum" sz="quarter" idx="5"/>
          </p:nvPr>
        </p:nvSpPr>
        <p:spPr/>
        <p:txBody>
          <a:bodyPr/>
          <a:lstStyle/>
          <a:p>
            <a:fld id="{5118B2B6-B61D-485F-A68C-B6771903FC84}" type="slidenum">
              <a:rPr lang="LID4096" smtClean="0"/>
              <a:t>113</a:t>
            </a:fld>
            <a:endParaRPr lang="LID4096"/>
          </a:p>
        </p:txBody>
      </p:sp>
    </p:spTree>
    <p:extLst>
      <p:ext uri="{BB962C8B-B14F-4D97-AF65-F5344CB8AC3E}">
        <p14:creationId xmlns:p14="http://schemas.microsoft.com/office/powerpoint/2010/main" val="10202909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E58A2-FCA0-0E33-D2D9-92E8605F124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B4E6AC9-7B96-54E2-838A-B2B04D3F9A2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EE03449-E2EA-DEFA-3D22-F203567FF6CC}"/>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B608EE80-5F84-7821-788D-18BE48D54E2C}"/>
              </a:ext>
            </a:extLst>
          </p:cNvPr>
          <p:cNvSpPr>
            <a:spLocks noGrp="1"/>
          </p:cNvSpPr>
          <p:nvPr>
            <p:ph type="sldNum" sz="quarter" idx="5"/>
          </p:nvPr>
        </p:nvSpPr>
        <p:spPr/>
        <p:txBody>
          <a:bodyPr/>
          <a:lstStyle/>
          <a:p>
            <a:fld id="{5118B2B6-B61D-485F-A68C-B6771903FC84}" type="slidenum">
              <a:rPr lang="LID4096" smtClean="0"/>
              <a:t>114</a:t>
            </a:fld>
            <a:endParaRPr lang="LID4096"/>
          </a:p>
        </p:txBody>
      </p:sp>
    </p:spTree>
    <p:extLst>
      <p:ext uri="{BB962C8B-B14F-4D97-AF65-F5344CB8AC3E}">
        <p14:creationId xmlns:p14="http://schemas.microsoft.com/office/powerpoint/2010/main" val="15370788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EAF69-905F-4FA0-1093-D06EE7ACC04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B27E9CF-A2AA-ED32-15AC-54C0FF05F8B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A59B153-0F1B-9B25-BF5F-DEF4B60740D6}"/>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2D838DFA-93D2-3AA0-EDB4-E2C36A545B82}"/>
              </a:ext>
            </a:extLst>
          </p:cNvPr>
          <p:cNvSpPr>
            <a:spLocks noGrp="1"/>
          </p:cNvSpPr>
          <p:nvPr>
            <p:ph type="sldNum" sz="quarter" idx="5"/>
          </p:nvPr>
        </p:nvSpPr>
        <p:spPr/>
        <p:txBody>
          <a:bodyPr/>
          <a:lstStyle/>
          <a:p>
            <a:fld id="{5118B2B6-B61D-485F-A68C-B6771903FC84}" type="slidenum">
              <a:rPr lang="LID4096" smtClean="0"/>
              <a:t>115</a:t>
            </a:fld>
            <a:endParaRPr lang="LID4096"/>
          </a:p>
        </p:txBody>
      </p:sp>
    </p:spTree>
    <p:extLst>
      <p:ext uri="{BB962C8B-B14F-4D97-AF65-F5344CB8AC3E}">
        <p14:creationId xmlns:p14="http://schemas.microsoft.com/office/powerpoint/2010/main" val="11857809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5F71-5B52-657B-D319-8019AEB145B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99E69C5-296E-2681-E936-DF873619965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5E58823-9366-29CA-C937-32E6921E340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E4F75947-F589-B1A0-7F78-008AA8FB4848}"/>
              </a:ext>
            </a:extLst>
          </p:cNvPr>
          <p:cNvSpPr>
            <a:spLocks noGrp="1"/>
          </p:cNvSpPr>
          <p:nvPr>
            <p:ph type="sldNum" sz="quarter" idx="5"/>
          </p:nvPr>
        </p:nvSpPr>
        <p:spPr/>
        <p:txBody>
          <a:bodyPr/>
          <a:lstStyle/>
          <a:p>
            <a:fld id="{5118B2B6-B61D-485F-A68C-B6771903FC84}" type="slidenum">
              <a:rPr lang="LID4096" smtClean="0"/>
              <a:t>116</a:t>
            </a:fld>
            <a:endParaRPr lang="LID4096"/>
          </a:p>
        </p:txBody>
      </p:sp>
    </p:spTree>
    <p:extLst>
      <p:ext uri="{BB962C8B-B14F-4D97-AF65-F5344CB8AC3E}">
        <p14:creationId xmlns:p14="http://schemas.microsoft.com/office/powerpoint/2010/main" val="5713713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CACEA-2302-37AD-5640-D28F34B72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A0479-E728-8F6A-DE27-A48AEC124D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FC0E9-81C4-F3C8-4A91-E99A77392440}"/>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לאחר השלמת ערכים חסרים ההיסטוגרמה של משתנים אלה מאוד התעוותה, יש לשים לב כי מדובר באחוז גבוה מאוד של ערכים חסרים!!!</a:t>
            </a:r>
          </a:p>
        </p:txBody>
      </p:sp>
      <p:sp>
        <p:nvSpPr>
          <p:cNvPr id="4" name="Slide Number Placeholder 3">
            <a:extLst>
              <a:ext uri="{FF2B5EF4-FFF2-40B4-BE49-F238E27FC236}">
                <a16:creationId xmlns:a16="http://schemas.microsoft.com/office/drawing/2014/main" id="{AB0FC385-7770-576C-484C-57750972E0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6469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CA3F-F2B4-1036-F96C-475948DE2B9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F361762-6C39-DB91-AE54-CB9078583AC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0C0417A-B88C-55C3-D4F2-523F363DC097}"/>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F8A4E2EB-1AD5-66CC-D7EB-B7B7AE499125}"/>
              </a:ext>
            </a:extLst>
          </p:cNvPr>
          <p:cNvSpPr>
            <a:spLocks noGrp="1"/>
          </p:cNvSpPr>
          <p:nvPr>
            <p:ph type="sldNum" sz="quarter" idx="5"/>
          </p:nvPr>
        </p:nvSpPr>
        <p:spPr/>
        <p:txBody>
          <a:bodyPr/>
          <a:lstStyle/>
          <a:p>
            <a:fld id="{5118B2B6-B61D-485F-A68C-B6771903FC84}" type="slidenum">
              <a:rPr lang="LID4096" smtClean="0"/>
              <a:t>118</a:t>
            </a:fld>
            <a:endParaRPr lang="LID4096"/>
          </a:p>
        </p:txBody>
      </p:sp>
    </p:spTree>
    <p:extLst>
      <p:ext uri="{BB962C8B-B14F-4D97-AF65-F5344CB8AC3E}">
        <p14:creationId xmlns:p14="http://schemas.microsoft.com/office/powerpoint/2010/main" val="9154814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1E763-792D-6081-B347-FA633977100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2F58714-B966-7DC0-5426-850D7D0028A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805A493-64EE-FDFB-A5B2-F4252D22E432}"/>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CDB9FA2D-E19F-C6A0-CAF2-0EC2B1B10953}"/>
              </a:ext>
            </a:extLst>
          </p:cNvPr>
          <p:cNvSpPr>
            <a:spLocks noGrp="1"/>
          </p:cNvSpPr>
          <p:nvPr>
            <p:ph type="sldNum" sz="quarter" idx="5"/>
          </p:nvPr>
        </p:nvSpPr>
        <p:spPr/>
        <p:txBody>
          <a:bodyPr/>
          <a:lstStyle/>
          <a:p>
            <a:fld id="{5118B2B6-B61D-485F-A68C-B6771903FC84}" type="slidenum">
              <a:rPr lang="LID4096" smtClean="0"/>
              <a:t>119</a:t>
            </a:fld>
            <a:endParaRPr lang="LID4096"/>
          </a:p>
        </p:txBody>
      </p:sp>
    </p:spTree>
    <p:extLst>
      <p:ext uri="{BB962C8B-B14F-4D97-AF65-F5344CB8AC3E}">
        <p14:creationId xmlns:p14="http://schemas.microsoft.com/office/powerpoint/2010/main" val="21851351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A5B6-5A69-309F-17EF-27B74E769DD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FF1F49D-8CC7-CEFA-E6B7-4949EEFF347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3A9749-7583-53D4-58B6-AA29EB72B36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A1213E97-A705-6D89-3399-70EABA440A3F}"/>
              </a:ext>
            </a:extLst>
          </p:cNvPr>
          <p:cNvSpPr>
            <a:spLocks noGrp="1"/>
          </p:cNvSpPr>
          <p:nvPr>
            <p:ph type="sldNum" sz="quarter" idx="5"/>
          </p:nvPr>
        </p:nvSpPr>
        <p:spPr/>
        <p:txBody>
          <a:bodyPr/>
          <a:lstStyle/>
          <a:p>
            <a:fld id="{5118B2B6-B61D-485F-A68C-B6771903FC84}" type="slidenum">
              <a:rPr lang="LID4096" smtClean="0"/>
              <a:t>120</a:t>
            </a:fld>
            <a:endParaRPr lang="LID4096"/>
          </a:p>
        </p:txBody>
      </p:sp>
    </p:spTree>
    <p:extLst>
      <p:ext uri="{BB962C8B-B14F-4D97-AF65-F5344CB8AC3E}">
        <p14:creationId xmlns:p14="http://schemas.microsoft.com/office/powerpoint/2010/main" val="31874648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8F11D-1D62-98BE-9273-AB221E7E6B3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2AE8AAE-177F-E7CD-D23F-07E1D545613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46A2454-0976-B4A4-25E8-89ACF60FEF5F}"/>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FDD2C5B9-B41D-D36A-89AB-DE77F11F8F64}"/>
              </a:ext>
            </a:extLst>
          </p:cNvPr>
          <p:cNvSpPr>
            <a:spLocks noGrp="1"/>
          </p:cNvSpPr>
          <p:nvPr>
            <p:ph type="sldNum" sz="quarter" idx="5"/>
          </p:nvPr>
        </p:nvSpPr>
        <p:spPr/>
        <p:txBody>
          <a:bodyPr/>
          <a:lstStyle/>
          <a:p>
            <a:fld id="{5118B2B6-B61D-485F-A68C-B6771903FC84}" type="slidenum">
              <a:rPr lang="LID4096" smtClean="0"/>
              <a:t>121</a:t>
            </a:fld>
            <a:endParaRPr lang="LID4096"/>
          </a:p>
        </p:txBody>
      </p:sp>
    </p:spTree>
    <p:extLst>
      <p:ext uri="{BB962C8B-B14F-4D97-AF65-F5344CB8AC3E}">
        <p14:creationId xmlns:p14="http://schemas.microsoft.com/office/powerpoint/2010/main" val="2675890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0C4AD-7EDF-71D1-3312-5FF28907863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159FBEA-0E6F-9173-8CCD-480CCEBE79D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E2350F3-2310-971B-3409-75AF47528FF9}"/>
              </a:ext>
            </a:extLst>
          </p:cNvPr>
          <p:cNvSpPr>
            <a:spLocks noGrp="1"/>
          </p:cNvSpPr>
          <p:nvPr>
            <p:ph type="body" idx="1"/>
          </p:nvPr>
        </p:nvSpPr>
        <p:spPr/>
        <p:txBody>
          <a:bodyPr/>
          <a:lstStyle/>
          <a:p>
            <a:pPr algn="r" rtl="1"/>
            <a:r>
              <a:rPr lang="he-IL" dirty="0"/>
              <a:t>בניגוד להגדרה של כללית למועד האבחון, </a:t>
            </a:r>
            <a:r>
              <a:rPr lang="he-IL" dirty="0" err="1"/>
              <a:t>מורז</a:t>
            </a:r>
            <a:r>
              <a:rPr lang="he-IL" dirty="0"/>
              <a:t> ומתן החליטו לבחור במועד האבחון המוקדם יותר הרי המטרה שלנו היא לבצע אבחון מוקדם</a:t>
            </a:r>
            <a:endParaRPr lang="en-US" dirty="0"/>
          </a:p>
        </p:txBody>
      </p:sp>
      <p:sp>
        <p:nvSpPr>
          <p:cNvPr id="4" name="מציין מיקום של מספר שקופית 3">
            <a:extLst>
              <a:ext uri="{FF2B5EF4-FFF2-40B4-BE49-F238E27FC236}">
                <a16:creationId xmlns:a16="http://schemas.microsoft.com/office/drawing/2014/main" id="{1B799993-D8E3-59C5-44E5-F811BA6B1C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2181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4E8A0-ECFD-F0B7-E7D1-44670CD8871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E6BF9E6-029D-F1DE-E850-9439932B3F8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737F5DB-EDC3-56C4-E85D-E093B50EE6BE}"/>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43E252AA-563A-C9CE-24B9-C2CF81AD8DF0}"/>
              </a:ext>
            </a:extLst>
          </p:cNvPr>
          <p:cNvSpPr>
            <a:spLocks noGrp="1"/>
          </p:cNvSpPr>
          <p:nvPr>
            <p:ph type="sldNum" sz="quarter" idx="5"/>
          </p:nvPr>
        </p:nvSpPr>
        <p:spPr/>
        <p:txBody>
          <a:bodyPr/>
          <a:lstStyle/>
          <a:p>
            <a:fld id="{5118B2B6-B61D-485F-A68C-B6771903FC84}" type="slidenum">
              <a:rPr lang="LID4096" smtClean="0"/>
              <a:t>122</a:t>
            </a:fld>
            <a:endParaRPr lang="LID4096"/>
          </a:p>
        </p:txBody>
      </p:sp>
    </p:spTree>
    <p:extLst>
      <p:ext uri="{BB962C8B-B14F-4D97-AF65-F5344CB8AC3E}">
        <p14:creationId xmlns:p14="http://schemas.microsoft.com/office/powerpoint/2010/main" val="16668090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71765-E4E3-74D6-753E-9000197EF8C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BDB1489-CE7E-6B96-EA17-C8885D369B5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27C9EB7-281A-5741-D7EB-D7732BDC2777}"/>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DA7FB383-B64C-58A7-B606-9FFCB95C4AB6}"/>
              </a:ext>
            </a:extLst>
          </p:cNvPr>
          <p:cNvSpPr>
            <a:spLocks noGrp="1"/>
          </p:cNvSpPr>
          <p:nvPr>
            <p:ph type="sldNum" sz="quarter" idx="5"/>
          </p:nvPr>
        </p:nvSpPr>
        <p:spPr/>
        <p:txBody>
          <a:bodyPr/>
          <a:lstStyle/>
          <a:p>
            <a:fld id="{5118B2B6-B61D-485F-A68C-B6771903FC84}" type="slidenum">
              <a:rPr lang="LID4096" smtClean="0"/>
              <a:t>123</a:t>
            </a:fld>
            <a:endParaRPr lang="LID4096"/>
          </a:p>
        </p:txBody>
      </p:sp>
    </p:spTree>
    <p:extLst>
      <p:ext uri="{BB962C8B-B14F-4D97-AF65-F5344CB8AC3E}">
        <p14:creationId xmlns:p14="http://schemas.microsoft.com/office/powerpoint/2010/main" val="389110036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743EE-CAB7-FCF4-903B-F12ADCC66F0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4EF4DE5-D451-55F6-37B3-B0E42A460AC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04F5EF0-638D-F579-DF28-5B0A13D341A1}"/>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3A7A99FA-0AA2-DF4F-A030-4F493F7BB081}"/>
              </a:ext>
            </a:extLst>
          </p:cNvPr>
          <p:cNvSpPr>
            <a:spLocks noGrp="1"/>
          </p:cNvSpPr>
          <p:nvPr>
            <p:ph type="sldNum" sz="quarter" idx="5"/>
          </p:nvPr>
        </p:nvSpPr>
        <p:spPr/>
        <p:txBody>
          <a:bodyPr/>
          <a:lstStyle/>
          <a:p>
            <a:fld id="{5118B2B6-B61D-485F-A68C-B6771903FC84}" type="slidenum">
              <a:rPr lang="LID4096" smtClean="0"/>
              <a:t>124</a:t>
            </a:fld>
            <a:endParaRPr lang="LID4096"/>
          </a:p>
        </p:txBody>
      </p:sp>
    </p:spTree>
    <p:extLst>
      <p:ext uri="{BB962C8B-B14F-4D97-AF65-F5344CB8AC3E}">
        <p14:creationId xmlns:p14="http://schemas.microsoft.com/office/powerpoint/2010/main" val="294083115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99349-BAAD-2005-32BC-A39A0860A5D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EC3528F-42EC-BD22-A536-FD7036FC2AB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1BD34FA-69C1-41CF-D415-7D2A4FB4295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ADA0B794-B5C2-92B7-B636-652E10CB37ED}"/>
              </a:ext>
            </a:extLst>
          </p:cNvPr>
          <p:cNvSpPr>
            <a:spLocks noGrp="1"/>
          </p:cNvSpPr>
          <p:nvPr>
            <p:ph type="sldNum" sz="quarter" idx="5"/>
          </p:nvPr>
        </p:nvSpPr>
        <p:spPr/>
        <p:txBody>
          <a:bodyPr/>
          <a:lstStyle/>
          <a:p>
            <a:fld id="{5118B2B6-B61D-485F-A68C-B6771903FC84}" type="slidenum">
              <a:rPr lang="LID4096" smtClean="0"/>
              <a:t>125</a:t>
            </a:fld>
            <a:endParaRPr lang="LID4096"/>
          </a:p>
        </p:txBody>
      </p:sp>
    </p:spTree>
    <p:extLst>
      <p:ext uri="{BB962C8B-B14F-4D97-AF65-F5344CB8AC3E}">
        <p14:creationId xmlns:p14="http://schemas.microsoft.com/office/powerpoint/2010/main" val="28250094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06395-5D44-9E50-B5B9-9C92121C2BB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A93F40C-BF09-6185-76B3-D02C9775D7E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A9DB386-80F9-2173-A1FD-7DBE58885DE0}"/>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54B7F1FC-8A24-D232-2FC3-D4C4F6125A0A}"/>
              </a:ext>
            </a:extLst>
          </p:cNvPr>
          <p:cNvSpPr>
            <a:spLocks noGrp="1"/>
          </p:cNvSpPr>
          <p:nvPr>
            <p:ph type="sldNum" sz="quarter" idx="5"/>
          </p:nvPr>
        </p:nvSpPr>
        <p:spPr/>
        <p:txBody>
          <a:bodyPr/>
          <a:lstStyle/>
          <a:p>
            <a:fld id="{5118B2B6-B61D-485F-A68C-B6771903FC84}" type="slidenum">
              <a:rPr lang="LID4096" smtClean="0"/>
              <a:t>126</a:t>
            </a:fld>
            <a:endParaRPr lang="LID4096"/>
          </a:p>
        </p:txBody>
      </p:sp>
    </p:spTree>
    <p:extLst>
      <p:ext uri="{BB962C8B-B14F-4D97-AF65-F5344CB8AC3E}">
        <p14:creationId xmlns:p14="http://schemas.microsoft.com/office/powerpoint/2010/main" val="426221361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28F98-9A38-657B-AC9F-11AA2F2EBA0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3B1D625-7AA6-372B-6700-5F02C704CE9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F261B65-FA35-9E3B-4CEC-6DE1CE8293E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8C89E1C7-E588-6F72-BE3D-C55A04AB6570}"/>
              </a:ext>
            </a:extLst>
          </p:cNvPr>
          <p:cNvSpPr>
            <a:spLocks noGrp="1"/>
          </p:cNvSpPr>
          <p:nvPr>
            <p:ph type="sldNum" sz="quarter" idx="5"/>
          </p:nvPr>
        </p:nvSpPr>
        <p:spPr/>
        <p:txBody>
          <a:bodyPr/>
          <a:lstStyle/>
          <a:p>
            <a:fld id="{5118B2B6-B61D-485F-A68C-B6771903FC84}" type="slidenum">
              <a:rPr lang="LID4096" smtClean="0"/>
              <a:t>127</a:t>
            </a:fld>
            <a:endParaRPr lang="LID4096"/>
          </a:p>
        </p:txBody>
      </p:sp>
    </p:spTree>
    <p:extLst>
      <p:ext uri="{BB962C8B-B14F-4D97-AF65-F5344CB8AC3E}">
        <p14:creationId xmlns:p14="http://schemas.microsoft.com/office/powerpoint/2010/main" val="129149930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EFFAE-FE9F-16D5-2813-B2B5AE14351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F1D2A43-44E7-CA08-76B4-233E414FBB6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3082D6B-52C1-0E70-66FA-8C28A6A79ACA}"/>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02F51BAE-5AFA-EB03-C644-A97C5103050F}"/>
              </a:ext>
            </a:extLst>
          </p:cNvPr>
          <p:cNvSpPr>
            <a:spLocks noGrp="1"/>
          </p:cNvSpPr>
          <p:nvPr>
            <p:ph type="sldNum" sz="quarter" idx="5"/>
          </p:nvPr>
        </p:nvSpPr>
        <p:spPr/>
        <p:txBody>
          <a:bodyPr/>
          <a:lstStyle/>
          <a:p>
            <a:fld id="{5118B2B6-B61D-485F-A68C-B6771903FC84}" type="slidenum">
              <a:rPr lang="LID4096" smtClean="0"/>
              <a:t>128</a:t>
            </a:fld>
            <a:endParaRPr lang="LID4096"/>
          </a:p>
        </p:txBody>
      </p:sp>
    </p:spTree>
    <p:extLst>
      <p:ext uri="{BB962C8B-B14F-4D97-AF65-F5344CB8AC3E}">
        <p14:creationId xmlns:p14="http://schemas.microsoft.com/office/powerpoint/2010/main" val="22149656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8233A-11E7-B59E-DBA4-7FFAF3C427E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E1FB907-9739-0AC1-3053-1F06A7E4BD5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9B8BCA6-24B1-089C-8951-2F2D58EE732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BF954FD0-6B04-E5F3-AA53-79E3B84411D2}"/>
              </a:ext>
            </a:extLst>
          </p:cNvPr>
          <p:cNvSpPr>
            <a:spLocks noGrp="1"/>
          </p:cNvSpPr>
          <p:nvPr>
            <p:ph type="sldNum" sz="quarter" idx="5"/>
          </p:nvPr>
        </p:nvSpPr>
        <p:spPr/>
        <p:txBody>
          <a:bodyPr/>
          <a:lstStyle/>
          <a:p>
            <a:fld id="{5118B2B6-B61D-485F-A68C-B6771903FC84}" type="slidenum">
              <a:rPr lang="LID4096" smtClean="0"/>
              <a:t>129</a:t>
            </a:fld>
            <a:endParaRPr lang="LID4096"/>
          </a:p>
        </p:txBody>
      </p:sp>
    </p:spTree>
    <p:extLst>
      <p:ext uri="{BB962C8B-B14F-4D97-AF65-F5344CB8AC3E}">
        <p14:creationId xmlns:p14="http://schemas.microsoft.com/office/powerpoint/2010/main" val="37508751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D9D1F-CCCA-AEE4-2C4F-1D804945881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B25EB29-C22B-F01E-838F-75A6BE8C910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A21B5CC-191D-6A46-2574-60A50EFF3E5B}"/>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0D620215-3E7E-A000-D5CC-18F1CD4D9C93}"/>
              </a:ext>
            </a:extLst>
          </p:cNvPr>
          <p:cNvSpPr>
            <a:spLocks noGrp="1"/>
          </p:cNvSpPr>
          <p:nvPr>
            <p:ph type="sldNum" sz="quarter" idx="5"/>
          </p:nvPr>
        </p:nvSpPr>
        <p:spPr/>
        <p:txBody>
          <a:bodyPr/>
          <a:lstStyle/>
          <a:p>
            <a:fld id="{5118B2B6-B61D-485F-A68C-B6771903FC84}" type="slidenum">
              <a:rPr lang="LID4096" smtClean="0"/>
              <a:t>130</a:t>
            </a:fld>
            <a:endParaRPr lang="LID4096"/>
          </a:p>
        </p:txBody>
      </p:sp>
    </p:spTree>
    <p:extLst>
      <p:ext uri="{BB962C8B-B14F-4D97-AF65-F5344CB8AC3E}">
        <p14:creationId xmlns:p14="http://schemas.microsoft.com/office/powerpoint/2010/main" val="32293640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74820-41E2-1E74-6533-2818E33B604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B25BA4A-1D5B-66D8-D511-C34B342AE97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8F7A7DA-6031-2C31-2B9E-99BD45B61D00}"/>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2E9C6A19-919F-547D-F323-D6DCEDB2BC69}"/>
              </a:ext>
            </a:extLst>
          </p:cNvPr>
          <p:cNvSpPr>
            <a:spLocks noGrp="1"/>
          </p:cNvSpPr>
          <p:nvPr>
            <p:ph type="sldNum" sz="quarter" idx="5"/>
          </p:nvPr>
        </p:nvSpPr>
        <p:spPr/>
        <p:txBody>
          <a:bodyPr/>
          <a:lstStyle/>
          <a:p>
            <a:fld id="{5118B2B6-B61D-485F-A68C-B6771903FC84}" type="slidenum">
              <a:rPr lang="LID4096" smtClean="0"/>
              <a:t>131</a:t>
            </a:fld>
            <a:endParaRPr lang="LID4096"/>
          </a:p>
        </p:txBody>
      </p:sp>
    </p:spTree>
    <p:extLst>
      <p:ext uri="{BB962C8B-B14F-4D97-AF65-F5344CB8AC3E}">
        <p14:creationId xmlns:p14="http://schemas.microsoft.com/office/powerpoint/2010/main" val="1264924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A90EF-EF68-11BC-4A4A-8BF7719BDBF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0FBDED5-3E0E-3E72-C6D5-8166B01B296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BF76488-888E-DC24-8A93-53E37AC926FF}"/>
              </a:ext>
            </a:extLst>
          </p:cNvPr>
          <p:cNvSpPr>
            <a:spLocks noGrp="1"/>
          </p:cNvSpPr>
          <p:nvPr>
            <p:ph type="body" idx="1"/>
          </p:nvPr>
        </p:nvSpPr>
        <p:spPr/>
        <p:txBody>
          <a:bodyPr/>
          <a:lstStyle/>
          <a:p>
            <a:pPr algn="r" rtl="1"/>
            <a:r>
              <a:rPr lang="he-IL" dirty="0"/>
              <a:t>נרצה שחולה טרום סכרת לא מוגדר כסוכרתי ונשאר בגבולות טרום הסכרת</a:t>
            </a:r>
            <a:endParaRPr lang="en-US" dirty="0"/>
          </a:p>
        </p:txBody>
      </p:sp>
      <p:sp>
        <p:nvSpPr>
          <p:cNvPr id="4" name="מציין מיקום של מספר שקופית 3">
            <a:extLst>
              <a:ext uri="{FF2B5EF4-FFF2-40B4-BE49-F238E27FC236}">
                <a16:creationId xmlns:a16="http://schemas.microsoft.com/office/drawing/2014/main" id="{A673A27E-C160-1226-EDAE-74D88E9297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4837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C7D6F-44E0-723B-0A57-AD19A72F2C6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5B8474B-120C-0784-67C1-26E40EB1C30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D760784-3B18-3395-15DD-860F9CCD83F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51AC9C68-8379-A63B-1812-5994E04197FC}"/>
              </a:ext>
            </a:extLst>
          </p:cNvPr>
          <p:cNvSpPr>
            <a:spLocks noGrp="1"/>
          </p:cNvSpPr>
          <p:nvPr>
            <p:ph type="sldNum" sz="quarter" idx="5"/>
          </p:nvPr>
        </p:nvSpPr>
        <p:spPr/>
        <p:txBody>
          <a:bodyPr/>
          <a:lstStyle/>
          <a:p>
            <a:fld id="{5118B2B6-B61D-485F-A68C-B6771903FC84}" type="slidenum">
              <a:rPr lang="LID4096" smtClean="0"/>
              <a:t>132</a:t>
            </a:fld>
            <a:endParaRPr lang="LID4096"/>
          </a:p>
        </p:txBody>
      </p:sp>
    </p:spTree>
    <p:extLst>
      <p:ext uri="{BB962C8B-B14F-4D97-AF65-F5344CB8AC3E}">
        <p14:creationId xmlns:p14="http://schemas.microsoft.com/office/powerpoint/2010/main" val="8925203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B12E6-C95B-FA93-6D7F-81CFD0FC52E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ACDD4D7-A2E7-572E-AC6A-A5BD5B8DB82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FFAA594-7BBD-F95E-A149-DB6C595CF895}"/>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2AE2C1FB-3CA8-DDBB-A13D-BA7605EC5241}"/>
              </a:ext>
            </a:extLst>
          </p:cNvPr>
          <p:cNvSpPr>
            <a:spLocks noGrp="1"/>
          </p:cNvSpPr>
          <p:nvPr>
            <p:ph type="sldNum" sz="quarter" idx="5"/>
          </p:nvPr>
        </p:nvSpPr>
        <p:spPr/>
        <p:txBody>
          <a:bodyPr/>
          <a:lstStyle/>
          <a:p>
            <a:fld id="{5118B2B6-B61D-485F-A68C-B6771903FC84}" type="slidenum">
              <a:rPr lang="LID4096" smtClean="0"/>
              <a:t>133</a:t>
            </a:fld>
            <a:endParaRPr lang="LID4096"/>
          </a:p>
        </p:txBody>
      </p:sp>
    </p:spTree>
    <p:extLst>
      <p:ext uri="{BB962C8B-B14F-4D97-AF65-F5344CB8AC3E}">
        <p14:creationId xmlns:p14="http://schemas.microsoft.com/office/powerpoint/2010/main" val="11482997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F81A0-BFA4-3C4B-4014-49FDE56E6C0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2205E14-B46E-3484-D7FD-758826EA784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21F0E76-58C6-D82B-4891-6E401E24FCA5}"/>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45A0AB5A-7460-C936-353E-BA7231ED01D6}"/>
              </a:ext>
            </a:extLst>
          </p:cNvPr>
          <p:cNvSpPr>
            <a:spLocks noGrp="1"/>
          </p:cNvSpPr>
          <p:nvPr>
            <p:ph type="sldNum" sz="quarter" idx="5"/>
          </p:nvPr>
        </p:nvSpPr>
        <p:spPr/>
        <p:txBody>
          <a:bodyPr/>
          <a:lstStyle/>
          <a:p>
            <a:fld id="{5118B2B6-B61D-485F-A68C-B6771903FC84}" type="slidenum">
              <a:rPr lang="LID4096" smtClean="0"/>
              <a:t>134</a:t>
            </a:fld>
            <a:endParaRPr lang="LID4096"/>
          </a:p>
        </p:txBody>
      </p:sp>
    </p:spTree>
    <p:extLst>
      <p:ext uri="{BB962C8B-B14F-4D97-AF65-F5344CB8AC3E}">
        <p14:creationId xmlns:p14="http://schemas.microsoft.com/office/powerpoint/2010/main" val="36752539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A093-79A7-5699-FBB0-8347F87B78D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6F5B9A3-066D-695C-F66F-9FB24429A22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BADC65C-4D46-D205-E0A2-33C85C289544}"/>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339B4B37-3803-5651-2DD9-79893186D8C4}"/>
              </a:ext>
            </a:extLst>
          </p:cNvPr>
          <p:cNvSpPr>
            <a:spLocks noGrp="1"/>
          </p:cNvSpPr>
          <p:nvPr>
            <p:ph type="sldNum" sz="quarter" idx="5"/>
          </p:nvPr>
        </p:nvSpPr>
        <p:spPr/>
        <p:txBody>
          <a:bodyPr/>
          <a:lstStyle/>
          <a:p>
            <a:fld id="{5118B2B6-B61D-485F-A68C-B6771903FC84}" type="slidenum">
              <a:rPr lang="LID4096" smtClean="0"/>
              <a:t>135</a:t>
            </a:fld>
            <a:endParaRPr lang="LID4096"/>
          </a:p>
        </p:txBody>
      </p:sp>
    </p:spTree>
    <p:extLst>
      <p:ext uri="{BB962C8B-B14F-4D97-AF65-F5344CB8AC3E}">
        <p14:creationId xmlns:p14="http://schemas.microsoft.com/office/powerpoint/2010/main" val="183147983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גיל</a:t>
            </a:r>
          </a:p>
          <a:p>
            <a:pPr algn="r" rtl="1"/>
            <a:endParaRPr lang="he-IL" dirty="0"/>
          </a:p>
          <a:p>
            <a:pPr algn="r" rtl="1"/>
            <a:r>
              <a:rPr lang="he-IL" dirty="0"/>
              <a:t>להתייחס לעובדה כי בהינתן </a:t>
            </a:r>
            <a:r>
              <a:rPr lang="en-US" sz="1800" dirty="0">
                <a:effectLst/>
                <a:latin typeface="Times New Roman" panose="02020603050405020304" pitchFamily="18" charset="0"/>
                <a:ea typeface="Times New Roman" panose="02020603050405020304" pitchFamily="18" charset="0"/>
              </a:rPr>
              <a:t>2,989</a:t>
            </a:r>
            <a:r>
              <a:rPr lang="he-IL" dirty="0"/>
              <a:t> בדיקות מעבדה לא ניתן להבין יותר מדי מהנתונים</a:t>
            </a:r>
          </a:p>
          <a:p>
            <a:pPr algn="r" rtl="1"/>
            <a:r>
              <a:rPr lang="he-IL" dirty="0"/>
              <a:t>כמו כן, השתמשנו במדגם לאחר השלמת ערכים חסרים של </a:t>
            </a:r>
            <a:r>
              <a:rPr lang="he-IL" dirty="0" err="1"/>
              <a:t>מורז</a:t>
            </a:r>
            <a:endParaRPr lang="he-IL" dirty="0"/>
          </a:p>
        </p:txBody>
      </p:sp>
      <p:sp>
        <p:nvSpPr>
          <p:cNvPr id="4" name="Slide Number Placeholder 3"/>
          <p:cNvSpPr>
            <a:spLocks noGrp="1"/>
          </p:cNvSpPr>
          <p:nvPr>
            <p:ph type="sldNum" sz="quarter" idx="5"/>
          </p:nvPr>
        </p:nvSpPr>
        <p:spPr/>
        <p:txBody>
          <a:bodyPr/>
          <a:lstStyle/>
          <a:p>
            <a:fld id="{5118B2B6-B61D-485F-A68C-B6771903FC84}" type="slidenum">
              <a:rPr lang="LID4096" smtClean="0"/>
              <a:t>136</a:t>
            </a:fld>
            <a:endParaRPr lang="LID4096"/>
          </a:p>
        </p:txBody>
      </p:sp>
    </p:spTree>
    <p:extLst>
      <p:ext uri="{BB962C8B-B14F-4D97-AF65-F5344CB8AC3E}">
        <p14:creationId xmlns:p14="http://schemas.microsoft.com/office/powerpoint/2010/main" val="394555934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214B1-DD6B-3FD2-7D63-CDDF63AD9CF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BBE3A75-096E-CD7E-6412-722C2C9A490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6E0F60B-C57B-8153-E699-069CDF2D7CB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9206D5A3-4215-9C92-41E4-7D54A911D2CB}"/>
              </a:ext>
            </a:extLst>
          </p:cNvPr>
          <p:cNvSpPr>
            <a:spLocks noGrp="1"/>
          </p:cNvSpPr>
          <p:nvPr>
            <p:ph type="sldNum" sz="quarter" idx="5"/>
          </p:nvPr>
        </p:nvSpPr>
        <p:spPr/>
        <p:txBody>
          <a:bodyPr/>
          <a:lstStyle/>
          <a:p>
            <a:fld id="{5118B2B6-B61D-485F-A68C-B6771903FC84}" type="slidenum">
              <a:rPr lang="LID4096" smtClean="0"/>
              <a:t>137</a:t>
            </a:fld>
            <a:endParaRPr lang="LID4096"/>
          </a:p>
        </p:txBody>
      </p:sp>
    </p:spTree>
    <p:extLst>
      <p:ext uri="{BB962C8B-B14F-4D97-AF65-F5344CB8AC3E}">
        <p14:creationId xmlns:p14="http://schemas.microsoft.com/office/powerpoint/2010/main" val="9977842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BD6A7-698B-BC51-BC64-09A521015BD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285B509-DB8C-5A72-AE8E-CEF2848153D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B5C89B7-DCCE-36D2-B6D7-39D6BD7AD608}"/>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70324285-24F5-71C1-0362-46207AD6692B}"/>
              </a:ext>
            </a:extLst>
          </p:cNvPr>
          <p:cNvSpPr>
            <a:spLocks noGrp="1"/>
          </p:cNvSpPr>
          <p:nvPr>
            <p:ph type="sldNum" sz="quarter" idx="5"/>
          </p:nvPr>
        </p:nvSpPr>
        <p:spPr/>
        <p:txBody>
          <a:bodyPr/>
          <a:lstStyle/>
          <a:p>
            <a:fld id="{5118B2B6-B61D-485F-A68C-B6771903FC84}" type="slidenum">
              <a:rPr lang="LID4096" smtClean="0"/>
              <a:t>138</a:t>
            </a:fld>
            <a:endParaRPr lang="LID4096"/>
          </a:p>
        </p:txBody>
      </p:sp>
    </p:spTree>
    <p:extLst>
      <p:ext uri="{BB962C8B-B14F-4D97-AF65-F5344CB8AC3E}">
        <p14:creationId xmlns:p14="http://schemas.microsoft.com/office/powerpoint/2010/main" val="41623220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4F009-2176-5ACA-98DE-18D74DD55A9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F06CBCA-C63F-A5AC-90DD-B72C861BE36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0A1D80E-52B2-C8B0-C46B-E77EB4721D8F}"/>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3A956D8E-8C92-6477-A4EF-AAA6BB04F909}"/>
              </a:ext>
            </a:extLst>
          </p:cNvPr>
          <p:cNvSpPr>
            <a:spLocks noGrp="1"/>
          </p:cNvSpPr>
          <p:nvPr>
            <p:ph type="sldNum" sz="quarter" idx="5"/>
          </p:nvPr>
        </p:nvSpPr>
        <p:spPr/>
        <p:txBody>
          <a:bodyPr/>
          <a:lstStyle/>
          <a:p>
            <a:fld id="{5118B2B6-B61D-485F-A68C-B6771903FC84}" type="slidenum">
              <a:rPr lang="LID4096" smtClean="0"/>
              <a:t>139</a:t>
            </a:fld>
            <a:endParaRPr lang="LID4096"/>
          </a:p>
        </p:txBody>
      </p:sp>
    </p:spTree>
    <p:extLst>
      <p:ext uri="{BB962C8B-B14F-4D97-AF65-F5344CB8AC3E}">
        <p14:creationId xmlns:p14="http://schemas.microsoft.com/office/powerpoint/2010/main" val="37619382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2BD7-A99F-1E29-1564-ADB3329C522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F937E5D-59AD-ED24-814D-3098C274FC1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5AE990D-F31E-4ABB-59AE-90C4C3E9F97F}"/>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97D2F903-9327-D917-A012-C4EF376328DB}"/>
              </a:ext>
            </a:extLst>
          </p:cNvPr>
          <p:cNvSpPr>
            <a:spLocks noGrp="1"/>
          </p:cNvSpPr>
          <p:nvPr>
            <p:ph type="sldNum" sz="quarter" idx="5"/>
          </p:nvPr>
        </p:nvSpPr>
        <p:spPr/>
        <p:txBody>
          <a:bodyPr/>
          <a:lstStyle/>
          <a:p>
            <a:fld id="{5118B2B6-B61D-485F-A68C-B6771903FC84}" type="slidenum">
              <a:rPr lang="LID4096" smtClean="0"/>
              <a:t>140</a:t>
            </a:fld>
            <a:endParaRPr lang="LID4096"/>
          </a:p>
        </p:txBody>
      </p:sp>
    </p:spTree>
    <p:extLst>
      <p:ext uri="{BB962C8B-B14F-4D97-AF65-F5344CB8AC3E}">
        <p14:creationId xmlns:p14="http://schemas.microsoft.com/office/powerpoint/2010/main" val="61325332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644A0-3001-9DA8-F1CF-AD81E0EE082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3C37A90-8B45-2B5B-9A5F-2F5BEE81E1F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23D92FA-2278-3A94-28CB-AF400896810F}"/>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84E91E1A-DE35-1555-1BAB-27D2C24B2D56}"/>
              </a:ext>
            </a:extLst>
          </p:cNvPr>
          <p:cNvSpPr>
            <a:spLocks noGrp="1"/>
          </p:cNvSpPr>
          <p:nvPr>
            <p:ph type="sldNum" sz="quarter" idx="5"/>
          </p:nvPr>
        </p:nvSpPr>
        <p:spPr/>
        <p:txBody>
          <a:bodyPr/>
          <a:lstStyle/>
          <a:p>
            <a:fld id="{5118B2B6-B61D-485F-A68C-B6771903FC84}" type="slidenum">
              <a:rPr lang="LID4096" smtClean="0"/>
              <a:t>141</a:t>
            </a:fld>
            <a:endParaRPr lang="LID4096"/>
          </a:p>
        </p:txBody>
      </p:sp>
    </p:spTree>
    <p:extLst>
      <p:ext uri="{BB962C8B-B14F-4D97-AF65-F5344CB8AC3E}">
        <p14:creationId xmlns:p14="http://schemas.microsoft.com/office/powerpoint/2010/main" val="2934761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FCB2C-BA34-E36A-C0E5-ADB8C31902A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3E83C3C-8B4E-D375-7FF9-848C2CDFB12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5A5A55C-5CB0-2407-7C41-3C35C67A3850}"/>
              </a:ext>
            </a:extLst>
          </p:cNvPr>
          <p:cNvSpPr>
            <a:spLocks noGrp="1"/>
          </p:cNvSpPr>
          <p:nvPr>
            <p:ph type="body" idx="1"/>
          </p:nvPr>
        </p:nvSpPr>
        <p:spPr/>
        <p:txBody>
          <a:bodyPr/>
          <a:lstStyle/>
          <a:p>
            <a:pPr algn="r" rtl="1"/>
            <a:r>
              <a:rPr lang="he-IL" dirty="0"/>
              <a:t>ווידוא בחירת בקרה ללא </a:t>
            </a:r>
            <a:r>
              <a:rPr lang="he-IL" dirty="0" err="1"/>
              <a:t>הטייה</a:t>
            </a:r>
            <a:r>
              <a:rPr lang="he-IL" dirty="0"/>
              <a:t> של גיל (נבחר בהפרש של לכל היותר שנתיים), מגדר ומגזר זהים</a:t>
            </a:r>
          </a:p>
          <a:p>
            <a:pPr algn="r" rtl="1"/>
            <a:r>
              <a:rPr lang="he-IL" dirty="0"/>
              <a:t>בנוסף, אימות לקבוצת הבקרה שאינם מציגים סימנים של סכרת או טרום סכרת </a:t>
            </a:r>
            <a:endParaRPr lang="en-US" dirty="0"/>
          </a:p>
        </p:txBody>
      </p:sp>
      <p:sp>
        <p:nvSpPr>
          <p:cNvPr id="4" name="מציין מיקום של מספר שקופית 3">
            <a:extLst>
              <a:ext uri="{FF2B5EF4-FFF2-40B4-BE49-F238E27FC236}">
                <a16:creationId xmlns:a16="http://schemas.microsoft.com/office/drawing/2014/main" id="{696FC097-351E-5E0B-31EB-943B65B6C8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317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9490A-0CBD-10BE-0E4E-F3A7E27F49B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91A292D-F7E2-FBFA-DE7C-8370555DD5F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0A991D6-C230-1EF2-8704-7687C2B13229}"/>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7CCE2D66-5808-928D-7320-1832A606EEC0}"/>
              </a:ext>
            </a:extLst>
          </p:cNvPr>
          <p:cNvSpPr>
            <a:spLocks noGrp="1"/>
          </p:cNvSpPr>
          <p:nvPr>
            <p:ph type="sldNum" sz="quarter" idx="5"/>
          </p:nvPr>
        </p:nvSpPr>
        <p:spPr/>
        <p:txBody>
          <a:bodyPr/>
          <a:lstStyle/>
          <a:p>
            <a:fld id="{5118B2B6-B61D-485F-A68C-B6771903FC84}" type="slidenum">
              <a:rPr lang="LID4096" smtClean="0"/>
              <a:t>142</a:t>
            </a:fld>
            <a:endParaRPr lang="LID4096"/>
          </a:p>
        </p:txBody>
      </p:sp>
    </p:spTree>
    <p:extLst>
      <p:ext uri="{BB962C8B-B14F-4D97-AF65-F5344CB8AC3E}">
        <p14:creationId xmlns:p14="http://schemas.microsoft.com/office/powerpoint/2010/main" val="23290410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AC0D-C617-5B97-8DE6-AC0E2610862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92C11C5-7F93-6404-D247-D00657274AE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8E259C8-8DB5-B56C-2B5D-DFE4666D94E2}"/>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EFCE6649-9192-D9C4-DE05-C56EF876C3E1}"/>
              </a:ext>
            </a:extLst>
          </p:cNvPr>
          <p:cNvSpPr>
            <a:spLocks noGrp="1"/>
          </p:cNvSpPr>
          <p:nvPr>
            <p:ph type="sldNum" sz="quarter" idx="5"/>
          </p:nvPr>
        </p:nvSpPr>
        <p:spPr/>
        <p:txBody>
          <a:bodyPr/>
          <a:lstStyle/>
          <a:p>
            <a:fld id="{5118B2B6-B61D-485F-A68C-B6771903FC84}" type="slidenum">
              <a:rPr lang="LID4096" smtClean="0"/>
              <a:t>143</a:t>
            </a:fld>
            <a:endParaRPr lang="LID4096"/>
          </a:p>
        </p:txBody>
      </p:sp>
    </p:spTree>
    <p:extLst>
      <p:ext uri="{BB962C8B-B14F-4D97-AF65-F5344CB8AC3E}">
        <p14:creationId xmlns:p14="http://schemas.microsoft.com/office/powerpoint/2010/main" val="409846465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D3863-4718-9A64-F9C4-6D3D19C3926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8B31D23-9A77-1943-F536-5996CDE4800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88BAD7A-3C4D-2D6D-543C-980879304B81}"/>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56928BE8-62D1-CA17-963D-77E036B6D081}"/>
              </a:ext>
            </a:extLst>
          </p:cNvPr>
          <p:cNvSpPr>
            <a:spLocks noGrp="1"/>
          </p:cNvSpPr>
          <p:nvPr>
            <p:ph type="sldNum" sz="quarter" idx="5"/>
          </p:nvPr>
        </p:nvSpPr>
        <p:spPr/>
        <p:txBody>
          <a:bodyPr/>
          <a:lstStyle/>
          <a:p>
            <a:fld id="{5118B2B6-B61D-485F-A68C-B6771903FC84}" type="slidenum">
              <a:rPr lang="LID4096" smtClean="0"/>
              <a:t>144</a:t>
            </a:fld>
            <a:endParaRPr lang="LID4096"/>
          </a:p>
        </p:txBody>
      </p:sp>
    </p:spTree>
    <p:extLst>
      <p:ext uri="{BB962C8B-B14F-4D97-AF65-F5344CB8AC3E}">
        <p14:creationId xmlns:p14="http://schemas.microsoft.com/office/powerpoint/2010/main" val="255181359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D1FE8-8407-9EAC-4E5C-B9D4978AA2A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7DFAFF9-2A65-4FEE-01EA-D53197B3DAF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1ED4868-F34E-5675-24F9-2727981D51EB}"/>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FB406019-681E-384B-FBC2-94EE34CD432A}"/>
              </a:ext>
            </a:extLst>
          </p:cNvPr>
          <p:cNvSpPr>
            <a:spLocks noGrp="1"/>
          </p:cNvSpPr>
          <p:nvPr>
            <p:ph type="sldNum" sz="quarter" idx="5"/>
          </p:nvPr>
        </p:nvSpPr>
        <p:spPr/>
        <p:txBody>
          <a:bodyPr/>
          <a:lstStyle/>
          <a:p>
            <a:fld id="{5118B2B6-B61D-485F-A68C-B6771903FC84}" type="slidenum">
              <a:rPr lang="LID4096" smtClean="0"/>
              <a:t>145</a:t>
            </a:fld>
            <a:endParaRPr lang="LID4096"/>
          </a:p>
        </p:txBody>
      </p:sp>
    </p:spTree>
    <p:extLst>
      <p:ext uri="{BB962C8B-B14F-4D97-AF65-F5344CB8AC3E}">
        <p14:creationId xmlns:p14="http://schemas.microsoft.com/office/powerpoint/2010/main" val="22647802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39B5A-612F-E1B7-EDBF-AAE7A6E0E08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93B83FD-6C69-2AF4-8C4A-29C57A8255F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F0E0BA6-02AC-3861-0681-4BF08F777D1A}"/>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24F2E60E-9323-D189-4708-B274039C8546}"/>
              </a:ext>
            </a:extLst>
          </p:cNvPr>
          <p:cNvSpPr>
            <a:spLocks noGrp="1"/>
          </p:cNvSpPr>
          <p:nvPr>
            <p:ph type="sldNum" sz="quarter" idx="5"/>
          </p:nvPr>
        </p:nvSpPr>
        <p:spPr/>
        <p:txBody>
          <a:bodyPr/>
          <a:lstStyle/>
          <a:p>
            <a:fld id="{5118B2B6-B61D-485F-A68C-B6771903FC84}" type="slidenum">
              <a:rPr lang="LID4096" smtClean="0"/>
              <a:t>146</a:t>
            </a:fld>
            <a:endParaRPr lang="LID4096"/>
          </a:p>
        </p:txBody>
      </p:sp>
    </p:spTree>
    <p:extLst>
      <p:ext uri="{BB962C8B-B14F-4D97-AF65-F5344CB8AC3E}">
        <p14:creationId xmlns:p14="http://schemas.microsoft.com/office/powerpoint/2010/main" val="367957638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914F5-98A6-6684-207B-5B1A689106A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22F716C-3A32-7940-9190-0BCCB58667E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D64B821-1E72-724A-8C91-F5F36EAADEB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אין בעיית </a:t>
            </a:r>
            <a:r>
              <a:rPr lang="en-US" dirty="0"/>
              <a:t>Multicollinearity </a:t>
            </a:r>
            <a:r>
              <a:rPr lang="he-IL" dirty="0"/>
              <a:t> משמעותית כי כל ערכי </a:t>
            </a:r>
            <a:r>
              <a:rPr lang="en-US" dirty="0"/>
              <a:t>VIF</a:t>
            </a:r>
            <a:r>
              <a:rPr lang="he-IL" dirty="0"/>
              <a:t> שהתקבלו נמוכים מ-5</a:t>
            </a:r>
            <a:endParaRPr lang="en-US" dirty="0"/>
          </a:p>
        </p:txBody>
      </p:sp>
      <p:sp>
        <p:nvSpPr>
          <p:cNvPr id="4" name="מציין מיקום של מספר שקופית 3">
            <a:extLst>
              <a:ext uri="{FF2B5EF4-FFF2-40B4-BE49-F238E27FC236}">
                <a16:creationId xmlns:a16="http://schemas.microsoft.com/office/drawing/2014/main" id="{D3420E8A-010B-DA83-8834-8CB2414C928A}"/>
              </a:ext>
            </a:extLst>
          </p:cNvPr>
          <p:cNvSpPr>
            <a:spLocks noGrp="1"/>
          </p:cNvSpPr>
          <p:nvPr>
            <p:ph type="sldNum" sz="quarter" idx="5"/>
          </p:nvPr>
        </p:nvSpPr>
        <p:spPr/>
        <p:txBody>
          <a:bodyPr/>
          <a:lstStyle/>
          <a:p>
            <a:fld id="{5118B2B6-B61D-485F-A68C-B6771903FC84}" type="slidenum">
              <a:rPr lang="LID4096" smtClean="0"/>
              <a:t>147</a:t>
            </a:fld>
            <a:endParaRPr lang="LID4096"/>
          </a:p>
        </p:txBody>
      </p:sp>
    </p:spTree>
    <p:extLst>
      <p:ext uri="{BB962C8B-B14F-4D97-AF65-F5344CB8AC3E}">
        <p14:creationId xmlns:p14="http://schemas.microsoft.com/office/powerpoint/2010/main" val="2310471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2B22A-7C51-8998-63D8-8E53437407E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7B5E2D8-49DD-6464-A904-542ADCCACFA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AD1B27C-287C-F533-AA97-8DCB57BAA560}"/>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5094E935-F612-116D-DD42-2754A31C3C62}"/>
              </a:ext>
            </a:extLst>
          </p:cNvPr>
          <p:cNvSpPr>
            <a:spLocks noGrp="1"/>
          </p:cNvSpPr>
          <p:nvPr>
            <p:ph type="sldNum" sz="quarter" idx="5"/>
          </p:nvPr>
        </p:nvSpPr>
        <p:spPr/>
        <p:txBody>
          <a:bodyPr/>
          <a:lstStyle/>
          <a:p>
            <a:fld id="{5118B2B6-B61D-485F-A68C-B6771903FC84}" type="slidenum">
              <a:rPr lang="LID4096" smtClean="0"/>
              <a:t>148</a:t>
            </a:fld>
            <a:endParaRPr lang="LID4096"/>
          </a:p>
        </p:txBody>
      </p:sp>
    </p:spTree>
    <p:extLst>
      <p:ext uri="{BB962C8B-B14F-4D97-AF65-F5344CB8AC3E}">
        <p14:creationId xmlns:p14="http://schemas.microsoft.com/office/powerpoint/2010/main" val="410038713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F0778-B1D8-2CE0-CD95-89530E88592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FD20262-E6FC-C5DE-DA89-2E90FE63335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B789760-36C4-5701-DFBF-16C47E98EF78}"/>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5CF80F6D-FB33-65C2-4F32-E4F563BC8E7F}"/>
              </a:ext>
            </a:extLst>
          </p:cNvPr>
          <p:cNvSpPr>
            <a:spLocks noGrp="1"/>
          </p:cNvSpPr>
          <p:nvPr>
            <p:ph type="sldNum" sz="quarter" idx="5"/>
          </p:nvPr>
        </p:nvSpPr>
        <p:spPr/>
        <p:txBody>
          <a:bodyPr/>
          <a:lstStyle/>
          <a:p>
            <a:fld id="{5118B2B6-B61D-485F-A68C-B6771903FC84}" type="slidenum">
              <a:rPr lang="LID4096" smtClean="0"/>
              <a:t>149</a:t>
            </a:fld>
            <a:endParaRPr lang="LID4096"/>
          </a:p>
        </p:txBody>
      </p:sp>
    </p:spTree>
    <p:extLst>
      <p:ext uri="{BB962C8B-B14F-4D97-AF65-F5344CB8AC3E}">
        <p14:creationId xmlns:p14="http://schemas.microsoft.com/office/powerpoint/2010/main" val="34673584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04584-C0B4-D505-8AFD-4FB5B4811AC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1FD47D3-F740-04C2-6B33-EF190CDA725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430A4B5-8522-CAA0-1CEB-BCB854311D8A}"/>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AE4EFB6B-2C01-0596-7DF6-C95392F2FEE5}"/>
              </a:ext>
            </a:extLst>
          </p:cNvPr>
          <p:cNvSpPr>
            <a:spLocks noGrp="1"/>
          </p:cNvSpPr>
          <p:nvPr>
            <p:ph type="sldNum" sz="quarter" idx="5"/>
          </p:nvPr>
        </p:nvSpPr>
        <p:spPr/>
        <p:txBody>
          <a:bodyPr/>
          <a:lstStyle/>
          <a:p>
            <a:fld id="{5118B2B6-B61D-485F-A68C-B6771903FC84}" type="slidenum">
              <a:rPr lang="LID4096" smtClean="0"/>
              <a:t>150</a:t>
            </a:fld>
            <a:endParaRPr lang="LID4096"/>
          </a:p>
        </p:txBody>
      </p:sp>
    </p:spTree>
    <p:extLst>
      <p:ext uri="{BB962C8B-B14F-4D97-AF65-F5344CB8AC3E}">
        <p14:creationId xmlns:p14="http://schemas.microsoft.com/office/powerpoint/2010/main" val="16173463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50409-6C47-BFB2-08EC-47282602905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1295407-2137-BD77-26DB-8B3CDD217FB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EA57A24-7A6F-CA63-1926-D6F9F2E9BB91}"/>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0CF73FD0-969C-C21C-2667-C3F981FAB347}"/>
              </a:ext>
            </a:extLst>
          </p:cNvPr>
          <p:cNvSpPr>
            <a:spLocks noGrp="1"/>
          </p:cNvSpPr>
          <p:nvPr>
            <p:ph type="sldNum" sz="quarter" idx="5"/>
          </p:nvPr>
        </p:nvSpPr>
        <p:spPr/>
        <p:txBody>
          <a:bodyPr/>
          <a:lstStyle/>
          <a:p>
            <a:fld id="{5118B2B6-B61D-485F-A68C-B6771903FC84}" type="slidenum">
              <a:rPr lang="LID4096" smtClean="0"/>
              <a:t>151</a:t>
            </a:fld>
            <a:endParaRPr lang="LID4096"/>
          </a:p>
        </p:txBody>
      </p:sp>
    </p:spTree>
    <p:extLst>
      <p:ext uri="{BB962C8B-B14F-4D97-AF65-F5344CB8AC3E}">
        <p14:creationId xmlns:p14="http://schemas.microsoft.com/office/powerpoint/2010/main" val="2619690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54006-93F7-D4C2-F750-B4E8D36654C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1D9F378-A76C-BE50-8F22-A055D2F8F8D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8C7C85D-1B27-A6D3-C19B-7816F31564EA}"/>
              </a:ext>
            </a:extLst>
          </p:cNvPr>
          <p:cNvSpPr>
            <a:spLocks noGrp="1"/>
          </p:cNvSpPr>
          <p:nvPr>
            <p:ph type="body" idx="1"/>
          </p:nvPr>
        </p:nvSpPr>
        <p:spPr/>
        <p:txBody>
          <a:bodyPr/>
          <a:lstStyle/>
          <a:p>
            <a:pPr algn="r" rtl="1"/>
            <a:r>
              <a:rPr lang="he-IL" dirty="0"/>
              <a:t>הגדרת תנאי המינימום לכניסה של חולים ובקרה למדגם</a:t>
            </a:r>
          </a:p>
          <a:p>
            <a:pPr algn="r" rtl="1"/>
            <a:endParaRPr lang="en-US" dirty="0"/>
          </a:p>
        </p:txBody>
      </p:sp>
      <p:sp>
        <p:nvSpPr>
          <p:cNvPr id="4" name="מציין מיקום של מספר שקופית 3">
            <a:extLst>
              <a:ext uri="{FF2B5EF4-FFF2-40B4-BE49-F238E27FC236}">
                <a16:creationId xmlns:a16="http://schemas.microsoft.com/office/drawing/2014/main" id="{6A641211-9813-B253-BD89-DC0153E1CA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97334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0DE86-0F25-1BC4-DEA6-B010AD97850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09FBE5D-DE39-DB57-2D65-9F07D7344E3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5552AF2-3258-201A-FB31-298D09D1083F}"/>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48BBAFDA-9E2F-7F14-2B74-994955B63A2D}"/>
              </a:ext>
            </a:extLst>
          </p:cNvPr>
          <p:cNvSpPr>
            <a:spLocks noGrp="1"/>
          </p:cNvSpPr>
          <p:nvPr>
            <p:ph type="sldNum" sz="quarter" idx="5"/>
          </p:nvPr>
        </p:nvSpPr>
        <p:spPr/>
        <p:txBody>
          <a:bodyPr/>
          <a:lstStyle/>
          <a:p>
            <a:fld id="{5118B2B6-B61D-485F-A68C-B6771903FC84}" type="slidenum">
              <a:rPr lang="LID4096" smtClean="0"/>
              <a:t>152</a:t>
            </a:fld>
            <a:endParaRPr lang="LID4096"/>
          </a:p>
        </p:txBody>
      </p:sp>
    </p:spTree>
    <p:extLst>
      <p:ext uri="{BB962C8B-B14F-4D97-AF65-F5344CB8AC3E}">
        <p14:creationId xmlns:p14="http://schemas.microsoft.com/office/powerpoint/2010/main" val="296215311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6C86F-3916-F61D-D695-2D825EFDEB6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8F57DC0-D425-6CE3-ED9E-FAAC7FE08FC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E50A97E-1075-3D03-CA25-DC396D6B3B82}"/>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קשר חזק בין המשתנים, סביר שמדובר בתלות משמעותית (0.6-0.79) בין המשתנים </a:t>
            </a:r>
            <a:r>
              <a:rPr lang="en-US" dirty="0"/>
              <a:t>HDL Ratio</a:t>
            </a:r>
            <a:r>
              <a:rPr lang="he-IL" dirty="0"/>
              <a:t> ו-</a:t>
            </a:r>
            <a:r>
              <a:rPr lang="en-US" dirty="0"/>
              <a:t>Triglycerides</a:t>
            </a:r>
            <a:r>
              <a:rPr lang="he-IL"/>
              <a:t> עם מתאם 0.71.</a:t>
            </a:r>
            <a:br>
              <a:rPr lang="en-US" dirty="0"/>
            </a:br>
            <a:r>
              <a:rPr lang="he-IL" dirty="0"/>
              <a:t>קשר בינוני, ייתכן קשר סיבתי או תלות (0.4-0.59) בין המשתנה </a:t>
            </a:r>
            <a:r>
              <a:rPr lang="en-US" dirty="0"/>
              <a:t>HDL Ratio</a:t>
            </a:r>
            <a:r>
              <a:rPr lang="he-IL" dirty="0"/>
              <a:t> לבין המשתנים </a:t>
            </a:r>
            <a:r>
              <a:rPr lang="en-US" dirty="0"/>
              <a:t>VLDL, Triglycerides, Non-HDL </a:t>
            </a:r>
            <a:br>
              <a:rPr lang="en-US" dirty="0"/>
            </a:br>
            <a:r>
              <a:rPr lang="he-IL" dirty="0"/>
              <a:t>וגם בין המשתנה </a:t>
            </a:r>
            <a:r>
              <a:rPr lang="en-US" dirty="0"/>
              <a:t>Triglycerides</a:t>
            </a:r>
            <a:r>
              <a:rPr lang="he-IL" dirty="0"/>
              <a:t> לבין המשתנה </a:t>
            </a:r>
            <a:r>
              <a:rPr lang="en-US" dirty="0"/>
              <a:t>Non-HDL</a:t>
            </a:r>
            <a:r>
              <a:rPr lang="he-IL" dirty="0"/>
              <a:t>.</a:t>
            </a:r>
            <a:br>
              <a:rPr lang="en-US" dirty="0"/>
            </a:br>
            <a:endParaRPr lang="en-US" dirty="0"/>
          </a:p>
        </p:txBody>
      </p:sp>
      <p:sp>
        <p:nvSpPr>
          <p:cNvPr id="4" name="מציין מיקום של מספר שקופית 3">
            <a:extLst>
              <a:ext uri="{FF2B5EF4-FFF2-40B4-BE49-F238E27FC236}">
                <a16:creationId xmlns:a16="http://schemas.microsoft.com/office/drawing/2014/main" id="{065BF6A6-F379-DA80-EC63-5D07B1CB9C9D}"/>
              </a:ext>
            </a:extLst>
          </p:cNvPr>
          <p:cNvSpPr>
            <a:spLocks noGrp="1"/>
          </p:cNvSpPr>
          <p:nvPr>
            <p:ph type="sldNum" sz="quarter" idx="5"/>
          </p:nvPr>
        </p:nvSpPr>
        <p:spPr/>
        <p:txBody>
          <a:bodyPr/>
          <a:lstStyle/>
          <a:p>
            <a:fld id="{5118B2B6-B61D-485F-A68C-B6771903FC84}" type="slidenum">
              <a:rPr lang="LID4096" smtClean="0"/>
              <a:t>153</a:t>
            </a:fld>
            <a:endParaRPr lang="LID4096"/>
          </a:p>
        </p:txBody>
      </p:sp>
    </p:spTree>
    <p:extLst>
      <p:ext uri="{BB962C8B-B14F-4D97-AF65-F5344CB8AC3E}">
        <p14:creationId xmlns:p14="http://schemas.microsoft.com/office/powerpoint/2010/main" val="7604980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8CB41-506A-1462-4067-D695BC89035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69D2525-3A13-C096-3EDE-D45E6A93364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8AA54EF-B523-7952-DF23-7AF07D203B90}"/>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8A7F77C0-3FB5-C1AD-919A-7C8C4B356A09}"/>
              </a:ext>
            </a:extLst>
          </p:cNvPr>
          <p:cNvSpPr>
            <a:spLocks noGrp="1"/>
          </p:cNvSpPr>
          <p:nvPr>
            <p:ph type="sldNum" sz="quarter" idx="5"/>
          </p:nvPr>
        </p:nvSpPr>
        <p:spPr/>
        <p:txBody>
          <a:bodyPr/>
          <a:lstStyle/>
          <a:p>
            <a:fld id="{5118B2B6-B61D-485F-A68C-B6771903FC84}" type="slidenum">
              <a:rPr lang="LID4096" smtClean="0"/>
              <a:t>154</a:t>
            </a:fld>
            <a:endParaRPr lang="LID4096"/>
          </a:p>
        </p:txBody>
      </p:sp>
    </p:spTree>
    <p:extLst>
      <p:ext uri="{BB962C8B-B14F-4D97-AF65-F5344CB8AC3E}">
        <p14:creationId xmlns:p14="http://schemas.microsoft.com/office/powerpoint/2010/main" val="24708016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4D57F-C3B5-BDBE-1D19-1A7D1F21E1A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2776E43-1456-1443-7EE9-A25AB84505A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0E8A529-1EBB-D3DC-EC3D-0ACD94415972}"/>
              </a:ext>
            </a:extLst>
          </p:cNvPr>
          <p:cNvSpPr>
            <a:spLocks noGrp="1"/>
          </p:cNvSpPr>
          <p:nvPr>
            <p:ph type="body" idx="1"/>
          </p:nvPr>
        </p:nvSpPr>
        <p:spPr/>
        <p:txBody>
          <a:bodyPr/>
          <a:lstStyle/>
          <a:p>
            <a:pPr marL="514350" indent="-285750" algn="just" rtl="1">
              <a:lnSpc>
                <a:spcPct val="150000"/>
              </a:lnSpc>
              <a:spcBef>
                <a:spcPts val="500"/>
              </a:spcBef>
              <a:buFont typeface="Arial" panose="020B0604020202020204" pitchFamily="34" charset="0"/>
              <a:buChar char="•"/>
            </a:pPr>
            <a:r>
              <a:rPr lang="he-IL" sz="1800" dirty="0">
                <a:effectLst/>
                <a:latin typeface="Aptos" panose="020B0004020202020204" pitchFamily="34" charset="0"/>
                <a:ea typeface="Times New Roman" panose="02020603050405020304" pitchFamily="18" charset="0"/>
                <a:cs typeface="Times New Roman" panose="02020603050405020304" pitchFamily="18" charset="0"/>
              </a:rPr>
              <a:t>כלל המשתנים הקטגוריאליים שלנו הם משתנים דמוגרפיים בינאריים ולכן בחרנו להציג את ההרכב של כל אחד מהם באמצעות תרשימי עוגה. </a:t>
            </a:r>
          </a:p>
          <a:p>
            <a:pPr marL="514350" indent="-285750" algn="just" rtl="1">
              <a:lnSpc>
                <a:spcPct val="150000"/>
              </a:lnSpc>
              <a:spcBef>
                <a:spcPts val="500"/>
              </a:spcBef>
              <a:buFont typeface="Arial" panose="020B0604020202020204" pitchFamily="34" charset="0"/>
              <a:buChar char="•"/>
            </a:pPr>
            <a:r>
              <a:rPr lang="he-IL" sz="1800" dirty="0">
                <a:effectLst/>
                <a:latin typeface="Aptos" panose="020B0004020202020204" pitchFamily="34" charset="0"/>
                <a:ea typeface="Times New Roman" panose="02020603050405020304" pitchFamily="18" charset="0"/>
                <a:cs typeface="Times New Roman" panose="02020603050405020304" pitchFamily="18" charset="0"/>
              </a:rPr>
              <a:t>ניתן לראות מתרשים העוגה של משתנה המטרה כי אכן קיים איזון מוחלט בין החולים לבקרה כמצופה.</a:t>
            </a:r>
          </a:p>
          <a:p>
            <a:pPr marL="514350" marR="0" lvl="0" indent="-285750" algn="just" defTabSz="914400" rtl="1" eaLnBrk="1" fontAlgn="auto" latinLnBrk="0" hangingPunct="1">
              <a:lnSpc>
                <a:spcPct val="150000"/>
              </a:lnSpc>
              <a:spcBef>
                <a:spcPts val="500"/>
              </a:spcBef>
              <a:spcAft>
                <a:spcPts val="0"/>
              </a:spcAft>
              <a:buClrTx/>
              <a:buSzTx/>
              <a:buFont typeface="Arial" panose="020B0604020202020204" pitchFamily="34" charset="0"/>
              <a:buChar char="•"/>
              <a:tabLst/>
              <a:defRPr/>
            </a:pPr>
            <a:r>
              <a:rPr lang="he-IL" sz="1800" dirty="0">
                <a:effectLst/>
                <a:latin typeface="Aptos" panose="020B0004020202020204" pitchFamily="34" charset="0"/>
                <a:ea typeface="Times New Roman" panose="02020603050405020304" pitchFamily="18" charset="0"/>
                <a:cs typeface="Times New Roman" panose="02020603050405020304" pitchFamily="18" charset="0"/>
              </a:rPr>
              <a:t>ההרכבים הנוספים שנצפו במדגם שלנו הם מגדר (62.1% נשים), מגזר (76.3% יהודים), האם המטופל עישן בעבר (75.4% לא מעשנים), היסטוריה משפחתית (96.6% ללא רקע).</a:t>
            </a:r>
            <a:endParaRPr lang="en-US" sz="1800" dirty="0">
              <a:effectLst/>
              <a:latin typeface="Aptos" panose="020B0004020202020204" pitchFamily="34" charset="0"/>
              <a:ea typeface="Times New Roman" panose="02020603050405020304" pitchFamily="18" charset="0"/>
              <a:cs typeface="Arial" panose="020B0604020202020204" pitchFamily="34" charset="0"/>
            </a:endParaRPr>
          </a:p>
          <a:p>
            <a:pPr marL="514350" indent="-285750" algn="just" rtl="1">
              <a:lnSpc>
                <a:spcPct val="150000"/>
              </a:lnSpc>
              <a:buFont typeface="Arial" panose="020B0604020202020204" pitchFamily="34" charset="0"/>
              <a:buChar char="•"/>
            </a:pPr>
            <a:r>
              <a:rPr lang="he-IL" sz="1800" dirty="0">
                <a:effectLst/>
                <a:latin typeface="Aptos" panose="020B0004020202020204" pitchFamily="34" charset="0"/>
                <a:ea typeface="Times New Roman" panose="02020603050405020304" pitchFamily="18" charset="0"/>
                <a:cs typeface="Times New Roman" panose="02020603050405020304" pitchFamily="18" charset="0"/>
              </a:rPr>
              <a:t>הסיבות לחוסר איזון זה במגדר המטופלים שהתקבלה במדגם שלנו הן ראשית חוסר האיזון בנתונים הגולמיים בהם יש רוב נשים ובנוסף העובדה כי יותר נשים עמדו בתנאים שהוגדרו לכניסה למדגם המזווג במחקרם של </a:t>
            </a:r>
            <a:r>
              <a:rPr lang="he-IL" sz="1800" dirty="0" err="1">
                <a:effectLst/>
                <a:latin typeface="Aptos" panose="020B0004020202020204" pitchFamily="34" charset="0"/>
                <a:ea typeface="Times New Roman" panose="02020603050405020304" pitchFamily="18" charset="0"/>
                <a:cs typeface="Times New Roman" panose="02020603050405020304" pitchFamily="18" charset="0"/>
              </a:rPr>
              <a:t>פיינגולד</a:t>
            </a:r>
            <a:r>
              <a:rPr lang="he-IL" sz="1800" dirty="0">
                <a:effectLst/>
                <a:latin typeface="Aptos" panose="020B0004020202020204" pitchFamily="34" charset="0"/>
                <a:ea typeface="Times New Roman" panose="02020603050405020304" pitchFamily="18" charset="0"/>
                <a:cs typeface="Times New Roman" panose="02020603050405020304" pitchFamily="18" charset="0"/>
              </a:rPr>
              <a:t> וגלבוע (2023). כיוצא בכך מרבית המטופלים במדגם שלנו הם נשים. </a:t>
            </a:r>
            <a:endParaRPr lang="en-US" sz="1800" dirty="0">
              <a:effectLst/>
              <a:latin typeface="Aptos" panose="020B0004020202020204" pitchFamily="34" charset="0"/>
              <a:ea typeface="Times New Roman" panose="02020603050405020304" pitchFamily="18"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0B777BD5-DFAD-1BA3-4C14-19EA2FEE4BE8}"/>
              </a:ext>
            </a:extLst>
          </p:cNvPr>
          <p:cNvSpPr>
            <a:spLocks noGrp="1"/>
          </p:cNvSpPr>
          <p:nvPr>
            <p:ph type="sldNum" sz="quarter" idx="5"/>
          </p:nvPr>
        </p:nvSpPr>
        <p:spPr/>
        <p:txBody>
          <a:bodyPr/>
          <a:lstStyle/>
          <a:p>
            <a:fld id="{5118B2B6-B61D-485F-A68C-B6771903FC84}" type="slidenum">
              <a:rPr lang="LID4096" smtClean="0"/>
              <a:t>155</a:t>
            </a:fld>
            <a:endParaRPr lang="LID4096"/>
          </a:p>
        </p:txBody>
      </p:sp>
    </p:spTree>
    <p:extLst>
      <p:ext uri="{BB962C8B-B14F-4D97-AF65-F5344CB8AC3E}">
        <p14:creationId xmlns:p14="http://schemas.microsoft.com/office/powerpoint/2010/main" val="387297359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2A93D-DCD2-4C86-2198-82D822E30A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62F882-47F7-83C2-618F-D7A7DE32C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D0E411-6DDA-0517-04F4-CD94F2D590B1}"/>
              </a:ext>
            </a:extLst>
          </p:cNvPr>
          <p:cNvSpPr>
            <a:spLocks noGrp="1"/>
          </p:cNvSpPr>
          <p:nvPr>
            <p:ph type="body" idx="1"/>
          </p:nvPr>
        </p:nvSpPr>
        <p:spPr/>
        <p:txBody>
          <a:bodyPr/>
          <a:lstStyle/>
          <a:p>
            <a:pPr marL="514350" indent="-285750" algn="just" rtl="1">
              <a:lnSpc>
                <a:spcPct val="150000"/>
              </a:lnSpc>
              <a:spcBef>
                <a:spcPts val="500"/>
              </a:spcBef>
              <a:buFont typeface="Arial" panose="020B0604020202020204" pitchFamily="34" charset="0"/>
              <a:buChar char="•"/>
            </a:pPr>
            <a:r>
              <a:rPr lang="he-IL" sz="1200" dirty="0">
                <a:effectLst/>
                <a:latin typeface="Aptos" panose="020B0004020202020204" pitchFamily="34" charset="0"/>
                <a:ea typeface="Times New Roman" panose="02020603050405020304" pitchFamily="18" charset="0"/>
                <a:cs typeface="Times New Roman" panose="02020603050405020304" pitchFamily="18" charset="0"/>
              </a:rPr>
              <a:t>כפי שצוין קודם לכן סט הנתונים שלנו הוא טמפורלי ולכן בחרנו להציג את ההתנהגות של המשתנים הרציפים לאורך השנים שלפני מועד האבחון על ידי שימוש בתרשימי מגמות.</a:t>
            </a:r>
          </a:p>
          <a:p>
            <a:pPr marL="514350" indent="-285750" algn="just" rtl="1">
              <a:lnSpc>
                <a:spcPct val="150000"/>
              </a:lnSpc>
              <a:spcBef>
                <a:spcPts val="500"/>
              </a:spcBef>
              <a:buFont typeface="Arial" panose="020B0604020202020204" pitchFamily="34" charset="0"/>
              <a:buChar char="•"/>
            </a:pPr>
            <a:r>
              <a:rPr lang="he-IL" sz="1200" dirty="0">
                <a:effectLst/>
                <a:latin typeface="Aptos" panose="020B0004020202020204" pitchFamily="34" charset="0"/>
                <a:ea typeface="Times New Roman" panose="02020603050405020304" pitchFamily="18" charset="0"/>
                <a:cs typeface="Times New Roman" panose="02020603050405020304" pitchFamily="18" charset="0"/>
              </a:rPr>
              <a:t>המשתנים הרציפים הללו כוללים את בדיקות המעבדה ו-</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BMI</a:t>
            </a:r>
            <a:r>
              <a:rPr lang="he-IL" sz="1200" dirty="0">
                <a:effectLst/>
                <a:latin typeface="Aptos" panose="020B0004020202020204" pitchFamily="34" charset="0"/>
                <a:ea typeface="Times New Roman" panose="02020603050405020304" pitchFamily="18" charset="0"/>
                <a:cs typeface="Times New Roman" panose="02020603050405020304" pitchFamily="18" charset="0"/>
              </a:rPr>
              <a:t>.</a:t>
            </a:r>
            <a:endParaRPr lang="en-US" sz="1200" dirty="0">
              <a:effectLst/>
              <a:latin typeface="Aptos" panose="020B0004020202020204" pitchFamily="34" charset="0"/>
              <a:ea typeface="Times New Roman" panose="02020603050405020304" pitchFamily="18" charset="0"/>
              <a:cs typeface="Arial" panose="020B0604020202020204" pitchFamily="34" charset="0"/>
            </a:endParaRPr>
          </a:p>
          <a:p>
            <a:pPr marL="514350" indent="-285750" algn="just" rtl="1">
              <a:lnSpc>
                <a:spcPct val="150000"/>
              </a:lnSpc>
              <a:buFont typeface="Arial" panose="020B0604020202020204" pitchFamily="34" charset="0"/>
              <a:buChar char="•"/>
            </a:pPr>
            <a:r>
              <a:rPr lang="he-IL" sz="1200" dirty="0">
                <a:effectLst/>
                <a:latin typeface="Aptos" panose="020B0004020202020204" pitchFamily="34" charset="0"/>
                <a:ea typeface="Times New Roman" panose="02020603050405020304" pitchFamily="18" charset="0"/>
                <a:cs typeface="Times New Roman" panose="02020603050405020304" pitchFamily="18" charset="0"/>
              </a:rPr>
              <a:t>בחרנו לבצע סינון של השנים בגרף ולהציג החל מ15 שנים לפני מועד האבחון מכיוון שהנתונים שקודמים לתקופה זו הם דלים ולא אינפורמטיביים.</a:t>
            </a:r>
          </a:p>
          <a:p>
            <a:pPr marL="514350" indent="-285750" algn="just" rtl="1">
              <a:lnSpc>
                <a:spcPct val="150000"/>
              </a:lnSpc>
              <a:buFont typeface="Arial" panose="020B0604020202020204" pitchFamily="34" charset="0"/>
              <a:buChar char="•"/>
            </a:pPr>
            <a:r>
              <a:rPr lang="he-IL" sz="1200" dirty="0">
                <a:effectLst/>
                <a:latin typeface="Aptos" panose="020B0004020202020204" pitchFamily="34" charset="0"/>
                <a:ea typeface="Times New Roman" panose="02020603050405020304" pitchFamily="18" charset="0"/>
                <a:cs typeface="Times New Roman" panose="02020603050405020304" pitchFamily="18" charset="0"/>
              </a:rPr>
              <a:t>בנוסף, בחרנו לשלב בגרף עבור קו המגמה של החולים והבקרה הצגה של רווח הסמך לתוחלת שמחושב על ידי הממוצע שהתקבל במדגם באותה שנה בתוספת שלוש סטיות תקן. </a:t>
            </a:r>
          </a:p>
          <a:p>
            <a:pPr marL="514350" indent="-285750" algn="just" rtl="1">
              <a:lnSpc>
                <a:spcPct val="150000"/>
              </a:lnSpc>
              <a:buFont typeface="Arial" panose="020B0604020202020204" pitchFamily="34" charset="0"/>
              <a:buChar char="•"/>
            </a:pPr>
            <a:r>
              <a:rPr lang="he-IL" sz="1200" dirty="0">
                <a:effectLst/>
                <a:latin typeface="Aptos" panose="020B0004020202020204" pitchFamily="34" charset="0"/>
                <a:ea typeface="Times New Roman" panose="02020603050405020304" pitchFamily="18" charset="0"/>
                <a:cs typeface="Times New Roman" panose="02020603050405020304" pitchFamily="18" charset="0"/>
              </a:rPr>
              <a:t>המספרים על הגרף מייצגים את כמות התצפיות באותה שנה עבור קבוצות החולים והבקרה. </a:t>
            </a:r>
            <a:endParaRPr lang="he-IL" sz="1200" dirty="0">
              <a:effectLst/>
              <a:latin typeface="Aptos" panose="020B0004020202020204" pitchFamily="34" charset="0"/>
              <a:ea typeface="Times New Roman" panose="02020603050405020304" pitchFamily="18" charset="0"/>
              <a:cs typeface="Arial" panose="020B0604020202020204" pitchFamily="34" charset="0"/>
            </a:endParaRPr>
          </a:p>
          <a:p>
            <a:pPr marL="514350" indent="-285750" algn="just" rtl="1">
              <a:lnSpc>
                <a:spcPct val="150000"/>
              </a:lnSpc>
              <a:buFont typeface="Arial" panose="020B0604020202020204" pitchFamily="34" charset="0"/>
              <a:buChar char="•"/>
            </a:pPr>
            <a:r>
              <a:rPr lang="he-IL" sz="1200" dirty="0">
                <a:effectLst/>
                <a:latin typeface="Aptos" panose="020B0004020202020204" pitchFamily="34" charset="0"/>
                <a:ea typeface="Times New Roman" panose="02020603050405020304" pitchFamily="18" charset="0"/>
                <a:cs typeface="Times New Roman" panose="02020603050405020304" pitchFamily="18" charset="0"/>
              </a:rPr>
              <a:t>לפי כלל תרשימי המגמות, ניכר כי ישנה הבחנה ברורה בין קבוצת הניסוי לבקרה בקווי המגמה שמייצגים את השינוי בערכים הממוצעים של בדיקות המעבדה השונות שהולך וגדל לאורך הזמן ככל שמתקרבים למועד האבחון. </a:t>
            </a:r>
            <a:endParaRPr lang="en-US" sz="1200" dirty="0">
              <a:effectLst/>
              <a:latin typeface="Aptos" panose="020B0004020202020204" pitchFamily="34" charset="0"/>
              <a:ea typeface="Times New Roman" panose="02020603050405020304" pitchFamily="18" charset="0"/>
              <a:cs typeface="Arial" panose="020B0604020202020204" pitchFamily="34" charset="0"/>
            </a:endParaRPr>
          </a:p>
          <a:p>
            <a:pPr algn="r" rtl="1"/>
            <a:endParaRPr lang="he-IL" dirty="0"/>
          </a:p>
        </p:txBody>
      </p:sp>
      <p:sp>
        <p:nvSpPr>
          <p:cNvPr id="4" name="Slide Number Placeholder 3">
            <a:extLst>
              <a:ext uri="{FF2B5EF4-FFF2-40B4-BE49-F238E27FC236}">
                <a16:creationId xmlns:a16="http://schemas.microsoft.com/office/drawing/2014/main" id="{FE25FCE4-6233-5B8C-31DE-62EE8982D9B2}"/>
              </a:ext>
            </a:extLst>
          </p:cNvPr>
          <p:cNvSpPr>
            <a:spLocks noGrp="1"/>
          </p:cNvSpPr>
          <p:nvPr>
            <p:ph type="sldNum" sz="quarter" idx="5"/>
          </p:nvPr>
        </p:nvSpPr>
        <p:spPr/>
        <p:txBody>
          <a:bodyPr/>
          <a:lstStyle/>
          <a:p>
            <a:fld id="{5118B2B6-B61D-485F-A68C-B6771903FC84}" type="slidenum">
              <a:rPr lang="LID4096" smtClean="0"/>
              <a:t>156</a:t>
            </a:fld>
            <a:endParaRPr lang="LID4096"/>
          </a:p>
        </p:txBody>
      </p:sp>
    </p:spTree>
    <p:extLst>
      <p:ext uri="{BB962C8B-B14F-4D97-AF65-F5344CB8AC3E}">
        <p14:creationId xmlns:p14="http://schemas.microsoft.com/office/powerpoint/2010/main" val="343214840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785B3-23F7-655A-9FFF-7282AB259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2DE7E-BB10-C029-8E41-3AD578EB8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D48DB-4665-36E1-A8A6-8D54F86613DF}"/>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effectLst/>
                <a:latin typeface="Aptos" panose="020B0004020202020204" pitchFamily="34" charset="0"/>
                <a:ea typeface="Times New Roman" panose="02020603050405020304" pitchFamily="18" charset="0"/>
                <a:cs typeface="Times New Roman" panose="02020603050405020304" pitchFamily="18" charset="0"/>
              </a:rPr>
              <a:t>ישנה בדיקת מעבדה אחת בלבד, 21400 (</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Cholesterol HDL</a:t>
            </a:r>
            <a:r>
              <a:rPr lang="he-IL" sz="1200" dirty="0">
                <a:effectLst/>
                <a:latin typeface="Aptos" panose="020B0004020202020204" pitchFamily="34" charset="0"/>
                <a:ea typeface="Times New Roman" panose="02020603050405020304" pitchFamily="18" charset="0"/>
                <a:cs typeface="Times New Roman" panose="02020603050405020304" pitchFamily="18" charset="0"/>
              </a:rPr>
              <a:t>), שעבורה מתקבלים ערכים נמוכים של תוצאת הבדיקה עבור קבוצת החולים במחלה (קבוצת הניסוי) לאורך הזמן. המגמה שהתרשים הנ"ל מציג וההבחנה הברורה בין קבוצת הביקורת לקבוצת הניסוי היא הגיונית לאור העובדה כי כולסטרול </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HDL</a:t>
            </a:r>
            <a:r>
              <a:rPr lang="he-IL" sz="1200" dirty="0">
                <a:effectLst/>
                <a:latin typeface="Aptos" panose="020B0004020202020204" pitchFamily="34" charset="0"/>
                <a:ea typeface="Times New Roman" panose="02020603050405020304" pitchFamily="18" charset="0"/>
                <a:cs typeface="Times New Roman" panose="02020603050405020304" pitchFamily="18" charset="0"/>
              </a:rPr>
              <a:t> המוכר בתור "כולסטרול טוב" נמצא בריכוז נמוך בקרב החולים בטרום סכרת לאורך השנים לפני האבחון לעומת קבוצת הביקורת שעבורה קיים ריכוז גבוה. ערכים נמוכים של כולסטרול זה ידועים לפי הספרות כגורמי סיכון לחלות במחלה.</a:t>
            </a:r>
            <a:endParaRPr lang="en-US" sz="1200" dirty="0">
              <a:effectLst/>
              <a:latin typeface="Aptos" panose="020B0004020202020204" pitchFamily="34" charset="0"/>
              <a:ea typeface="Times New Roman" panose="02020603050405020304" pitchFamily="18"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p:txBody>
      </p:sp>
      <p:sp>
        <p:nvSpPr>
          <p:cNvPr id="4" name="Slide Number Placeholder 3">
            <a:extLst>
              <a:ext uri="{FF2B5EF4-FFF2-40B4-BE49-F238E27FC236}">
                <a16:creationId xmlns:a16="http://schemas.microsoft.com/office/drawing/2014/main" id="{2AEA9C4E-15CC-9161-A0C2-B93B0683785E}"/>
              </a:ext>
            </a:extLst>
          </p:cNvPr>
          <p:cNvSpPr>
            <a:spLocks noGrp="1"/>
          </p:cNvSpPr>
          <p:nvPr>
            <p:ph type="sldNum" sz="quarter" idx="5"/>
          </p:nvPr>
        </p:nvSpPr>
        <p:spPr/>
        <p:txBody>
          <a:bodyPr/>
          <a:lstStyle/>
          <a:p>
            <a:fld id="{5118B2B6-B61D-485F-A68C-B6771903FC84}" type="slidenum">
              <a:rPr lang="LID4096" smtClean="0"/>
              <a:t>157</a:t>
            </a:fld>
            <a:endParaRPr lang="LID4096"/>
          </a:p>
        </p:txBody>
      </p:sp>
    </p:spTree>
    <p:extLst>
      <p:ext uri="{BB962C8B-B14F-4D97-AF65-F5344CB8AC3E}">
        <p14:creationId xmlns:p14="http://schemas.microsoft.com/office/powerpoint/2010/main" val="21854152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7F291-554E-CBC6-AEED-FFC784D013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F9F8B-BB64-EDC6-F95D-FE3854F566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9D56D-35B6-A51D-3A00-84D39123832E}"/>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08DEFBBA-3346-8D30-FFE1-8792481F6823}"/>
              </a:ext>
            </a:extLst>
          </p:cNvPr>
          <p:cNvSpPr>
            <a:spLocks noGrp="1"/>
          </p:cNvSpPr>
          <p:nvPr>
            <p:ph type="sldNum" sz="quarter" idx="5"/>
          </p:nvPr>
        </p:nvSpPr>
        <p:spPr/>
        <p:txBody>
          <a:bodyPr/>
          <a:lstStyle/>
          <a:p>
            <a:fld id="{5118B2B6-B61D-485F-A68C-B6771903FC84}" type="slidenum">
              <a:rPr lang="LID4096" smtClean="0"/>
              <a:t>158</a:t>
            </a:fld>
            <a:endParaRPr lang="LID4096"/>
          </a:p>
        </p:txBody>
      </p:sp>
    </p:spTree>
    <p:extLst>
      <p:ext uri="{BB962C8B-B14F-4D97-AF65-F5344CB8AC3E}">
        <p14:creationId xmlns:p14="http://schemas.microsoft.com/office/powerpoint/2010/main" val="305899824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C0C50-71C2-93CF-C0A6-81A488D0F6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3B6-0248-60D1-5255-17BAE2EB43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5F0AE-CBD3-9D43-1F52-4D1DE1AD9C4C}"/>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effectLst/>
                <a:latin typeface="Aptos" panose="020B0004020202020204" pitchFamily="34" charset="0"/>
                <a:ea typeface="Times New Roman" panose="02020603050405020304" pitchFamily="18" charset="0"/>
                <a:cs typeface="Times New Roman" panose="02020603050405020304" pitchFamily="18" charset="0"/>
              </a:rPr>
              <a:t>זיהינו תופעה מעניינת בתרשים של מדד </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Alkaline Phosphatase</a:t>
            </a:r>
            <a:r>
              <a:rPr lang="he-IL" sz="1200" dirty="0">
                <a:effectLst/>
                <a:latin typeface="Aptos" panose="020B0004020202020204" pitchFamily="34" charset="0"/>
                <a:ea typeface="Times New Roman" panose="02020603050405020304" pitchFamily="18" charset="0"/>
                <a:cs typeface="Times New Roman" panose="02020603050405020304" pitchFamily="18" charset="0"/>
              </a:rPr>
              <a:t> אשר נמצא במגמת ירידה עד 6 שנים לפני מועד האבחון ומנקודה זה ישנה עלייה רציפה עד למועד האבחון הן עבור קבוצת החולים והן עבור קבוצת הבקרה. </a:t>
            </a:r>
            <a:endParaRPr lang="en-US" sz="1200" dirty="0">
              <a:effectLst/>
              <a:latin typeface="Aptos" panose="020B0004020202020204" pitchFamily="34" charset="0"/>
              <a:ea typeface="Times New Roman" panose="02020603050405020304" pitchFamily="18" charset="0"/>
              <a:cs typeface="Arial" panose="020B0604020202020204" pitchFamily="34" charset="0"/>
            </a:endParaRPr>
          </a:p>
          <a:p>
            <a:pPr algn="r" rtl="1"/>
            <a:endParaRPr lang="he-IL" dirty="0"/>
          </a:p>
        </p:txBody>
      </p:sp>
      <p:sp>
        <p:nvSpPr>
          <p:cNvPr id="4" name="Slide Number Placeholder 3">
            <a:extLst>
              <a:ext uri="{FF2B5EF4-FFF2-40B4-BE49-F238E27FC236}">
                <a16:creationId xmlns:a16="http://schemas.microsoft.com/office/drawing/2014/main" id="{CE0205BF-9646-A7BF-9DF8-C70375F216F8}"/>
              </a:ext>
            </a:extLst>
          </p:cNvPr>
          <p:cNvSpPr>
            <a:spLocks noGrp="1"/>
          </p:cNvSpPr>
          <p:nvPr>
            <p:ph type="sldNum" sz="quarter" idx="5"/>
          </p:nvPr>
        </p:nvSpPr>
        <p:spPr/>
        <p:txBody>
          <a:bodyPr/>
          <a:lstStyle/>
          <a:p>
            <a:fld id="{5118B2B6-B61D-485F-A68C-B6771903FC84}" type="slidenum">
              <a:rPr lang="LID4096" smtClean="0"/>
              <a:t>159</a:t>
            </a:fld>
            <a:endParaRPr lang="LID4096"/>
          </a:p>
        </p:txBody>
      </p:sp>
    </p:spTree>
    <p:extLst>
      <p:ext uri="{BB962C8B-B14F-4D97-AF65-F5344CB8AC3E}">
        <p14:creationId xmlns:p14="http://schemas.microsoft.com/office/powerpoint/2010/main" val="24245049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FEF00-DF88-059C-6C70-BCF02DCBCF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8C7436-486B-FE3B-6D6D-944D58996E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8FFC7F-C9E3-4B05-BA7F-1FCB628E3665}"/>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462D7B7B-2687-263A-A02F-0F6858EAD90D}"/>
              </a:ext>
            </a:extLst>
          </p:cNvPr>
          <p:cNvSpPr>
            <a:spLocks noGrp="1"/>
          </p:cNvSpPr>
          <p:nvPr>
            <p:ph type="sldNum" sz="quarter" idx="5"/>
          </p:nvPr>
        </p:nvSpPr>
        <p:spPr/>
        <p:txBody>
          <a:bodyPr/>
          <a:lstStyle/>
          <a:p>
            <a:fld id="{5118B2B6-B61D-485F-A68C-B6771903FC84}" type="slidenum">
              <a:rPr lang="LID4096" smtClean="0"/>
              <a:t>160</a:t>
            </a:fld>
            <a:endParaRPr lang="LID4096"/>
          </a:p>
        </p:txBody>
      </p:sp>
    </p:spTree>
    <p:extLst>
      <p:ext uri="{BB962C8B-B14F-4D97-AF65-F5344CB8AC3E}">
        <p14:creationId xmlns:p14="http://schemas.microsoft.com/office/powerpoint/2010/main" val="22565077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2A3E9-AB7B-38BF-BB55-7C89EB175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1181A-E900-BD24-3C8D-EE5842F3BC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7382C1-715E-43F8-2FD7-7CCB5B5736C8}"/>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p:txBody>
      </p:sp>
      <p:sp>
        <p:nvSpPr>
          <p:cNvPr id="4" name="Slide Number Placeholder 3">
            <a:extLst>
              <a:ext uri="{FF2B5EF4-FFF2-40B4-BE49-F238E27FC236}">
                <a16:creationId xmlns:a16="http://schemas.microsoft.com/office/drawing/2014/main" id="{47044F0E-BFBA-17F8-7E74-BC197A943F7B}"/>
              </a:ext>
            </a:extLst>
          </p:cNvPr>
          <p:cNvSpPr>
            <a:spLocks noGrp="1"/>
          </p:cNvSpPr>
          <p:nvPr>
            <p:ph type="sldNum" sz="quarter" idx="5"/>
          </p:nvPr>
        </p:nvSpPr>
        <p:spPr/>
        <p:txBody>
          <a:bodyPr/>
          <a:lstStyle/>
          <a:p>
            <a:fld id="{5118B2B6-B61D-485F-A68C-B6771903FC84}" type="slidenum">
              <a:rPr lang="LID4096" smtClean="0"/>
              <a:t>161</a:t>
            </a:fld>
            <a:endParaRPr lang="LID4096"/>
          </a:p>
        </p:txBody>
      </p:sp>
    </p:spTree>
    <p:extLst>
      <p:ext uri="{BB962C8B-B14F-4D97-AF65-F5344CB8AC3E}">
        <p14:creationId xmlns:p14="http://schemas.microsoft.com/office/powerpoint/2010/main" val="2369730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31BF2A-7102-4D67-930A-38DE60A66375}"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07536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AD3B3-E061-5294-4079-B9DA61590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4E027-8E98-261C-7D76-DD4332AFC1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DDC122-121C-C5BC-E597-F59A719FA918}"/>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349F190F-701A-4B52-706F-733DE5C8EA83}"/>
              </a:ext>
            </a:extLst>
          </p:cNvPr>
          <p:cNvSpPr>
            <a:spLocks noGrp="1"/>
          </p:cNvSpPr>
          <p:nvPr>
            <p:ph type="sldNum" sz="quarter" idx="5"/>
          </p:nvPr>
        </p:nvSpPr>
        <p:spPr/>
        <p:txBody>
          <a:bodyPr/>
          <a:lstStyle/>
          <a:p>
            <a:fld id="{5118B2B6-B61D-485F-A68C-B6771903FC84}" type="slidenum">
              <a:rPr lang="LID4096" smtClean="0"/>
              <a:t>162</a:t>
            </a:fld>
            <a:endParaRPr lang="LID4096"/>
          </a:p>
        </p:txBody>
      </p:sp>
    </p:spTree>
    <p:extLst>
      <p:ext uri="{BB962C8B-B14F-4D97-AF65-F5344CB8AC3E}">
        <p14:creationId xmlns:p14="http://schemas.microsoft.com/office/powerpoint/2010/main" val="119597067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20A7C-AC4D-71CA-34CF-516742CA4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EE73FF-91B3-DE71-2AD2-E18667E80F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B94203-A5D0-589F-2721-22A71DD3A50E}"/>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B526FC57-E640-A399-1545-38A5231F54D3}"/>
              </a:ext>
            </a:extLst>
          </p:cNvPr>
          <p:cNvSpPr>
            <a:spLocks noGrp="1"/>
          </p:cNvSpPr>
          <p:nvPr>
            <p:ph type="sldNum" sz="quarter" idx="5"/>
          </p:nvPr>
        </p:nvSpPr>
        <p:spPr/>
        <p:txBody>
          <a:bodyPr/>
          <a:lstStyle/>
          <a:p>
            <a:fld id="{5118B2B6-B61D-485F-A68C-B6771903FC84}" type="slidenum">
              <a:rPr lang="LID4096" smtClean="0"/>
              <a:t>163</a:t>
            </a:fld>
            <a:endParaRPr lang="LID4096"/>
          </a:p>
        </p:txBody>
      </p:sp>
    </p:spTree>
    <p:extLst>
      <p:ext uri="{BB962C8B-B14F-4D97-AF65-F5344CB8AC3E}">
        <p14:creationId xmlns:p14="http://schemas.microsoft.com/office/powerpoint/2010/main" val="34715838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B461-02DB-AEA9-BBE8-CA77BCDE2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3EFE1-0A71-B96C-B3A9-E086C39B6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4615C1-3FB3-4591-8C03-D37F0E9AD732}"/>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AD0CC830-251B-1274-A589-8D6FAF8DB9BE}"/>
              </a:ext>
            </a:extLst>
          </p:cNvPr>
          <p:cNvSpPr>
            <a:spLocks noGrp="1"/>
          </p:cNvSpPr>
          <p:nvPr>
            <p:ph type="sldNum" sz="quarter" idx="5"/>
          </p:nvPr>
        </p:nvSpPr>
        <p:spPr/>
        <p:txBody>
          <a:bodyPr/>
          <a:lstStyle/>
          <a:p>
            <a:fld id="{5118B2B6-B61D-485F-A68C-B6771903FC84}" type="slidenum">
              <a:rPr lang="LID4096" smtClean="0"/>
              <a:t>164</a:t>
            </a:fld>
            <a:endParaRPr lang="LID4096"/>
          </a:p>
        </p:txBody>
      </p:sp>
    </p:spTree>
    <p:extLst>
      <p:ext uri="{BB962C8B-B14F-4D97-AF65-F5344CB8AC3E}">
        <p14:creationId xmlns:p14="http://schemas.microsoft.com/office/powerpoint/2010/main" val="23826473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05231-AA18-9362-54E9-01B26BFAC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27D0E-1CEC-C977-2BAB-8F9083B19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3F692-643D-9D60-E305-88C8AA82071A}"/>
              </a:ext>
            </a:extLst>
          </p:cNvPr>
          <p:cNvSpPr>
            <a:spLocks noGrp="1"/>
          </p:cNvSpPr>
          <p:nvPr>
            <p:ph type="body" idx="1"/>
          </p:nvPr>
        </p:nvSpPr>
        <p:spPr/>
        <p:txBody>
          <a:bodyPr/>
          <a:lstStyle/>
          <a:p>
            <a:pPr algn="r" rtl="1"/>
            <a:r>
              <a:rPr lang="en-US" dirty="0"/>
              <a:t>C3</a:t>
            </a:r>
          </a:p>
          <a:p>
            <a:pPr algn="r" rtl="1"/>
            <a:r>
              <a:rPr lang="he-IL" dirty="0"/>
              <a:t>אחד מחלבוני מערכת המשלים - מערכת שמסייעת למנגנוני החיסון להילחם בפולשים זרים</a:t>
            </a:r>
            <a:endParaRPr lang="en-US" dirty="0"/>
          </a:p>
          <a:p>
            <a:pPr algn="r" rtl="1"/>
            <a:r>
              <a:rPr lang="he-IL" dirty="0"/>
              <a:t>ערכים נמוכים מהנורמה יכולים להצביע על:</a:t>
            </a:r>
            <a:endParaRPr lang="en-US" dirty="0"/>
          </a:p>
          <a:p>
            <a:pPr algn="r" rtl="1"/>
            <a:r>
              <a:rPr lang="he-IL" dirty="0"/>
              <a:t>• חוסר של החלבון מלידה - עלול לגרום למחלות אוטואימונית או לזיהומים חוזרים.</a:t>
            </a:r>
            <a:endParaRPr lang="en-US" dirty="0"/>
          </a:p>
          <a:p>
            <a:pPr algn="r" rtl="1"/>
            <a:r>
              <a:rPr lang="he-IL" dirty="0"/>
              <a:t>• חוסר של החלבון כתוצאה מזיהומים חוזרים.</a:t>
            </a:r>
            <a:endParaRPr lang="en-US" dirty="0"/>
          </a:p>
          <a:p>
            <a:pPr algn="r" rtl="1"/>
            <a:r>
              <a:rPr lang="he-IL" dirty="0"/>
              <a:t>• מחלות שונות.</a:t>
            </a:r>
            <a:endParaRPr lang="en-US" dirty="0"/>
          </a:p>
          <a:p>
            <a:pPr algn="r" rtl="1"/>
            <a:r>
              <a:rPr lang="he-IL" dirty="0"/>
              <a:t>ערכים גבוהים מהנורמה עלולים להצביע על זיהום בגוף.</a:t>
            </a:r>
            <a:endParaRPr lang="LID4096" dirty="0"/>
          </a:p>
          <a:p>
            <a:endParaRPr lang="LID4096" dirty="0"/>
          </a:p>
          <a:p>
            <a:pPr algn="r" rtl="1"/>
            <a:endParaRPr lang="he-IL" dirty="0"/>
          </a:p>
        </p:txBody>
      </p:sp>
      <p:sp>
        <p:nvSpPr>
          <p:cNvPr id="4" name="Slide Number Placeholder 3">
            <a:extLst>
              <a:ext uri="{FF2B5EF4-FFF2-40B4-BE49-F238E27FC236}">
                <a16:creationId xmlns:a16="http://schemas.microsoft.com/office/drawing/2014/main" id="{9665E84B-9548-9E18-B1A2-3AE5D8B5EBBD}"/>
              </a:ext>
            </a:extLst>
          </p:cNvPr>
          <p:cNvSpPr>
            <a:spLocks noGrp="1"/>
          </p:cNvSpPr>
          <p:nvPr>
            <p:ph type="sldNum" sz="quarter" idx="5"/>
          </p:nvPr>
        </p:nvSpPr>
        <p:spPr/>
        <p:txBody>
          <a:bodyPr/>
          <a:lstStyle/>
          <a:p>
            <a:fld id="{5118B2B6-B61D-485F-A68C-B6771903FC84}" type="slidenum">
              <a:rPr lang="LID4096" smtClean="0"/>
              <a:t>165</a:t>
            </a:fld>
            <a:endParaRPr lang="LID4096"/>
          </a:p>
        </p:txBody>
      </p:sp>
    </p:spTree>
    <p:extLst>
      <p:ext uri="{BB962C8B-B14F-4D97-AF65-F5344CB8AC3E}">
        <p14:creationId xmlns:p14="http://schemas.microsoft.com/office/powerpoint/2010/main" val="388671853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9513D-37DE-3DC4-C658-99710639C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F37069-8CEF-DCA5-79C8-A7C39C732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3304B3-02DB-0B26-9A9E-C76728A64510}"/>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4EF70560-FA69-638E-8341-E3B6170CD94D}"/>
              </a:ext>
            </a:extLst>
          </p:cNvPr>
          <p:cNvSpPr>
            <a:spLocks noGrp="1"/>
          </p:cNvSpPr>
          <p:nvPr>
            <p:ph type="sldNum" sz="quarter" idx="5"/>
          </p:nvPr>
        </p:nvSpPr>
        <p:spPr/>
        <p:txBody>
          <a:bodyPr/>
          <a:lstStyle/>
          <a:p>
            <a:fld id="{5118B2B6-B61D-485F-A68C-B6771903FC84}" type="slidenum">
              <a:rPr lang="LID4096" smtClean="0"/>
              <a:t>166</a:t>
            </a:fld>
            <a:endParaRPr lang="LID4096"/>
          </a:p>
        </p:txBody>
      </p:sp>
    </p:spTree>
    <p:extLst>
      <p:ext uri="{BB962C8B-B14F-4D97-AF65-F5344CB8AC3E}">
        <p14:creationId xmlns:p14="http://schemas.microsoft.com/office/powerpoint/2010/main" val="374852079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58AAC-2911-BE1E-EC3D-226F98D2A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D7ED0-00A2-19E1-2BEC-ED299DF1C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A9080A-0B31-803C-8699-1F0433C57304}"/>
              </a:ext>
            </a:extLst>
          </p:cNvPr>
          <p:cNvSpPr>
            <a:spLocks noGrp="1"/>
          </p:cNvSpPr>
          <p:nvPr>
            <p:ph type="body" idx="1"/>
          </p:nvPr>
        </p:nvSpPr>
        <p:spPr/>
        <p:txBody>
          <a:bodyPr/>
          <a:lstStyle/>
          <a:p>
            <a:pPr algn="r" rtl="1"/>
            <a:r>
              <a:rPr lang="he-IL" sz="1800" dirty="0"/>
              <a:t>אנזים שמצוי בעיקר בכבד, בדרכי המרה ובכליות. האנזים מש</a:t>
            </a:r>
            <a:endParaRPr lang="en-US" sz="1800" dirty="0"/>
          </a:p>
          <a:p>
            <a:pPr algn="r" rtl="1"/>
            <a:r>
              <a:rPr lang="he-IL" sz="1800" dirty="0"/>
              <a:t>ערכים גבוהים מהנורמה עלולים להופיע במצבים הבאים:- מחלות כבד נגיפיות (צהבת נגיפית, מחלת הנשיקה ואחרות).- מחלות כבד שונות - תורשתיות ואוטואימוניות.- כבד שומני.- מחלות בדרכי המרה.- רעלים המצטברים בכבד (למשל, מצריכה מוגברת של אלכוהול).- נטילה של תרופות שונות - במיוחד תרופות אנטי </a:t>
            </a:r>
            <a:r>
              <a:rPr lang="he-IL" sz="1800" dirty="0" err="1"/>
              <a:t>אפילפטיות.לערכים</a:t>
            </a:r>
            <a:r>
              <a:rPr lang="he-IL" sz="1800" dirty="0"/>
              <a:t> נמוכים מהנורמה אין משמעות </a:t>
            </a:r>
            <a:r>
              <a:rPr lang="he-IL" sz="1800" dirty="0" err="1"/>
              <a:t>רפואית.וחרר</a:t>
            </a:r>
            <a:r>
              <a:rPr lang="he-IL" sz="1800" dirty="0"/>
              <a:t> לדם כאשר תאים שמכילים אותו נפגעים</a:t>
            </a:r>
            <a:endParaRPr lang="LID4096" sz="1800" dirty="0"/>
          </a:p>
        </p:txBody>
      </p:sp>
      <p:sp>
        <p:nvSpPr>
          <p:cNvPr id="4" name="Slide Number Placeholder 3">
            <a:extLst>
              <a:ext uri="{FF2B5EF4-FFF2-40B4-BE49-F238E27FC236}">
                <a16:creationId xmlns:a16="http://schemas.microsoft.com/office/drawing/2014/main" id="{47A92420-917D-C329-E5F2-014690744114}"/>
              </a:ext>
            </a:extLst>
          </p:cNvPr>
          <p:cNvSpPr>
            <a:spLocks noGrp="1"/>
          </p:cNvSpPr>
          <p:nvPr>
            <p:ph type="sldNum" sz="quarter" idx="5"/>
          </p:nvPr>
        </p:nvSpPr>
        <p:spPr/>
        <p:txBody>
          <a:bodyPr/>
          <a:lstStyle/>
          <a:p>
            <a:fld id="{5118B2B6-B61D-485F-A68C-B6771903FC84}" type="slidenum">
              <a:rPr lang="LID4096" smtClean="0"/>
              <a:t>167</a:t>
            </a:fld>
            <a:endParaRPr lang="LID4096"/>
          </a:p>
        </p:txBody>
      </p:sp>
    </p:spTree>
    <p:extLst>
      <p:ext uri="{BB962C8B-B14F-4D97-AF65-F5344CB8AC3E}">
        <p14:creationId xmlns:p14="http://schemas.microsoft.com/office/powerpoint/2010/main" val="365979567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017DE-D1F1-B93C-64B2-31B9FA259D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E9410-A65C-B5FE-FFFF-C0C5D1E66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788CE-8084-2AF3-0D40-FBBB46BE21E9}"/>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66805394-C9A1-C4AC-4678-B847ED6BAAC5}"/>
              </a:ext>
            </a:extLst>
          </p:cNvPr>
          <p:cNvSpPr>
            <a:spLocks noGrp="1"/>
          </p:cNvSpPr>
          <p:nvPr>
            <p:ph type="sldNum" sz="quarter" idx="5"/>
          </p:nvPr>
        </p:nvSpPr>
        <p:spPr/>
        <p:txBody>
          <a:bodyPr/>
          <a:lstStyle/>
          <a:p>
            <a:fld id="{5118B2B6-B61D-485F-A68C-B6771903FC84}" type="slidenum">
              <a:rPr lang="LID4096" smtClean="0"/>
              <a:t>168</a:t>
            </a:fld>
            <a:endParaRPr lang="LID4096"/>
          </a:p>
        </p:txBody>
      </p:sp>
    </p:spTree>
    <p:extLst>
      <p:ext uri="{BB962C8B-B14F-4D97-AF65-F5344CB8AC3E}">
        <p14:creationId xmlns:p14="http://schemas.microsoft.com/office/powerpoint/2010/main" val="35250690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F2CDB-1A83-1810-9C51-96E9F8884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94AD76-9130-1F47-60AA-FC1E07092F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ADD967-217E-71B7-102A-3CDB59BD8B68}"/>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455907DF-A173-50E6-05D0-9F49D79F49EB}"/>
              </a:ext>
            </a:extLst>
          </p:cNvPr>
          <p:cNvSpPr>
            <a:spLocks noGrp="1"/>
          </p:cNvSpPr>
          <p:nvPr>
            <p:ph type="sldNum" sz="quarter" idx="5"/>
          </p:nvPr>
        </p:nvSpPr>
        <p:spPr/>
        <p:txBody>
          <a:bodyPr/>
          <a:lstStyle/>
          <a:p>
            <a:fld id="{5118B2B6-B61D-485F-A68C-B6771903FC84}" type="slidenum">
              <a:rPr lang="LID4096" smtClean="0"/>
              <a:t>169</a:t>
            </a:fld>
            <a:endParaRPr lang="LID4096"/>
          </a:p>
        </p:txBody>
      </p:sp>
    </p:spTree>
    <p:extLst>
      <p:ext uri="{BB962C8B-B14F-4D97-AF65-F5344CB8AC3E}">
        <p14:creationId xmlns:p14="http://schemas.microsoft.com/office/powerpoint/2010/main" val="404037573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5BCBA-8C52-7EDF-C603-29588746E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F07E74-69C8-FCEF-BA7C-BE5C5DC35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54EB3-3CF9-BA63-480D-9E2FCBD27682}"/>
              </a:ext>
            </a:extLst>
          </p:cNvPr>
          <p:cNvSpPr>
            <a:spLocks noGrp="1"/>
          </p:cNvSpPr>
          <p:nvPr>
            <p:ph type="body" idx="1"/>
          </p:nvPr>
        </p:nvSpPr>
        <p:spPr/>
        <p:txBody>
          <a:bodyPr/>
          <a:lstStyle/>
          <a:p>
            <a:pPr algn="r" rtl="1"/>
            <a:r>
              <a:rPr lang="he-IL" dirty="0"/>
              <a:t>מתפלג נורמלית לפי מבחן </a:t>
            </a:r>
            <a:r>
              <a:rPr lang="he-IL" dirty="0" err="1"/>
              <a:t>שפירו</a:t>
            </a:r>
            <a:r>
              <a:rPr lang="he-IL" dirty="0"/>
              <a:t>-וילק</a:t>
            </a:r>
          </a:p>
        </p:txBody>
      </p:sp>
      <p:sp>
        <p:nvSpPr>
          <p:cNvPr id="4" name="Slide Number Placeholder 3">
            <a:extLst>
              <a:ext uri="{FF2B5EF4-FFF2-40B4-BE49-F238E27FC236}">
                <a16:creationId xmlns:a16="http://schemas.microsoft.com/office/drawing/2014/main" id="{1B27801D-BF51-2B5C-B95B-F6D5BBD4D6DF}"/>
              </a:ext>
            </a:extLst>
          </p:cNvPr>
          <p:cNvSpPr>
            <a:spLocks noGrp="1"/>
          </p:cNvSpPr>
          <p:nvPr>
            <p:ph type="sldNum" sz="quarter" idx="5"/>
          </p:nvPr>
        </p:nvSpPr>
        <p:spPr/>
        <p:txBody>
          <a:bodyPr/>
          <a:lstStyle/>
          <a:p>
            <a:fld id="{5118B2B6-B61D-485F-A68C-B6771903FC84}" type="slidenum">
              <a:rPr lang="LID4096" smtClean="0"/>
              <a:t>170</a:t>
            </a:fld>
            <a:endParaRPr lang="LID4096"/>
          </a:p>
        </p:txBody>
      </p:sp>
    </p:spTree>
    <p:extLst>
      <p:ext uri="{BB962C8B-B14F-4D97-AF65-F5344CB8AC3E}">
        <p14:creationId xmlns:p14="http://schemas.microsoft.com/office/powerpoint/2010/main" val="151970558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E6B40-AA1D-2599-0C67-2BDBEE5FE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366CA-0249-751F-5F1A-398977FA4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76CE5D-9008-E343-F89B-D46FF14DD071}"/>
              </a:ext>
            </a:extLst>
          </p:cNvPr>
          <p:cNvSpPr>
            <a:spLocks noGrp="1"/>
          </p:cNvSpPr>
          <p:nvPr>
            <p:ph type="body" idx="1"/>
          </p:nvPr>
        </p:nvSpPr>
        <p:spPr/>
        <p:txBody>
          <a:bodyPr/>
          <a:lstStyle/>
          <a:p>
            <a:pPr algn="r" rtl="1"/>
            <a:endParaRPr lang="LID4096" sz="1800" dirty="0"/>
          </a:p>
        </p:txBody>
      </p:sp>
      <p:sp>
        <p:nvSpPr>
          <p:cNvPr id="4" name="Slide Number Placeholder 3">
            <a:extLst>
              <a:ext uri="{FF2B5EF4-FFF2-40B4-BE49-F238E27FC236}">
                <a16:creationId xmlns:a16="http://schemas.microsoft.com/office/drawing/2014/main" id="{2C3CEA14-DD4B-4F95-DA9D-1437FE359A6C}"/>
              </a:ext>
            </a:extLst>
          </p:cNvPr>
          <p:cNvSpPr>
            <a:spLocks noGrp="1"/>
          </p:cNvSpPr>
          <p:nvPr>
            <p:ph type="sldNum" sz="quarter" idx="5"/>
          </p:nvPr>
        </p:nvSpPr>
        <p:spPr/>
        <p:txBody>
          <a:bodyPr/>
          <a:lstStyle/>
          <a:p>
            <a:fld id="{5118B2B6-B61D-485F-A68C-B6771903FC84}" type="slidenum">
              <a:rPr lang="LID4096" smtClean="0"/>
              <a:t>171</a:t>
            </a:fld>
            <a:endParaRPr lang="LID4096"/>
          </a:p>
        </p:txBody>
      </p:sp>
    </p:spTree>
    <p:extLst>
      <p:ext uri="{BB962C8B-B14F-4D97-AF65-F5344CB8AC3E}">
        <p14:creationId xmlns:p14="http://schemas.microsoft.com/office/powerpoint/2010/main" val="76827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4AB10-95B4-DFE1-AEDA-EEB734C820D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EB319ED-FB93-04FF-CF4B-810F4158803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BD6C816-07AC-30B0-CCC5-5B2429978A49}"/>
              </a:ext>
            </a:extLst>
          </p:cNvPr>
          <p:cNvSpPr>
            <a:spLocks noGrp="1"/>
          </p:cNvSpPr>
          <p:nvPr>
            <p:ph type="body" idx="1"/>
          </p:nvPr>
        </p:nvSpPr>
        <p:spPr/>
        <p:txBody>
          <a:bodyPr/>
          <a:lstStyle/>
          <a:p>
            <a:endParaRPr lang="en-US" dirty="0"/>
          </a:p>
        </p:txBody>
      </p:sp>
      <p:sp>
        <p:nvSpPr>
          <p:cNvPr id="4" name="מציין מיקום של מספר שקופית 3">
            <a:extLst>
              <a:ext uri="{FF2B5EF4-FFF2-40B4-BE49-F238E27FC236}">
                <a16:creationId xmlns:a16="http://schemas.microsoft.com/office/drawing/2014/main" id="{5C46946A-6493-0604-AE5D-05A66C4DBF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0559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C9DB1-413C-1A57-CAFD-ABB4048D8A9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B0EAC0E-D931-B52F-B257-E436D1C1717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724CBCF-CD3E-BF7B-9E1E-60E8365147CE}"/>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ED587E94-C09A-EBD9-807D-4E06A3ACAD25}"/>
              </a:ext>
            </a:extLst>
          </p:cNvPr>
          <p:cNvSpPr>
            <a:spLocks noGrp="1"/>
          </p:cNvSpPr>
          <p:nvPr>
            <p:ph type="sldNum" sz="quarter" idx="5"/>
          </p:nvPr>
        </p:nvSpPr>
        <p:spPr/>
        <p:txBody>
          <a:bodyPr/>
          <a:lstStyle/>
          <a:p>
            <a:fld id="{5118B2B6-B61D-485F-A68C-B6771903FC84}" type="slidenum">
              <a:rPr lang="LID4096" smtClean="0"/>
              <a:t>172</a:t>
            </a:fld>
            <a:endParaRPr lang="LID4096"/>
          </a:p>
        </p:txBody>
      </p:sp>
    </p:spTree>
    <p:extLst>
      <p:ext uri="{BB962C8B-B14F-4D97-AF65-F5344CB8AC3E}">
        <p14:creationId xmlns:p14="http://schemas.microsoft.com/office/powerpoint/2010/main" val="146998306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0D5B1-FD38-9C1C-E8EA-D7A765FAB07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FC3F5FE-60DC-7D5E-9815-F8CF8B63204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4D821FF-ED10-9C50-B2D8-DCA275AEBE4A}"/>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7EA37F1F-B5CD-6E65-F575-6195E9C90BEE}"/>
              </a:ext>
            </a:extLst>
          </p:cNvPr>
          <p:cNvSpPr>
            <a:spLocks noGrp="1"/>
          </p:cNvSpPr>
          <p:nvPr>
            <p:ph type="sldNum" sz="quarter" idx="5"/>
          </p:nvPr>
        </p:nvSpPr>
        <p:spPr/>
        <p:txBody>
          <a:bodyPr/>
          <a:lstStyle/>
          <a:p>
            <a:fld id="{5118B2B6-B61D-485F-A68C-B6771903FC84}" type="slidenum">
              <a:rPr lang="LID4096" smtClean="0"/>
              <a:t>173</a:t>
            </a:fld>
            <a:endParaRPr lang="LID4096"/>
          </a:p>
        </p:txBody>
      </p:sp>
    </p:spTree>
    <p:extLst>
      <p:ext uri="{BB962C8B-B14F-4D97-AF65-F5344CB8AC3E}">
        <p14:creationId xmlns:p14="http://schemas.microsoft.com/office/powerpoint/2010/main" val="91010714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2C418-EAFA-663D-1EFF-8D433EFF3EA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15C62AD-40DE-3A0A-E1CD-9167E7BD7FD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A561BDA-2921-675C-97D5-1F3D33F8B358}"/>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אשכול מאפיינים הוא שימושי במיוחד כאשר רוצים לזהות מאפיינים שמתנהגים בצורה דומה ולצמצם </a:t>
            </a:r>
            <a:r>
              <a:rPr lang="he-IL" b="0" dirty="0" err="1"/>
              <a:t>מימדים</a:t>
            </a:r>
            <a:r>
              <a:rPr lang="he-IL" b="0"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כאשר עושים אשכולות למאפיינים במקום לתצפיות, יוצרים מטריצת מרחקים בין מאפיינים, </a:t>
            </a:r>
            <a:r>
              <a:rPr lang="en-US" b="0" dirty="0"/>
              <a:t>Feature Distance Matrix)</a:t>
            </a:r>
            <a:r>
              <a:rPr lang="he-IL" b="0" dirty="0"/>
              <a:t>) ואז מפעילים אלגוריתם אשכולות.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מטריצת מרחקים מתאימה ב-</a:t>
            </a:r>
            <a:r>
              <a:rPr lang="en-US" b="0" dirty="0"/>
              <a:t>Feature Clustering</a:t>
            </a:r>
            <a:r>
              <a:rPr lang="he-IL" b="0" dirty="0"/>
              <a:t> כי היא מאפשרת לנו לבדוק דמיון בין משתנים שונים.</a:t>
            </a:r>
          </a:p>
          <a:p>
            <a:pPr marL="0" marR="0" lvl="0" indent="0" algn="r" defTabSz="914400" rtl="1" eaLnBrk="1" fontAlgn="auto" latinLnBrk="0" hangingPunct="1">
              <a:lnSpc>
                <a:spcPct val="100000"/>
              </a:lnSpc>
              <a:spcBef>
                <a:spcPts val="0"/>
              </a:spcBef>
              <a:spcAft>
                <a:spcPts val="0"/>
              </a:spcAft>
              <a:buClrTx/>
              <a:buSzTx/>
              <a:buFontTx/>
              <a:buNone/>
              <a:tabLst/>
              <a:defRPr/>
            </a:pPr>
            <a:r>
              <a:rPr lang="en-US" b="1" dirty="0"/>
              <a:t>Hierarchical Clustering</a:t>
            </a:r>
            <a:r>
              <a:rPr lang="he-IL" b="1" dirty="0"/>
              <a:t> -</a:t>
            </a:r>
            <a:r>
              <a:rPr lang="he-IL" dirty="0"/>
              <a:t> יציב וטוב, לפעמים טוב יותר ומתאים לרוב סוגי הנתונים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b="1" dirty="0"/>
              <a:t>Spectral Clustering</a:t>
            </a:r>
            <a:r>
              <a:rPr lang="he-IL" b="1" dirty="0"/>
              <a:t> - </a:t>
            </a:r>
            <a:r>
              <a:rPr lang="he-IL" dirty="0"/>
              <a:t>טוב לקשרים לא ליניאריים, לפעמים נותן הפרדה ברורה יותר, טוב כאשר יש קבוצות עם צורה מורכבת </a:t>
            </a:r>
            <a:endParaRPr lang="he-IL" b="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a:extLst>
              <a:ext uri="{FF2B5EF4-FFF2-40B4-BE49-F238E27FC236}">
                <a16:creationId xmlns:a16="http://schemas.microsoft.com/office/drawing/2014/main" id="{E7044965-7B97-68FD-F62C-D742687125AF}"/>
              </a:ext>
            </a:extLst>
          </p:cNvPr>
          <p:cNvSpPr>
            <a:spLocks noGrp="1"/>
          </p:cNvSpPr>
          <p:nvPr>
            <p:ph type="sldNum" sz="quarter" idx="5"/>
          </p:nvPr>
        </p:nvSpPr>
        <p:spPr/>
        <p:txBody>
          <a:bodyPr/>
          <a:lstStyle/>
          <a:p>
            <a:fld id="{5118B2B6-B61D-485F-A68C-B6771903FC84}" type="slidenum">
              <a:rPr lang="LID4096" smtClean="0"/>
              <a:t>174</a:t>
            </a:fld>
            <a:endParaRPr lang="LID4096"/>
          </a:p>
        </p:txBody>
      </p:sp>
    </p:spTree>
    <p:extLst>
      <p:ext uri="{BB962C8B-B14F-4D97-AF65-F5344CB8AC3E}">
        <p14:creationId xmlns:p14="http://schemas.microsoft.com/office/powerpoint/2010/main" val="83903217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08954-C248-E9CF-C80F-29C0E23F8C1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281D52E-48D8-DC92-6FC2-607E4CF120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AD27926-9304-2CC4-9C63-52C5C5EFAC25}"/>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3B64B05B-CD07-BC1C-6A3D-B06DB65E063E}"/>
              </a:ext>
            </a:extLst>
          </p:cNvPr>
          <p:cNvSpPr>
            <a:spLocks noGrp="1"/>
          </p:cNvSpPr>
          <p:nvPr>
            <p:ph type="sldNum" sz="quarter" idx="5"/>
          </p:nvPr>
        </p:nvSpPr>
        <p:spPr/>
        <p:txBody>
          <a:bodyPr/>
          <a:lstStyle/>
          <a:p>
            <a:fld id="{5118B2B6-B61D-485F-A68C-B6771903FC84}" type="slidenum">
              <a:rPr lang="LID4096" smtClean="0"/>
              <a:t>175</a:t>
            </a:fld>
            <a:endParaRPr lang="LID4096"/>
          </a:p>
        </p:txBody>
      </p:sp>
    </p:spTree>
    <p:extLst>
      <p:ext uri="{BB962C8B-B14F-4D97-AF65-F5344CB8AC3E}">
        <p14:creationId xmlns:p14="http://schemas.microsoft.com/office/powerpoint/2010/main" val="43050825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E241A-0D08-6BB4-A1FE-8C4EBD2BF05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3BAE7D2-6C62-023C-70CF-1576CC74A14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EBCD07C-EB2A-0A02-B38E-464DB05E2D27}"/>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E6EDB9F3-6A40-F20A-A440-607CDF57EA08}"/>
              </a:ext>
            </a:extLst>
          </p:cNvPr>
          <p:cNvSpPr>
            <a:spLocks noGrp="1"/>
          </p:cNvSpPr>
          <p:nvPr>
            <p:ph type="sldNum" sz="quarter" idx="5"/>
          </p:nvPr>
        </p:nvSpPr>
        <p:spPr/>
        <p:txBody>
          <a:bodyPr/>
          <a:lstStyle/>
          <a:p>
            <a:fld id="{5118B2B6-B61D-485F-A68C-B6771903FC84}" type="slidenum">
              <a:rPr lang="LID4096" smtClean="0"/>
              <a:t>176</a:t>
            </a:fld>
            <a:endParaRPr lang="LID4096"/>
          </a:p>
        </p:txBody>
      </p:sp>
    </p:spTree>
    <p:extLst>
      <p:ext uri="{BB962C8B-B14F-4D97-AF65-F5344CB8AC3E}">
        <p14:creationId xmlns:p14="http://schemas.microsoft.com/office/powerpoint/2010/main" val="343425293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C944C-C9CD-252E-5F48-13A26C779D1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00DC623-7C07-4A24-3CE5-227190F8C72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23CD2C3-5B1A-30CF-8E77-5D04D759CC44}"/>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CA23222B-3EC9-8124-0032-1332E32263E7}"/>
              </a:ext>
            </a:extLst>
          </p:cNvPr>
          <p:cNvSpPr>
            <a:spLocks noGrp="1"/>
          </p:cNvSpPr>
          <p:nvPr>
            <p:ph type="sldNum" sz="quarter" idx="5"/>
          </p:nvPr>
        </p:nvSpPr>
        <p:spPr/>
        <p:txBody>
          <a:bodyPr/>
          <a:lstStyle/>
          <a:p>
            <a:fld id="{5118B2B6-B61D-485F-A68C-B6771903FC84}" type="slidenum">
              <a:rPr lang="LID4096" smtClean="0"/>
              <a:t>177</a:t>
            </a:fld>
            <a:endParaRPr lang="LID4096"/>
          </a:p>
        </p:txBody>
      </p:sp>
    </p:spTree>
    <p:extLst>
      <p:ext uri="{BB962C8B-B14F-4D97-AF65-F5344CB8AC3E}">
        <p14:creationId xmlns:p14="http://schemas.microsoft.com/office/powerpoint/2010/main" val="23506500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33C2-6EDD-4061-BF75-FD29745D233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485D16E-54FE-C3ED-6CA7-56261EDC24A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FE84CEC-C7F0-530F-812C-071A9964748B}"/>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אשכול מאפיינים הוא שימושי במיוחד כאשר רוצים לזהות מאפיינים שמתנהגים בצורה דומה ולצמצם </a:t>
            </a:r>
            <a:r>
              <a:rPr lang="he-IL" b="0" dirty="0" err="1"/>
              <a:t>מימדים</a:t>
            </a:r>
            <a:r>
              <a:rPr lang="he-IL" b="0"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כאשר עושים אשכולות למאפיינים במקום לתצפיות, יוצרים מטריצת מרחקים בין מאפיינים, </a:t>
            </a:r>
            <a:r>
              <a:rPr lang="en-US" b="0" dirty="0"/>
              <a:t>Feature Distance Matrix)</a:t>
            </a:r>
            <a:r>
              <a:rPr lang="he-IL" b="0" dirty="0"/>
              <a:t>) ואז מפעילים אלגוריתם אשכולות.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מטריצת מרחקים מתאימה ב-</a:t>
            </a:r>
            <a:r>
              <a:rPr lang="en-US" b="0" dirty="0"/>
              <a:t>Feature Clustering</a:t>
            </a:r>
            <a:r>
              <a:rPr lang="he-IL" b="0" dirty="0"/>
              <a:t> כי היא מאפשרת לנו לבדוק דמיון בין משתנים שונים.</a:t>
            </a:r>
          </a:p>
          <a:p>
            <a:pPr marL="0" marR="0" lvl="0" indent="0" algn="r" defTabSz="914400" rtl="1" eaLnBrk="1" fontAlgn="auto" latinLnBrk="0" hangingPunct="1">
              <a:lnSpc>
                <a:spcPct val="100000"/>
              </a:lnSpc>
              <a:spcBef>
                <a:spcPts val="0"/>
              </a:spcBef>
              <a:spcAft>
                <a:spcPts val="0"/>
              </a:spcAft>
              <a:buClrTx/>
              <a:buSzTx/>
              <a:buFontTx/>
              <a:buNone/>
              <a:tabLst/>
              <a:defRPr/>
            </a:pPr>
            <a:r>
              <a:rPr lang="en-US" b="1" dirty="0"/>
              <a:t>Hierarchical Clustering</a:t>
            </a:r>
            <a:r>
              <a:rPr lang="he-IL" b="1" dirty="0"/>
              <a:t> -</a:t>
            </a:r>
            <a:r>
              <a:rPr lang="he-IL" dirty="0"/>
              <a:t> יציב וטוב, לפעמים טוב יותר ומתאים לרוב סוגי הנתונים </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b="1" dirty="0"/>
              <a:t>Spectral Clustering</a:t>
            </a:r>
            <a:r>
              <a:rPr lang="he-IL" b="1" dirty="0"/>
              <a:t> - </a:t>
            </a:r>
            <a:r>
              <a:rPr lang="he-IL" dirty="0"/>
              <a:t>טוב לקשרים לא ליניאריים, לפעמים נותן הפרדה ברורה יותר, טוב כאשר יש קבוצות עם צורה מורכבת </a:t>
            </a:r>
            <a:endParaRPr lang="he-IL" b="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a:extLst>
              <a:ext uri="{FF2B5EF4-FFF2-40B4-BE49-F238E27FC236}">
                <a16:creationId xmlns:a16="http://schemas.microsoft.com/office/drawing/2014/main" id="{EFE76777-5AEB-FAF1-3D83-445277696D64}"/>
              </a:ext>
            </a:extLst>
          </p:cNvPr>
          <p:cNvSpPr>
            <a:spLocks noGrp="1"/>
          </p:cNvSpPr>
          <p:nvPr>
            <p:ph type="sldNum" sz="quarter" idx="5"/>
          </p:nvPr>
        </p:nvSpPr>
        <p:spPr/>
        <p:txBody>
          <a:bodyPr/>
          <a:lstStyle/>
          <a:p>
            <a:fld id="{5118B2B6-B61D-485F-A68C-B6771903FC84}" type="slidenum">
              <a:rPr lang="LID4096" smtClean="0"/>
              <a:t>178</a:t>
            </a:fld>
            <a:endParaRPr lang="LID4096"/>
          </a:p>
        </p:txBody>
      </p:sp>
    </p:spTree>
    <p:extLst>
      <p:ext uri="{BB962C8B-B14F-4D97-AF65-F5344CB8AC3E}">
        <p14:creationId xmlns:p14="http://schemas.microsoft.com/office/powerpoint/2010/main" val="45875374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EB8DD-1F1F-213C-1255-A165ED3BA6A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D3697D4-2D95-AA6A-49EA-5A5D77D07CB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951AE4E-4028-EB71-E38D-1D0E1AE774B0}"/>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E1F8AFF1-5414-E73C-B3AD-898BDE85843B}"/>
              </a:ext>
            </a:extLst>
          </p:cNvPr>
          <p:cNvSpPr>
            <a:spLocks noGrp="1"/>
          </p:cNvSpPr>
          <p:nvPr>
            <p:ph type="sldNum" sz="quarter" idx="5"/>
          </p:nvPr>
        </p:nvSpPr>
        <p:spPr/>
        <p:txBody>
          <a:bodyPr/>
          <a:lstStyle/>
          <a:p>
            <a:fld id="{5118B2B6-B61D-485F-A68C-B6771903FC84}" type="slidenum">
              <a:rPr lang="LID4096" smtClean="0"/>
              <a:t>179</a:t>
            </a:fld>
            <a:endParaRPr lang="LID4096"/>
          </a:p>
        </p:txBody>
      </p:sp>
    </p:spTree>
    <p:extLst>
      <p:ext uri="{BB962C8B-B14F-4D97-AF65-F5344CB8AC3E}">
        <p14:creationId xmlns:p14="http://schemas.microsoft.com/office/powerpoint/2010/main" val="226151630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DA353-84FC-8DBD-35B3-7E606241EFB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B6C8D4B-911E-95A1-DD4D-B3E847F3BC4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CAED37A-391F-EB56-A6EC-A437A3354D4C}"/>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כאשר משתמשים במטריצת מרחקים מבוססת קורלציה, כבר ביצענו סוג של התאמה לסקאלה כך שאין חשש לעיוותים בגלל יחידות שונות, ולכן אין צורך בנרמול.</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E75C438C-1354-8801-2E0F-966F77006287}"/>
              </a:ext>
            </a:extLst>
          </p:cNvPr>
          <p:cNvSpPr>
            <a:spLocks noGrp="1"/>
          </p:cNvSpPr>
          <p:nvPr>
            <p:ph type="sldNum" sz="quarter" idx="5"/>
          </p:nvPr>
        </p:nvSpPr>
        <p:spPr/>
        <p:txBody>
          <a:bodyPr/>
          <a:lstStyle/>
          <a:p>
            <a:fld id="{5118B2B6-B61D-485F-A68C-B6771903FC84}" type="slidenum">
              <a:rPr lang="LID4096" smtClean="0"/>
              <a:t>180</a:t>
            </a:fld>
            <a:endParaRPr lang="LID4096"/>
          </a:p>
        </p:txBody>
      </p:sp>
    </p:spTree>
    <p:extLst>
      <p:ext uri="{BB962C8B-B14F-4D97-AF65-F5344CB8AC3E}">
        <p14:creationId xmlns:p14="http://schemas.microsoft.com/office/powerpoint/2010/main" val="30039690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D1623-7957-EA33-6731-98595E89221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767784B-6FC8-A383-2B2F-A591388176C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7BEB96E-137C-51B9-3D36-6DD04A2CDC3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כדי להבין יותר טוב את בדיקות המעבדה ואת הקשרים ביניהם, ביצענו אשכול </a:t>
            </a:r>
            <a:r>
              <a:rPr lang="he-IL" b="1" dirty="0"/>
              <a:t>משתנים,</a:t>
            </a:r>
            <a:r>
              <a:rPr lang="he-IL" b="0" dirty="0"/>
              <a:t> בשונה מאשכול של תצפיות, שבוחן מרחקים </a:t>
            </a:r>
            <a:r>
              <a:rPr lang="he-IL" b="0" dirty="0" err="1"/>
              <a:t>אבסוליטיים</a:t>
            </a:r>
            <a:r>
              <a:rPr lang="he-IL" b="0" dirty="0"/>
              <a:t> בין התצפיות, באשכול משתנים המרחק נקבע ע"י קורלציות</a:t>
            </a:r>
            <a:endParaRPr lang="he-IL" dirty="0"/>
          </a:p>
        </p:txBody>
      </p:sp>
      <p:sp>
        <p:nvSpPr>
          <p:cNvPr id="4" name="מציין מיקום של מספר שקופית 3">
            <a:extLst>
              <a:ext uri="{FF2B5EF4-FFF2-40B4-BE49-F238E27FC236}">
                <a16:creationId xmlns:a16="http://schemas.microsoft.com/office/drawing/2014/main" id="{086EF1F5-D4A7-59AE-283A-A53C68B16D39}"/>
              </a:ext>
            </a:extLst>
          </p:cNvPr>
          <p:cNvSpPr>
            <a:spLocks noGrp="1"/>
          </p:cNvSpPr>
          <p:nvPr>
            <p:ph type="sldNum" sz="quarter" idx="5"/>
          </p:nvPr>
        </p:nvSpPr>
        <p:spPr/>
        <p:txBody>
          <a:bodyPr/>
          <a:lstStyle/>
          <a:p>
            <a:fld id="{5118B2B6-B61D-485F-A68C-B6771903FC84}" type="slidenum">
              <a:rPr lang="LID4096" smtClean="0"/>
              <a:t>181</a:t>
            </a:fld>
            <a:endParaRPr lang="LID4096"/>
          </a:p>
        </p:txBody>
      </p:sp>
    </p:spTree>
    <p:extLst>
      <p:ext uri="{BB962C8B-B14F-4D97-AF65-F5344CB8AC3E}">
        <p14:creationId xmlns:p14="http://schemas.microsoft.com/office/powerpoint/2010/main" val="3266566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גיל</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29469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28431-B7EC-51EC-6D5D-C4C97986D06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CA1A8D7-AD02-76F7-D50F-CC1364DAAA5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615DF1A-B3D9-3883-BCCA-CC4E31EA2887}"/>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כדי להבין יותר טוב את בדיקות המעבדה ואת הקשרים ביניהם, ביצענו אשכול </a:t>
            </a:r>
            <a:r>
              <a:rPr lang="he-IL" b="1" dirty="0"/>
              <a:t>משתנים,</a:t>
            </a:r>
            <a:r>
              <a:rPr lang="he-IL" b="0" dirty="0"/>
              <a:t> בשונה מאשכול של תצפיות, שבוחן מרחקים </a:t>
            </a:r>
            <a:r>
              <a:rPr lang="he-IL" b="0" dirty="0" err="1"/>
              <a:t>אבסוליטיים</a:t>
            </a:r>
            <a:r>
              <a:rPr lang="he-IL" b="0" dirty="0"/>
              <a:t> בין התצפיות, באשכול משתנים המרחק נקבע ע"י קורלציות</a:t>
            </a:r>
            <a:endParaRPr lang="he-IL" dirty="0"/>
          </a:p>
        </p:txBody>
      </p:sp>
      <p:sp>
        <p:nvSpPr>
          <p:cNvPr id="4" name="מציין מיקום של מספר שקופית 3">
            <a:extLst>
              <a:ext uri="{FF2B5EF4-FFF2-40B4-BE49-F238E27FC236}">
                <a16:creationId xmlns:a16="http://schemas.microsoft.com/office/drawing/2014/main" id="{BB359B30-2200-BF48-0D76-9000A11DD96F}"/>
              </a:ext>
            </a:extLst>
          </p:cNvPr>
          <p:cNvSpPr>
            <a:spLocks noGrp="1"/>
          </p:cNvSpPr>
          <p:nvPr>
            <p:ph type="sldNum" sz="quarter" idx="5"/>
          </p:nvPr>
        </p:nvSpPr>
        <p:spPr/>
        <p:txBody>
          <a:bodyPr/>
          <a:lstStyle/>
          <a:p>
            <a:fld id="{5118B2B6-B61D-485F-A68C-B6771903FC84}" type="slidenum">
              <a:rPr lang="LID4096" smtClean="0"/>
              <a:t>182</a:t>
            </a:fld>
            <a:endParaRPr lang="LID4096"/>
          </a:p>
        </p:txBody>
      </p:sp>
    </p:spTree>
    <p:extLst>
      <p:ext uri="{BB962C8B-B14F-4D97-AF65-F5344CB8AC3E}">
        <p14:creationId xmlns:p14="http://schemas.microsoft.com/office/powerpoint/2010/main" val="336265064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70DA1-636E-1799-5FFF-562D68B2443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75E45CD-BD14-F0AE-D3ED-25602E980C8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F92C870-3660-4A2A-2E8A-6F583797A371}"/>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a:extLst>
              <a:ext uri="{FF2B5EF4-FFF2-40B4-BE49-F238E27FC236}">
                <a16:creationId xmlns:a16="http://schemas.microsoft.com/office/drawing/2014/main" id="{E3C4DA9C-590C-AF37-D257-3DD826D27233}"/>
              </a:ext>
            </a:extLst>
          </p:cNvPr>
          <p:cNvSpPr>
            <a:spLocks noGrp="1"/>
          </p:cNvSpPr>
          <p:nvPr>
            <p:ph type="sldNum" sz="quarter" idx="5"/>
          </p:nvPr>
        </p:nvSpPr>
        <p:spPr/>
        <p:txBody>
          <a:bodyPr/>
          <a:lstStyle/>
          <a:p>
            <a:fld id="{5118B2B6-B61D-485F-A68C-B6771903FC84}" type="slidenum">
              <a:rPr lang="LID4096" smtClean="0"/>
              <a:t>183</a:t>
            </a:fld>
            <a:endParaRPr lang="LID4096"/>
          </a:p>
        </p:txBody>
      </p:sp>
    </p:spTree>
    <p:extLst>
      <p:ext uri="{BB962C8B-B14F-4D97-AF65-F5344CB8AC3E}">
        <p14:creationId xmlns:p14="http://schemas.microsoft.com/office/powerpoint/2010/main" val="192498412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9BCDA-515E-4AD1-44E3-6A3FCEA481A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74120A7-6DD6-0AF3-76AA-E71286CCC15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B346661-79F7-B756-4169-7A0B3209AEF8}"/>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a:extLst>
              <a:ext uri="{FF2B5EF4-FFF2-40B4-BE49-F238E27FC236}">
                <a16:creationId xmlns:a16="http://schemas.microsoft.com/office/drawing/2014/main" id="{DBBC3FA0-3476-DBEC-B74F-90025EFFE231}"/>
              </a:ext>
            </a:extLst>
          </p:cNvPr>
          <p:cNvSpPr>
            <a:spLocks noGrp="1"/>
          </p:cNvSpPr>
          <p:nvPr>
            <p:ph type="sldNum" sz="quarter" idx="5"/>
          </p:nvPr>
        </p:nvSpPr>
        <p:spPr/>
        <p:txBody>
          <a:bodyPr/>
          <a:lstStyle/>
          <a:p>
            <a:fld id="{5118B2B6-B61D-485F-A68C-B6771903FC84}" type="slidenum">
              <a:rPr lang="LID4096" smtClean="0"/>
              <a:t>184</a:t>
            </a:fld>
            <a:endParaRPr lang="LID4096"/>
          </a:p>
        </p:txBody>
      </p:sp>
    </p:spTree>
    <p:extLst>
      <p:ext uri="{BB962C8B-B14F-4D97-AF65-F5344CB8AC3E}">
        <p14:creationId xmlns:p14="http://schemas.microsoft.com/office/powerpoint/2010/main" val="378218695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61F1B-633B-8C24-91EE-707C580157B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54972D7-52A1-F8AF-7A0A-8B8C1100BCB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5723805-5A42-7F0D-6ADB-9E70DC8390E2}"/>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מצריך נרמול לפני וגם שימוש במרחק </a:t>
            </a:r>
            <a:r>
              <a:rPr lang="he-IL" dirty="0" err="1"/>
              <a:t>אוקלידי</a:t>
            </a:r>
            <a:r>
              <a:rPr lang="he-IL" dirty="0"/>
              <a:t> שלא מתאים, גם לא נפוץ באשכול מאפיינים – בעד להסיר!</a:t>
            </a:r>
          </a:p>
        </p:txBody>
      </p:sp>
      <p:sp>
        <p:nvSpPr>
          <p:cNvPr id="4" name="מציין מיקום של מספר שקופית 3">
            <a:extLst>
              <a:ext uri="{FF2B5EF4-FFF2-40B4-BE49-F238E27FC236}">
                <a16:creationId xmlns:a16="http://schemas.microsoft.com/office/drawing/2014/main" id="{0998D12E-F1D7-4326-07BE-E2884A4E1EF6}"/>
              </a:ext>
            </a:extLst>
          </p:cNvPr>
          <p:cNvSpPr>
            <a:spLocks noGrp="1"/>
          </p:cNvSpPr>
          <p:nvPr>
            <p:ph type="sldNum" sz="quarter" idx="5"/>
          </p:nvPr>
        </p:nvSpPr>
        <p:spPr/>
        <p:txBody>
          <a:bodyPr/>
          <a:lstStyle/>
          <a:p>
            <a:fld id="{5118B2B6-B61D-485F-A68C-B6771903FC84}" type="slidenum">
              <a:rPr lang="LID4096" smtClean="0"/>
              <a:t>185</a:t>
            </a:fld>
            <a:endParaRPr lang="LID4096"/>
          </a:p>
        </p:txBody>
      </p:sp>
    </p:spTree>
    <p:extLst>
      <p:ext uri="{BB962C8B-B14F-4D97-AF65-F5344CB8AC3E}">
        <p14:creationId xmlns:p14="http://schemas.microsoft.com/office/powerpoint/2010/main" val="32107875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2EE0-78D5-F3E7-94D8-EEA4EDB7BE0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29C25D0-8E87-79A2-C3DC-8ECEAF768DD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15FF86F-CF48-E2E5-357A-F71E9C3ACD00}"/>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כדי להבין יותר טוב את בדיקות המעבדה ואת הקשרים ביניהם, ביצענו אשכול </a:t>
            </a:r>
            <a:r>
              <a:rPr lang="he-IL" b="1" dirty="0"/>
              <a:t>משתנים,</a:t>
            </a:r>
            <a:r>
              <a:rPr lang="he-IL" b="0" dirty="0"/>
              <a:t> בשונה מאשכול של תצפיות, שבוחן מרחקים </a:t>
            </a:r>
            <a:r>
              <a:rPr lang="he-IL" b="0" dirty="0" err="1"/>
              <a:t>אבסוליטיים</a:t>
            </a:r>
            <a:r>
              <a:rPr lang="he-IL" b="0" dirty="0"/>
              <a:t> בין התצפיות, באשכול משתנים המרחק נקבע ע"י קורלציות</a:t>
            </a:r>
            <a:endParaRPr lang="he-IL" dirty="0"/>
          </a:p>
        </p:txBody>
      </p:sp>
      <p:sp>
        <p:nvSpPr>
          <p:cNvPr id="4" name="מציין מיקום של מספר שקופית 3">
            <a:extLst>
              <a:ext uri="{FF2B5EF4-FFF2-40B4-BE49-F238E27FC236}">
                <a16:creationId xmlns:a16="http://schemas.microsoft.com/office/drawing/2014/main" id="{49A1EAF1-D6A5-1BDB-F827-CF3F6BC04FAF}"/>
              </a:ext>
            </a:extLst>
          </p:cNvPr>
          <p:cNvSpPr>
            <a:spLocks noGrp="1"/>
          </p:cNvSpPr>
          <p:nvPr>
            <p:ph type="sldNum" sz="quarter" idx="5"/>
          </p:nvPr>
        </p:nvSpPr>
        <p:spPr/>
        <p:txBody>
          <a:bodyPr/>
          <a:lstStyle/>
          <a:p>
            <a:fld id="{5118B2B6-B61D-485F-A68C-B6771903FC84}" type="slidenum">
              <a:rPr lang="LID4096" smtClean="0"/>
              <a:t>186</a:t>
            </a:fld>
            <a:endParaRPr lang="LID4096"/>
          </a:p>
        </p:txBody>
      </p:sp>
    </p:spTree>
    <p:extLst>
      <p:ext uri="{BB962C8B-B14F-4D97-AF65-F5344CB8AC3E}">
        <p14:creationId xmlns:p14="http://schemas.microsoft.com/office/powerpoint/2010/main" val="157635304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6819B-BEF5-BD5C-B3AF-BA94586A5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C3F49-E78D-CC87-96D1-C236FDCB3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FDB9C-89A4-44D3-27CE-D5323780CF24}"/>
              </a:ext>
            </a:extLst>
          </p:cNvPr>
          <p:cNvSpPr>
            <a:spLocks noGrp="1"/>
          </p:cNvSpPr>
          <p:nvPr>
            <p:ph type="body" idx="1"/>
          </p:nvPr>
        </p:nvSpPr>
        <p:spPr/>
        <p:txBody>
          <a:bodyPr/>
          <a:lstStyle/>
          <a:p>
            <a:pPr algn="r" rtl="1"/>
            <a:r>
              <a:rPr lang="he-IL" dirty="0"/>
              <a:t>גיל</a:t>
            </a:r>
          </a:p>
          <a:p>
            <a:pPr algn="r" rtl="1"/>
            <a:endParaRPr lang="he-IL" dirty="0"/>
          </a:p>
          <a:p>
            <a:pPr algn="r" rtl="1"/>
            <a:r>
              <a:rPr lang="he-IL" dirty="0"/>
              <a:t>להתייחס לעובדה כי בהינתן </a:t>
            </a:r>
            <a:r>
              <a:rPr lang="en-US" sz="1800" dirty="0">
                <a:effectLst/>
                <a:latin typeface="Times New Roman" panose="02020603050405020304" pitchFamily="18" charset="0"/>
                <a:ea typeface="Times New Roman" panose="02020603050405020304" pitchFamily="18" charset="0"/>
              </a:rPr>
              <a:t>2,989</a:t>
            </a:r>
            <a:r>
              <a:rPr lang="he-IL" dirty="0"/>
              <a:t> בדיקות מעבדה לא ניתן להבין יותר מדי מהנתונים</a:t>
            </a:r>
          </a:p>
          <a:p>
            <a:pPr algn="r" rtl="1"/>
            <a:r>
              <a:rPr lang="he-IL" dirty="0"/>
              <a:t>כמו כן, השתמשנו במדגם לאחר השלמת ערכים חסרים של </a:t>
            </a:r>
            <a:r>
              <a:rPr lang="he-IL" dirty="0" err="1"/>
              <a:t>מורז</a:t>
            </a:r>
            <a:endParaRPr lang="he-IL" dirty="0"/>
          </a:p>
        </p:txBody>
      </p:sp>
      <p:sp>
        <p:nvSpPr>
          <p:cNvPr id="4" name="Slide Number Placeholder 3">
            <a:extLst>
              <a:ext uri="{FF2B5EF4-FFF2-40B4-BE49-F238E27FC236}">
                <a16:creationId xmlns:a16="http://schemas.microsoft.com/office/drawing/2014/main" id="{0653C62B-BA1F-EA31-BAAC-67753E98F374}"/>
              </a:ext>
            </a:extLst>
          </p:cNvPr>
          <p:cNvSpPr>
            <a:spLocks noGrp="1"/>
          </p:cNvSpPr>
          <p:nvPr>
            <p:ph type="sldNum" sz="quarter" idx="5"/>
          </p:nvPr>
        </p:nvSpPr>
        <p:spPr/>
        <p:txBody>
          <a:bodyPr/>
          <a:lstStyle/>
          <a:p>
            <a:fld id="{5118B2B6-B61D-485F-A68C-B6771903FC84}" type="slidenum">
              <a:rPr lang="LID4096" smtClean="0"/>
              <a:t>187</a:t>
            </a:fld>
            <a:endParaRPr lang="LID4096"/>
          </a:p>
        </p:txBody>
      </p:sp>
    </p:spTree>
    <p:extLst>
      <p:ext uri="{BB962C8B-B14F-4D97-AF65-F5344CB8AC3E}">
        <p14:creationId xmlns:p14="http://schemas.microsoft.com/office/powerpoint/2010/main" val="24485447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BE55D-EB61-1219-FCE9-028D7AD2D19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C285F9C-5170-16BF-246F-3C3B563A884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2878F1E-0841-FF2F-526A-403CDE2DD797}"/>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17841926-C7C6-FA30-5463-FA154D563130}"/>
              </a:ext>
            </a:extLst>
          </p:cNvPr>
          <p:cNvSpPr>
            <a:spLocks noGrp="1"/>
          </p:cNvSpPr>
          <p:nvPr>
            <p:ph type="sldNum" sz="quarter" idx="5"/>
          </p:nvPr>
        </p:nvSpPr>
        <p:spPr/>
        <p:txBody>
          <a:bodyPr/>
          <a:lstStyle/>
          <a:p>
            <a:fld id="{5118B2B6-B61D-485F-A68C-B6771903FC84}" type="slidenum">
              <a:rPr lang="LID4096" smtClean="0"/>
              <a:t>188</a:t>
            </a:fld>
            <a:endParaRPr lang="LID4096"/>
          </a:p>
        </p:txBody>
      </p:sp>
    </p:spTree>
    <p:extLst>
      <p:ext uri="{BB962C8B-B14F-4D97-AF65-F5344CB8AC3E}">
        <p14:creationId xmlns:p14="http://schemas.microsoft.com/office/powerpoint/2010/main" val="360543222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15E1B-E93E-DC05-F530-8080EF53705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B42067B-79FC-A4DE-4DEB-B7356C5DC20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B61706A-80E6-D222-324D-BB0F27D4D219}"/>
              </a:ext>
            </a:extLst>
          </p:cNvPr>
          <p:cNvSpPr>
            <a:spLocks noGrp="1"/>
          </p:cNvSpPr>
          <p:nvPr>
            <p:ph type="body" idx="1"/>
          </p:nvPr>
        </p:nvSpPr>
        <p:spPr/>
        <p:txBody>
          <a:bodyPr/>
          <a:lstStyle/>
          <a:p>
            <a:pPr marL="0" marR="0" lvl="0" indent="0" algn="r" defTabSz="914400" rtl="1" eaLnBrk="1" fontAlgn="base" latinLnBrk="0" hangingPunct="1">
              <a:lnSpc>
                <a:spcPct val="100000"/>
              </a:lnSpc>
              <a:spcBef>
                <a:spcPct val="30000"/>
              </a:spcBef>
              <a:spcAft>
                <a:spcPct val="0"/>
              </a:spcAft>
              <a:buClrTx/>
              <a:buSzTx/>
              <a:buFontTx/>
              <a:buNone/>
              <a:tabLst/>
              <a:defRPr/>
            </a:pPr>
            <a:r>
              <a:rPr lang="he-IL" b="0" dirty="0"/>
              <a:t>העדפנו להשתמש </a:t>
            </a:r>
            <a:r>
              <a:rPr lang="he-IL" b="0" dirty="0" err="1"/>
              <a:t>בסטדנרטיזציה</a:t>
            </a:r>
            <a:r>
              <a:rPr lang="he-IL" b="0" dirty="0"/>
              <a:t>- יותר מותאם </a:t>
            </a:r>
            <a:r>
              <a:rPr lang="he-IL" b="0" dirty="0" err="1"/>
              <a:t>לדאטא</a:t>
            </a:r>
            <a:r>
              <a:rPr lang="he-IL" b="0" dirty="0"/>
              <a:t> עם ערכים חריגים, ויש לנו הרבה כאלה בגלל שהמדדים עולים משמעותית בזמן ונתפסים "כחריגים"</a:t>
            </a:r>
          </a:p>
          <a:p>
            <a:pPr marL="0" marR="0" lvl="0" indent="0" algn="r" defTabSz="914400" rtl="1" eaLnBrk="1" fontAlgn="base" latinLnBrk="0" hangingPunct="1">
              <a:lnSpc>
                <a:spcPct val="100000"/>
              </a:lnSpc>
              <a:spcBef>
                <a:spcPct val="30000"/>
              </a:spcBef>
              <a:spcAft>
                <a:spcPct val="0"/>
              </a:spcAft>
              <a:buClrTx/>
              <a:buSzTx/>
              <a:buFontTx/>
              <a:buNone/>
              <a:tabLst/>
              <a:defRPr/>
            </a:pPr>
            <a:r>
              <a:rPr lang="he-IL" b="0" dirty="0"/>
              <a:t>עבור גיל- יותר מתאים </a:t>
            </a:r>
            <a:r>
              <a:rPr lang="en-US" b="0" dirty="0"/>
              <a:t>MIN-MAX</a:t>
            </a:r>
            <a:r>
              <a:rPr lang="he-IL" b="0" dirty="0"/>
              <a:t> כדי לנרמל את הפרשי הגילאים בצורה טובה</a:t>
            </a:r>
            <a:endParaRPr lang="en-IL" b="0" dirty="0"/>
          </a:p>
          <a:p>
            <a:pPr algn="r" rtl="1"/>
            <a:endParaRPr lang="he-IL" b="0" dirty="0"/>
          </a:p>
        </p:txBody>
      </p:sp>
      <p:sp>
        <p:nvSpPr>
          <p:cNvPr id="4" name="מציין מיקום של מספר שקופית 3">
            <a:extLst>
              <a:ext uri="{FF2B5EF4-FFF2-40B4-BE49-F238E27FC236}">
                <a16:creationId xmlns:a16="http://schemas.microsoft.com/office/drawing/2014/main" id="{3541967B-F79F-FB29-F508-917CD1664DF5}"/>
              </a:ext>
            </a:extLst>
          </p:cNvPr>
          <p:cNvSpPr>
            <a:spLocks noGrp="1"/>
          </p:cNvSpPr>
          <p:nvPr>
            <p:ph type="sldNum" sz="quarter" idx="5"/>
          </p:nvPr>
        </p:nvSpPr>
        <p:spPr/>
        <p:txBody>
          <a:bodyPr/>
          <a:lstStyle/>
          <a:p>
            <a:fld id="{5118B2B6-B61D-485F-A68C-B6771903FC84}" type="slidenum">
              <a:rPr lang="LID4096" smtClean="0"/>
              <a:t>189</a:t>
            </a:fld>
            <a:endParaRPr lang="LID4096"/>
          </a:p>
        </p:txBody>
      </p:sp>
    </p:spTree>
    <p:extLst>
      <p:ext uri="{BB962C8B-B14F-4D97-AF65-F5344CB8AC3E}">
        <p14:creationId xmlns:p14="http://schemas.microsoft.com/office/powerpoint/2010/main" val="354421708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5118B2B6-B61D-485F-A68C-B6771903FC84}" type="slidenum">
              <a:rPr lang="LID4096" smtClean="0"/>
              <a:t>190</a:t>
            </a:fld>
            <a:endParaRPr lang="LID4096"/>
          </a:p>
        </p:txBody>
      </p:sp>
    </p:spTree>
    <p:extLst>
      <p:ext uri="{BB962C8B-B14F-4D97-AF65-F5344CB8AC3E}">
        <p14:creationId xmlns:p14="http://schemas.microsoft.com/office/powerpoint/2010/main" val="10182218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AB9F4-DA57-AFEB-666B-EC1E34A0373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A4CCB57-C2C2-DC17-500A-DEA4D79C2B0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A833AAB-298B-DCDD-E824-416D94DAE459}"/>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2C44B020-A8DA-70F3-9E0D-40F136780982}"/>
              </a:ext>
            </a:extLst>
          </p:cNvPr>
          <p:cNvSpPr>
            <a:spLocks noGrp="1"/>
          </p:cNvSpPr>
          <p:nvPr>
            <p:ph type="sldNum" sz="quarter" idx="5"/>
          </p:nvPr>
        </p:nvSpPr>
        <p:spPr/>
        <p:txBody>
          <a:bodyPr/>
          <a:lstStyle/>
          <a:p>
            <a:fld id="{5118B2B6-B61D-485F-A68C-B6771903FC84}" type="slidenum">
              <a:rPr lang="LID4096" smtClean="0"/>
              <a:t>191</a:t>
            </a:fld>
            <a:endParaRPr lang="LID4096"/>
          </a:p>
        </p:txBody>
      </p:sp>
    </p:spTree>
    <p:extLst>
      <p:ext uri="{BB962C8B-B14F-4D97-AF65-F5344CB8AC3E}">
        <p14:creationId xmlns:p14="http://schemas.microsoft.com/office/powerpoint/2010/main" val="284880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87FFE-8C02-E0A9-43E4-8BE20A67B77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7D6AEEF-6179-F92E-FB36-FD495BB20FD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7A5206D-A29E-7108-CC9B-E426A9EFB637}"/>
              </a:ext>
            </a:extLst>
          </p:cNvPr>
          <p:cNvSpPr>
            <a:spLocks noGrp="1"/>
          </p:cNvSpPr>
          <p:nvPr>
            <p:ph type="body" idx="1"/>
          </p:nvPr>
        </p:nvSpPr>
        <p:spPr/>
        <p:txBody>
          <a:bodyPr/>
          <a:lstStyle/>
          <a:p>
            <a:pPr algn="r" rtl="1"/>
            <a:r>
              <a:rPr lang="he-IL" dirty="0"/>
              <a:t>הוסרו בדיקות מעבדה שחרגו מהגבולות</a:t>
            </a:r>
            <a:endParaRPr lang="en-US" dirty="0"/>
          </a:p>
        </p:txBody>
      </p:sp>
      <p:sp>
        <p:nvSpPr>
          <p:cNvPr id="4" name="מציין מיקום של מספר שקופית 3">
            <a:extLst>
              <a:ext uri="{FF2B5EF4-FFF2-40B4-BE49-F238E27FC236}">
                <a16:creationId xmlns:a16="http://schemas.microsoft.com/office/drawing/2014/main" id="{33FB1A4D-3909-EC08-0003-B4738C7136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42248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1A0D2-7DD4-2E31-BB69-FC6F9BFFC33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066E196-791D-22A2-82BD-7EFF5D0C70A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DED276E-84C3-84F0-DBB1-949F9C19CF17}"/>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88DC2C34-8F7E-0F0E-2BEB-42955DA6CCF7}"/>
              </a:ext>
            </a:extLst>
          </p:cNvPr>
          <p:cNvSpPr>
            <a:spLocks noGrp="1"/>
          </p:cNvSpPr>
          <p:nvPr>
            <p:ph type="sldNum" sz="quarter" idx="5"/>
          </p:nvPr>
        </p:nvSpPr>
        <p:spPr/>
        <p:txBody>
          <a:bodyPr/>
          <a:lstStyle/>
          <a:p>
            <a:fld id="{5118B2B6-B61D-485F-A68C-B6771903FC84}" type="slidenum">
              <a:rPr lang="LID4096" smtClean="0"/>
              <a:t>192</a:t>
            </a:fld>
            <a:endParaRPr lang="LID4096"/>
          </a:p>
        </p:txBody>
      </p:sp>
    </p:spTree>
    <p:extLst>
      <p:ext uri="{BB962C8B-B14F-4D97-AF65-F5344CB8AC3E}">
        <p14:creationId xmlns:p14="http://schemas.microsoft.com/office/powerpoint/2010/main" val="135335561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2D717-F757-3E09-2E27-5702B880B67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0FDCCF4-D797-0F04-B0DF-653903C27E1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D5F4E89-69E5-732F-52B4-6B64DB4A31CF}"/>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AB5E0444-2CE4-633D-6FED-26F85DA924C5}"/>
              </a:ext>
            </a:extLst>
          </p:cNvPr>
          <p:cNvSpPr>
            <a:spLocks noGrp="1"/>
          </p:cNvSpPr>
          <p:nvPr>
            <p:ph type="sldNum" sz="quarter" idx="5"/>
          </p:nvPr>
        </p:nvSpPr>
        <p:spPr/>
        <p:txBody>
          <a:bodyPr/>
          <a:lstStyle/>
          <a:p>
            <a:fld id="{5118B2B6-B61D-485F-A68C-B6771903FC84}" type="slidenum">
              <a:rPr lang="LID4096" smtClean="0"/>
              <a:t>193</a:t>
            </a:fld>
            <a:endParaRPr lang="LID4096"/>
          </a:p>
        </p:txBody>
      </p:sp>
    </p:spTree>
    <p:extLst>
      <p:ext uri="{BB962C8B-B14F-4D97-AF65-F5344CB8AC3E}">
        <p14:creationId xmlns:p14="http://schemas.microsoft.com/office/powerpoint/2010/main" val="273309380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027E1-757D-5A42-B142-2293B32C3A6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A8C1F63-8DD7-486F-EEE7-0E487D5C6F9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24DD990-E357-7C92-5805-AF332398498B}"/>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38BA0D7C-792B-97C0-79A5-5680511D60FA}"/>
              </a:ext>
            </a:extLst>
          </p:cNvPr>
          <p:cNvSpPr>
            <a:spLocks noGrp="1"/>
          </p:cNvSpPr>
          <p:nvPr>
            <p:ph type="sldNum" sz="quarter" idx="5"/>
          </p:nvPr>
        </p:nvSpPr>
        <p:spPr/>
        <p:txBody>
          <a:bodyPr/>
          <a:lstStyle/>
          <a:p>
            <a:fld id="{5118B2B6-B61D-485F-A68C-B6771903FC84}" type="slidenum">
              <a:rPr lang="LID4096" smtClean="0"/>
              <a:t>194</a:t>
            </a:fld>
            <a:endParaRPr lang="LID4096"/>
          </a:p>
        </p:txBody>
      </p:sp>
    </p:spTree>
    <p:extLst>
      <p:ext uri="{BB962C8B-B14F-4D97-AF65-F5344CB8AC3E}">
        <p14:creationId xmlns:p14="http://schemas.microsoft.com/office/powerpoint/2010/main" val="85680209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base" latinLnBrk="0" hangingPunct="1">
              <a:lnSpc>
                <a:spcPct val="100000"/>
              </a:lnSpc>
              <a:spcBef>
                <a:spcPct val="30000"/>
              </a:spcBef>
              <a:spcAft>
                <a:spcPct val="0"/>
              </a:spcAft>
              <a:buClrTx/>
              <a:buSzTx/>
              <a:buFontTx/>
              <a:buNone/>
              <a:tabLst/>
              <a:defRPr/>
            </a:pPr>
            <a:r>
              <a:rPr lang="he-IL" b="0" dirty="0"/>
              <a:t>חילקנו לחלונות זמן כדי לבחון את יכולת החיזוי בטווחי זמן השונים</a:t>
            </a:r>
          </a:p>
          <a:p>
            <a:pPr marL="0" marR="0" lvl="0" indent="0" algn="r" defTabSz="914400" rtl="1" eaLnBrk="1" fontAlgn="base" latinLnBrk="0" hangingPunct="1">
              <a:lnSpc>
                <a:spcPct val="100000"/>
              </a:lnSpc>
              <a:spcBef>
                <a:spcPct val="30000"/>
              </a:spcBef>
              <a:spcAft>
                <a:spcPct val="0"/>
              </a:spcAft>
              <a:buClrTx/>
              <a:buSzTx/>
              <a:buFontTx/>
              <a:buNone/>
              <a:tabLst/>
              <a:defRPr/>
            </a:pPr>
            <a:r>
              <a:rPr lang="he-IL" b="0" dirty="0"/>
              <a:t>עבור כל חלון זמן – חילקנו לאימון ובחינה וחזינו רק בתוך אותו חלון, המטרה הייתה לבחון את ביצועי המודל בהתאם לנתונים בחלונות השונים. </a:t>
            </a:r>
            <a:br>
              <a:rPr lang="en-US" b="0" dirty="0"/>
            </a:br>
            <a:r>
              <a:rPr lang="he-IL" b="0" dirty="0"/>
              <a:t>ציפינו שבחלון הגדול יהיו יותר נתונים שקרובים ליום האבחון ובכך הביצועים ישתפרו. </a:t>
            </a:r>
          </a:p>
        </p:txBody>
      </p:sp>
      <p:sp>
        <p:nvSpPr>
          <p:cNvPr id="4" name="Slide Number Placeholder 3"/>
          <p:cNvSpPr>
            <a:spLocks noGrp="1"/>
          </p:cNvSpPr>
          <p:nvPr>
            <p:ph type="sldNum" sz="quarter" idx="5"/>
          </p:nvPr>
        </p:nvSpPr>
        <p:spPr/>
        <p:txBody>
          <a:bodyPr/>
          <a:lstStyle/>
          <a:p>
            <a:fld id="{2494D3F6-D570-4599-8161-42EC48715AEE}" type="slidenum">
              <a:rPr lang="en-US" smtClean="0"/>
              <a:pPr/>
              <a:t>195</a:t>
            </a:fld>
            <a:endParaRPr lang="en-US"/>
          </a:p>
        </p:txBody>
      </p:sp>
    </p:spTree>
    <p:extLst>
      <p:ext uri="{BB962C8B-B14F-4D97-AF65-F5344CB8AC3E}">
        <p14:creationId xmlns:p14="http://schemas.microsoft.com/office/powerpoint/2010/main" val="391882152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3A53D-483F-0DF7-9C9B-DE4C5FDCDAB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2C8A5FF-0219-9F49-8BE5-3EA1C5414CF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8FC18E0-0196-19C6-F81A-51D602DD0E14}"/>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4D80CC92-D475-C1B0-8E1E-10C080CFF7AA}"/>
              </a:ext>
            </a:extLst>
          </p:cNvPr>
          <p:cNvSpPr>
            <a:spLocks noGrp="1"/>
          </p:cNvSpPr>
          <p:nvPr>
            <p:ph type="sldNum" sz="quarter" idx="5"/>
          </p:nvPr>
        </p:nvSpPr>
        <p:spPr/>
        <p:txBody>
          <a:bodyPr/>
          <a:lstStyle/>
          <a:p>
            <a:fld id="{5118B2B6-B61D-485F-A68C-B6771903FC84}" type="slidenum">
              <a:rPr lang="LID4096" smtClean="0"/>
              <a:t>196</a:t>
            </a:fld>
            <a:endParaRPr lang="LID4096"/>
          </a:p>
        </p:txBody>
      </p:sp>
    </p:spTree>
    <p:extLst>
      <p:ext uri="{BB962C8B-B14F-4D97-AF65-F5344CB8AC3E}">
        <p14:creationId xmlns:p14="http://schemas.microsoft.com/office/powerpoint/2010/main" val="147737067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3C8C0-2597-5715-EB5B-F737EFC3581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BDC2689-AD1A-26A7-6BF3-E7634B1802C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253F8D7-9834-EF90-6865-0F4D528F4038}"/>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7E03AB6B-B237-C2D7-F984-E83E94AEA9E6}"/>
              </a:ext>
            </a:extLst>
          </p:cNvPr>
          <p:cNvSpPr>
            <a:spLocks noGrp="1"/>
          </p:cNvSpPr>
          <p:nvPr>
            <p:ph type="sldNum" sz="quarter" idx="5"/>
          </p:nvPr>
        </p:nvSpPr>
        <p:spPr/>
        <p:txBody>
          <a:bodyPr/>
          <a:lstStyle/>
          <a:p>
            <a:fld id="{5118B2B6-B61D-485F-A68C-B6771903FC84}" type="slidenum">
              <a:rPr lang="LID4096" smtClean="0"/>
              <a:t>197</a:t>
            </a:fld>
            <a:endParaRPr lang="LID4096"/>
          </a:p>
        </p:txBody>
      </p:sp>
    </p:spTree>
    <p:extLst>
      <p:ext uri="{BB962C8B-B14F-4D97-AF65-F5344CB8AC3E}">
        <p14:creationId xmlns:p14="http://schemas.microsoft.com/office/powerpoint/2010/main" val="265035382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15865-7909-C1D6-1975-9C6312CB935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370F1B6-A4B5-1B8D-A206-ACD9F7AC20B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1ACCDAF-BA34-ED2F-2685-D036DD024C3E}"/>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AED84851-BC24-7EDF-008D-7B8C52C747EF}"/>
              </a:ext>
            </a:extLst>
          </p:cNvPr>
          <p:cNvSpPr>
            <a:spLocks noGrp="1"/>
          </p:cNvSpPr>
          <p:nvPr>
            <p:ph type="sldNum" sz="quarter" idx="5"/>
          </p:nvPr>
        </p:nvSpPr>
        <p:spPr/>
        <p:txBody>
          <a:bodyPr/>
          <a:lstStyle/>
          <a:p>
            <a:fld id="{5118B2B6-B61D-485F-A68C-B6771903FC84}" type="slidenum">
              <a:rPr lang="LID4096" smtClean="0"/>
              <a:t>198</a:t>
            </a:fld>
            <a:endParaRPr lang="LID4096"/>
          </a:p>
        </p:txBody>
      </p:sp>
    </p:spTree>
    <p:extLst>
      <p:ext uri="{BB962C8B-B14F-4D97-AF65-F5344CB8AC3E}">
        <p14:creationId xmlns:p14="http://schemas.microsoft.com/office/powerpoint/2010/main" val="331410613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A8507-651F-3D70-4B8C-37FE691D8CE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82824EE-EA9F-1C83-31DE-58FA9F11325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DBF6787-06DE-D22E-4B17-6B8F71C3F947}"/>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930226E1-BE03-065C-A976-AB04285D16F1}"/>
              </a:ext>
            </a:extLst>
          </p:cNvPr>
          <p:cNvSpPr>
            <a:spLocks noGrp="1"/>
          </p:cNvSpPr>
          <p:nvPr>
            <p:ph type="sldNum" sz="quarter" idx="5"/>
          </p:nvPr>
        </p:nvSpPr>
        <p:spPr/>
        <p:txBody>
          <a:bodyPr/>
          <a:lstStyle/>
          <a:p>
            <a:fld id="{5118B2B6-B61D-485F-A68C-B6771903FC84}" type="slidenum">
              <a:rPr lang="LID4096" smtClean="0"/>
              <a:t>199</a:t>
            </a:fld>
            <a:endParaRPr lang="LID4096"/>
          </a:p>
        </p:txBody>
      </p:sp>
    </p:spTree>
    <p:extLst>
      <p:ext uri="{BB962C8B-B14F-4D97-AF65-F5344CB8AC3E}">
        <p14:creationId xmlns:p14="http://schemas.microsoft.com/office/powerpoint/2010/main" val="280353811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9E961-8885-69ED-5327-47A6FE58C49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C5085A7-05E7-C3B8-932D-790BD1E2900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B891208-0958-0393-B7A0-81CCC3E6D052}"/>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1EC1AA58-DC08-AFF0-DB86-15C3B437085A}"/>
              </a:ext>
            </a:extLst>
          </p:cNvPr>
          <p:cNvSpPr>
            <a:spLocks noGrp="1"/>
          </p:cNvSpPr>
          <p:nvPr>
            <p:ph type="sldNum" sz="quarter" idx="5"/>
          </p:nvPr>
        </p:nvSpPr>
        <p:spPr/>
        <p:txBody>
          <a:bodyPr/>
          <a:lstStyle/>
          <a:p>
            <a:fld id="{5118B2B6-B61D-485F-A68C-B6771903FC84}" type="slidenum">
              <a:rPr lang="LID4096" smtClean="0"/>
              <a:t>200</a:t>
            </a:fld>
            <a:endParaRPr lang="LID4096"/>
          </a:p>
        </p:txBody>
      </p:sp>
    </p:spTree>
    <p:extLst>
      <p:ext uri="{BB962C8B-B14F-4D97-AF65-F5344CB8AC3E}">
        <p14:creationId xmlns:p14="http://schemas.microsoft.com/office/powerpoint/2010/main" val="108000012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F0853-82EA-7B7A-F50E-DEF5221F386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BBF69F7-35BF-73A0-1ED1-0B1E18E2821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FACA804-5949-CA73-2D4E-22DF7D70C87A}"/>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B7EE3090-4FAA-2045-1304-539F9103FD30}"/>
              </a:ext>
            </a:extLst>
          </p:cNvPr>
          <p:cNvSpPr>
            <a:spLocks noGrp="1"/>
          </p:cNvSpPr>
          <p:nvPr>
            <p:ph type="sldNum" sz="quarter" idx="5"/>
          </p:nvPr>
        </p:nvSpPr>
        <p:spPr/>
        <p:txBody>
          <a:bodyPr/>
          <a:lstStyle/>
          <a:p>
            <a:fld id="{5118B2B6-B61D-485F-A68C-B6771903FC84}" type="slidenum">
              <a:rPr lang="LID4096" smtClean="0"/>
              <a:t>201</a:t>
            </a:fld>
            <a:endParaRPr lang="LID4096"/>
          </a:p>
        </p:txBody>
      </p:sp>
    </p:spTree>
    <p:extLst>
      <p:ext uri="{BB962C8B-B14F-4D97-AF65-F5344CB8AC3E}">
        <p14:creationId xmlns:p14="http://schemas.microsoft.com/office/powerpoint/2010/main" val="3008397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00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7E29D-3BDA-DF91-6052-2B1953C8E4E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B08EADB-E622-70EE-F5CE-6E41688B816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4A43A6C-4D51-702D-CFF2-9777B7C106F3}"/>
              </a:ext>
            </a:extLst>
          </p:cNvPr>
          <p:cNvSpPr>
            <a:spLocks noGrp="1"/>
          </p:cNvSpPr>
          <p:nvPr>
            <p:ph type="body" idx="1"/>
          </p:nvPr>
        </p:nvSpPr>
        <p:spPr/>
        <p:txBody>
          <a:bodyPr/>
          <a:lstStyle/>
          <a:p>
            <a:pPr algn="r" rtl="1"/>
            <a:endParaRPr lang="en-US" dirty="0"/>
          </a:p>
        </p:txBody>
      </p:sp>
      <p:sp>
        <p:nvSpPr>
          <p:cNvPr id="4" name="מציין מיקום של מספר שקופית 3">
            <a:extLst>
              <a:ext uri="{FF2B5EF4-FFF2-40B4-BE49-F238E27FC236}">
                <a16:creationId xmlns:a16="http://schemas.microsoft.com/office/drawing/2014/main" id="{BBAABA89-3423-1415-3FA3-3F2CE55736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2502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1AFBC-24CE-A3C4-7830-AAC62B8C700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7F19B5D-9D1F-1254-5F97-C61DDA961AA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DFF0D7D-9452-410D-6AAD-824A211B6D91}"/>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0E23EBFD-E9CE-02F7-6ADB-BA2A06F21FF3}"/>
              </a:ext>
            </a:extLst>
          </p:cNvPr>
          <p:cNvSpPr>
            <a:spLocks noGrp="1"/>
          </p:cNvSpPr>
          <p:nvPr>
            <p:ph type="sldNum" sz="quarter" idx="5"/>
          </p:nvPr>
        </p:nvSpPr>
        <p:spPr/>
        <p:txBody>
          <a:bodyPr/>
          <a:lstStyle/>
          <a:p>
            <a:fld id="{5118B2B6-B61D-485F-A68C-B6771903FC84}" type="slidenum">
              <a:rPr lang="LID4096" smtClean="0"/>
              <a:t>202</a:t>
            </a:fld>
            <a:endParaRPr lang="LID4096"/>
          </a:p>
        </p:txBody>
      </p:sp>
    </p:spTree>
    <p:extLst>
      <p:ext uri="{BB962C8B-B14F-4D97-AF65-F5344CB8AC3E}">
        <p14:creationId xmlns:p14="http://schemas.microsoft.com/office/powerpoint/2010/main" val="23209732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E6A57-21B4-33AB-230E-E44AA921C86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6E66059-0E86-1E89-229F-A35F2B23AE6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A02C29B-8C42-270F-13C5-CDB692AEC274}"/>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847BFC76-EC5D-2AC4-E457-A5483F60AE3B}"/>
              </a:ext>
            </a:extLst>
          </p:cNvPr>
          <p:cNvSpPr>
            <a:spLocks noGrp="1"/>
          </p:cNvSpPr>
          <p:nvPr>
            <p:ph type="sldNum" sz="quarter" idx="5"/>
          </p:nvPr>
        </p:nvSpPr>
        <p:spPr/>
        <p:txBody>
          <a:bodyPr/>
          <a:lstStyle/>
          <a:p>
            <a:fld id="{5118B2B6-B61D-485F-A68C-B6771903FC84}" type="slidenum">
              <a:rPr lang="LID4096" smtClean="0"/>
              <a:t>203</a:t>
            </a:fld>
            <a:endParaRPr lang="LID4096"/>
          </a:p>
        </p:txBody>
      </p:sp>
    </p:spTree>
    <p:extLst>
      <p:ext uri="{BB962C8B-B14F-4D97-AF65-F5344CB8AC3E}">
        <p14:creationId xmlns:p14="http://schemas.microsoft.com/office/powerpoint/2010/main" val="308533685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6373D-F97A-856B-3263-B47D2BC5005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7549493-CC4D-C2C5-AD6C-923D8061C6F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5F0F7B4-1138-52B7-ACD7-7719911B8F6B}"/>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A2AC1C74-5844-892B-B506-CC047ED7FA61}"/>
              </a:ext>
            </a:extLst>
          </p:cNvPr>
          <p:cNvSpPr>
            <a:spLocks noGrp="1"/>
          </p:cNvSpPr>
          <p:nvPr>
            <p:ph type="sldNum" sz="quarter" idx="5"/>
          </p:nvPr>
        </p:nvSpPr>
        <p:spPr/>
        <p:txBody>
          <a:bodyPr/>
          <a:lstStyle/>
          <a:p>
            <a:fld id="{5118B2B6-B61D-485F-A68C-B6771903FC84}" type="slidenum">
              <a:rPr lang="LID4096" smtClean="0"/>
              <a:t>204</a:t>
            </a:fld>
            <a:endParaRPr lang="LID4096"/>
          </a:p>
        </p:txBody>
      </p:sp>
    </p:spTree>
    <p:extLst>
      <p:ext uri="{BB962C8B-B14F-4D97-AF65-F5344CB8AC3E}">
        <p14:creationId xmlns:p14="http://schemas.microsoft.com/office/powerpoint/2010/main" val="38012739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63FDE-C3FA-79D6-82BB-84DB2687A55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8EF8CD5-B836-A4C3-AB01-40EC3908D5F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C1374C1-8C70-6D89-AF41-AB18F469F98E}"/>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BB9E52CC-CB14-24A9-3EE0-D352B6BD8A02}"/>
              </a:ext>
            </a:extLst>
          </p:cNvPr>
          <p:cNvSpPr>
            <a:spLocks noGrp="1"/>
          </p:cNvSpPr>
          <p:nvPr>
            <p:ph type="sldNum" sz="quarter" idx="5"/>
          </p:nvPr>
        </p:nvSpPr>
        <p:spPr/>
        <p:txBody>
          <a:bodyPr/>
          <a:lstStyle/>
          <a:p>
            <a:fld id="{5118B2B6-B61D-485F-A68C-B6771903FC84}" type="slidenum">
              <a:rPr lang="LID4096" smtClean="0"/>
              <a:t>205</a:t>
            </a:fld>
            <a:endParaRPr lang="LID4096"/>
          </a:p>
        </p:txBody>
      </p:sp>
    </p:spTree>
    <p:extLst>
      <p:ext uri="{BB962C8B-B14F-4D97-AF65-F5344CB8AC3E}">
        <p14:creationId xmlns:p14="http://schemas.microsoft.com/office/powerpoint/2010/main" val="342616421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A0081-F7AF-EE18-04A3-8BCB51B4B26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96063D0-A26A-2EB6-3763-DCB07CBB782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D5B53C0-59A4-FFBB-6F34-D2A39848DA4F}"/>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07EB44EB-A855-3BA4-2BBD-B09E1DDE9E66}"/>
              </a:ext>
            </a:extLst>
          </p:cNvPr>
          <p:cNvSpPr>
            <a:spLocks noGrp="1"/>
          </p:cNvSpPr>
          <p:nvPr>
            <p:ph type="sldNum" sz="quarter" idx="5"/>
          </p:nvPr>
        </p:nvSpPr>
        <p:spPr/>
        <p:txBody>
          <a:bodyPr/>
          <a:lstStyle/>
          <a:p>
            <a:fld id="{5118B2B6-B61D-485F-A68C-B6771903FC84}" type="slidenum">
              <a:rPr lang="LID4096" smtClean="0"/>
              <a:t>206</a:t>
            </a:fld>
            <a:endParaRPr lang="LID4096"/>
          </a:p>
        </p:txBody>
      </p:sp>
    </p:spTree>
    <p:extLst>
      <p:ext uri="{BB962C8B-B14F-4D97-AF65-F5344CB8AC3E}">
        <p14:creationId xmlns:p14="http://schemas.microsoft.com/office/powerpoint/2010/main" val="189723111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98288-C9F7-B891-CA08-A38CED474F4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4A2E544-6E29-157A-6B47-43C07FDF678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670BA20-D7FC-8AB2-EDCF-25A1E59FA6B2}"/>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7FD940D7-56D6-4A86-7EA4-FBC0CFD57FAB}"/>
              </a:ext>
            </a:extLst>
          </p:cNvPr>
          <p:cNvSpPr>
            <a:spLocks noGrp="1"/>
          </p:cNvSpPr>
          <p:nvPr>
            <p:ph type="sldNum" sz="quarter" idx="5"/>
          </p:nvPr>
        </p:nvSpPr>
        <p:spPr/>
        <p:txBody>
          <a:bodyPr/>
          <a:lstStyle/>
          <a:p>
            <a:fld id="{5118B2B6-B61D-485F-A68C-B6771903FC84}" type="slidenum">
              <a:rPr lang="LID4096" smtClean="0"/>
              <a:t>207</a:t>
            </a:fld>
            <a:endParaRPr lang="LID4096"/>
          </a:p>
        </p:txBody>
      </p:sp>
    </p:spTree>
    <p:extLst>
      <p:ext uri="{BB962C8B-B14F-4D97-AF65-F5344CB8AC3E}">
        <p14:creationId xmlns:p14="http://schemas.microsoft.com/office/powerpoint/2010/main" val="137911146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A8EE5-7E69-EB24-6167-4D0F939F148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C68DA62-A7B0-B4C8-87A6-DB1FC95D478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42B446D-60BE-64E2-DA17-0051975FE350}"/>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A47C1D9A-4DFA-6CFB-AC50-15AB3D60ABAD}"/>
              </a:ext>
            </a:extLst>
          </p:cNvPr>
          <p:cNvSpPr>
            <a:spLocks noGrp="1"/>
          </p:cNvSpPr>
          <p:nvPr>
            <p:ph type="sldNum" sz="quarter" idx="5"/>
          </p:nvPr>
        </p:nvSpPr>
        <p:spPr/>
        <p:txBody>
          <a:bodyPr/>
          <a:lstStyle/>
          <a:p>
            <a:fld id="{5118B2B6-B61D-485F-A68C-B6771903FC84}" type="slidenum">
              <a:rPr lang="LID4096" smtClean="0"/>
              <a:t>208</a:t>
            </a:fld>
            <a:endParaRPr lang="LID4096"/>
          </a:p>
        </p:txBody>
      </p:sp>
    </p:spTree>
    <p:extLst>
      <p:ext uri="{BB962C8B-B14F-4D97-AF65-F5344CB8AC3E}">
        <p14:creationId xmlns:p14="http://schemas.microsoft.com/office/powerpoint/2010/main" val="29053623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09A35-4BAA-CFE9-4CAB-1763EBA28E0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4DF23E1-C4C2-298D-BA19-3855BFF8145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3CA47EE-3EF6-4870-A61A-5B4BFDE5A4DB}"/>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37E2B4CA-59FA-BC72-9749-A493A5C6848A}"/>
              </a:ext>
            </a:extLst>
          </p:cNvPr>
          <p:cNvSpPr>
            <a:spLocks noGrp="1"/>
          </p:cNvSpPr>
          <p:nvPr>
            <p:ph type="sldNum" sz="quarter" idx="5"/>
          </p:nvPr>
        </p:nvSpPr>
        <p:spPr/>
        <p:txBody>
          <a:bodyPr/>
          <a:lstStyle/>
          <a:p>
            <a:fld id="{5118B2B6-B61D-485F-A68C-B6771903FC84}" type="slidenum">
              <a:rPr lang="LID4096" smtClean="0"/>
              <a:t>209</a:t>
            </a:fld>
            <a:endParaRPr lang="LID4096"/>
          </a:p>
        </p:txBody>
      </p:sp>
    </p:spTree>
    <p:extLst>
      <p:ext uri="{BB962C8B-B14F-4D97-AF65-F5344CB8AC3E}">
        <p14:creationId xmlns:p14="http://schemas.microsoft.com/office/powerpoint/2010/main" val="39025397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86120-9EE6-12FE-4282-923D8E8D246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D28C20F-089B-B56B-4A3E-FFF3792DE03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26D8937-78A0-4D50-0832-2D31F6B356DD}"/>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9908A9D7-F75A-4C52-6725-4D9A38D0373B}"/>
              </a:ext>
            </a:extLst>
          </p:cNvPr>
          <p:cNvSpPr>
            <a:spLocks noGrp="1"/>
          </p:cNvSpPr>
          <p:nvPr>
            <p:ph type="sldNum" sz="quarter" idx="5"/>
          </p:nvPr>
        </p:nvSpPr>
        <p:spPr/>
        <p:txBody>
          <a:bodyPr/>
          <a:lstStyle/>
          <a:p>
            <a:fld id="{5118B2B6-B61D-485F-A68C-B6771903FC84}" type="slidenum">
              <a:rPr lang="LID4096" smtClean="0"/>
              <a:t>210</a:t>
            </a:fld>
            <a:endParaRPr lang="LID4096"/>
          </a:p>
        </p:txBody>
      </p:sp>
    </p:spTree>
    <p:extLst>
      <p:ext uri="{BB962C8B-B14F-4D97-AF65-F5344CB8AC3E}">
        <p14:creationId xmlns:p14="http://schemas.microsoft.com/office/powerpoint/2010/main" val="337559770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2442A-F0B7-4F29-209D-E72A2D5BFD1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513071B-5C97-B3F8-20C4-BC6C0216D69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912F2E1-B3DA-3CAC-19BA-033214DDE20A}"/>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3C9D5816-BC95-755A-8CE1-A1BA70EA52B7}"/>
              </a:ext>
            </a:extLst>
          </p:cNvPr>
          <p:cNvSpPr>
            <a:spLocks noGrp="1"/>
          </p:cNvSpPr>
          <p:nvPr>
            <p:ph type="sldNum" sz="quarter" idx="5"/>
          </p:nvPr>
        </p:nvSpPr>
        <p:spPr/>
        <p:txBody>
          <a:bodyPr/>
          <a:lstStyle/>
          <a:p>
            <a:fld id="{5118B2B6-B61D-485F-A68C-B6771903FC84}" type="slidenum">
              <a:rPr lang="LID4096" smtClean="0"/>
              <a:t>211</a:t>
            </a:fld>
            <a:endParaRPr lang="LID4096"/>
          </a:p>
        </p:txBody>
      </p:sp>
    </p:spTree>
    <p:extLst>
      <p:ext uri="{BB962C8B-B14F-4D97-AF65-F5344CB8AC3E}">
        <p14:creationId xmlns:p14="http://schemas.microsoft.com/office/powerpoint/2010/main" val="479643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233D0-7670-78A9-71D4-B1683C9CE90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C65E883-26E7-6393-78F4-48DB5C9BB04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0D96035-DDDF-2DC5-5D94-B1FB3C8A0D55}"/>
              </a:ext>
            </a:extLst>
          </p:cNvPr>
          <p:cNvSpPr>
            <a:spLocks noGrp="1"/>
          </p:cNvSpPr>
          <p:nvPr>
            <p:ph type="body" idx="1"/>
          </p:nvPr>
        </p:nvSpPr>
        <p:spPr/>
        <p:txBody>
          <a:bodyPr/>
          <a:lstStyle/>
          <a:p>
            <a:r>
              <a:rPr lang="he-IL" dirty="0"/>
              <a:t>תום</a:t>
            </a:r>
            <a:endParaRPr lang="en-US" dirty="0"/>
          </a:p>
        </p:txBody>
      </p:sp>
      <p:sp>
        <p:nvSpPr>
          <p:cNvPr id="4" name="מציין מיקום של מספר שקופית 3">
            <a:extLst>
              <a:ext uri="{FF2B5EF4-FFF2-40B4-BE49-F238E27FC236}">
                <a16:creationId xmlns:a16="http://schemas.microsoft.com/office/drawing/2014/main" id="{D658CB9F-07F0-7190-B580-B19FC62E79B5}"/>
              </a:ext>
            </a:extLst>
          </p:cNvPr>
          <p:cNvSpPr>
            <a:spLocks noGrp="1"/>
          </p:cNvSpPr>
          <p:nvPr>
            <p:ph type="sldNum" sz="quarter" idx="5"/>
          </p:nvPr>
        </p:nvSpPr>
        <p:spPr/>
        <p:txBody>
          <a:bodyPr/>
          <a:lstStyle/>
          <a:p>
            <a:fld id="{5118B2B6-B61D-485F-A68C-B6771903FC84}" type="slidenum">
              <a:rPr lang="LID4096" smtClean="0"/>
              <a:t>23</a:t>
            </a:fld>
            <a:endParaRPr lang="LID4096"/>
          </a:p>
        </p:txBody>
      </p:sp>
    </p:spTree>
    <p:extLst>
      <p:ext uri="{BB962C8B-B14F-4D97-AF65-F5344CB8AC3E}">
        <p14:creationId xmlns:p14="http://schemas.microsoft.com/office/powerpoint/2010/main" val="423782408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F750E-D457-CC67-7C0F-5C7FAF0486D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44BC496-40EF-918E-0006-5CF1C765AB8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A300522-D3F2-343C-87E1-461F69D0DDE7}"/>
              </a:ext>
            </a:extLst>
          </p:cNvPr>
          <p:cNvSpPr>
            <a:spLocks noGrp="1"/>
          </p:cNvSpPr>
          <p:nvPr>
            <p:ph type="body" idx="1"/>
          </p:nvPr>
        </p:nvSpPr>
        <p:spPr/>
        <p:txBody>
          <a:bodyPr/>
          <a:lstStyle/>
          <a:p>
            <a:r>
              <a:rPr lang="he-IL" dirty="0"/>
              <a:t>גיל</a:t>
            </a:r>
          </a:p>
        </p:txBody>
      </p:sp>
      <p:sp>
        <p:nvSpPr>
          <p:cNvPr id="4" name="מציין מיקום של מספר שקופית 3">
            <a:extLst>
              <a:ext uri="{FF2B5EF4-FFF2-40B4-BE49-F238E27FC236}">
                <a16:creationId xmlns:a16="http://schemas.microsoft.com/office/drawing/2014/main" id="{45D41EEF-C235-1C61-30B6-9A7591164FD4}"/>
              </a:ext>
            </a:extLst>
          </p:cNvPr>
          <p:cNvSpPr>
            <a:spLocks noGrp="1"/>
          </p:cNvSpPr>
          <p:nvPr>
            <p:ph type="sldNum" sz="quarter" idx="5"/>
          </p:nvPr>
        </p:nvSpPr>
        <p:spPr/>
        <p:txBody>
          <a:bodyPr/>
          <a:lstStyle/>
          <a:p>
            <a:fld id="{5118B2B6-B61D-485F-A68C-B6771903FC84}" type="slidenum">
              <a:rPr lang="LID4096" smtClean="0"/>
              <a:t>212</a:t>
            </a:fld>
            <a:endParaRPr lang="LID4096"/>
          </a:p>
        </p:txBody>
      </p:sp>
    </p:spTree>
    <p:extLst>
      <p:ext uri="{BB962C8B-B14F-4D97-AF65-F5344CB8AC3E}">
        <p14:creationId xmlns:p14="http://schemas.microsoft.com/office/powerpoint/2010/main" val="306931627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B7FBF-913E-1ABD-03FF-BCFB7DC49E4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1D365C4-2AD9-93F7-C77A-ADED4D55012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50FBF1F-0916-4F2C-DDDC-0A5FEE7D5D06}"/>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B58176D6-5E78-D120-C424-97AC361B5DFF}"/>
              </a:ext>
            </a:extLst>
          </p:cNvPr>
          <p:cNvSpPr>
            <a:spLocks noGrp="1"/>
          </p:cNvSpPr>
          <p:nvPr>
            <p:ph type="sldNum" sz="quarter" idx="5"/>
          </p:nvPr>
        </p:nvSpPr>
        <p:spPr/>
        <p:txBody>
          <a:bodyPr/>
          <a:lstStyle/>
          <a:p>
            <a:fld id="{5118B2B6-B61D-485F-A68C-B6771903FC84}" type="slidenum">
              <a:rPr lang="LID4096" smtClean="0"/>
              <a:t>213</a:t>
            </a:fld>
            <a:endParaRPr lang="LID4096"/>
          </a:p>
        </p:txBody>
      </p:sp>
    </p:spTree>
    <p:extLst>
      <p:ext uri="{BB962C8B-B14F-4D97-AF65-F5344CB8AC3E}">
        <p14:creationId xmlns:p14="http://schemas.microsoft.com/office/powerpoint/2010/main" val="348997061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DE03A-26B0-B46C-531C-0FA86430DB6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3C23C19-64D3-502C-C5DC-BD498C4DDFD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D877B56-DBB7-058E-1DEB-A48087459F7D}"/>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620BE5CE-D856-975B-4C1A-9CA9F5361D51}"/>
              </a:ext>
            </a:extLst>
          </p:cNvPr>
          <p:cNvSpPr>
            <a:spLocks noGrp="1"/>
          </p:cNvSpPr>
          <p:nvPr>
            <p:ph type="sldNum" sz="quarter" idx="5"/>
          </p:nvPr>
        </p:nvSpPr>
        <p:spPr/>
        <p:txBody>
          <a:bodyPr/>
          <a:lstStyle/>
          <a:p>
            <a:fld id="{5118B2B6-B61D-485F-A68C-B6771903FC84}" type="slidenum">
              <a:rPr lang="LID4096" smtClean="0"/>
              <a:t>214</a:t>
            </a:fld>
            <a:endParaRPr lang="LID4096"/>
          </a:p>
        </p:txBody>
      </p:sp>
    </p:spTree>
    <p:extLst>
      <p:ext uri="{BB962C8B-B14F-4D97-AF65-F5344CB8AC3E}">
        <p14:creationId xmlns:p14="http://schemas.microsoft.com/office/powerpoint/2010/main" val="22922574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2370A-EB72-31B0-C1BE-D056729C172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B47FF52-C13D-9E1B-7FBE-C6ABBF7A635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CCFBC22-8DAC-7C67-1C30-C33CFCCD2A4A}"/>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C566FC22-F5DB-4497-162B-C94C0659F583}"/>
              </a:ext>
            </a:extLst>
          </p:cNvPr>
          <p:cNvSpPr>
            <a:spLocks noGrp="1"/>
          </p:cNvSpPr>
          <p:nvPr>
            <p:ph type="sldNum" sz="quarter" idx="5"/>
          </p:nvPr>
        </p:nvSpPr>
        <p:spPr/>
        <p:txBody>
          <a:bodyPr/>
          <a:lstStyle/>
          <a:p>
            <a:fld id="{5118B2B6-B61D-485F-A68C-B6771903FC84}" type="slidenum">
              <a:rPr lang="LID4096" smtClean="0"/>
              <a:t>215</a:t>
            </a:fld>
            <a:endParaRPr lang="LID4096"/>
          </a:p>
        </p:txBody>
      </p:sp>
    </p:spTree>
    <p:extLst>
      <p:ext uri="{BB962C8B-B14F-4D97-AF65-F5344CB8AC3E}">
        <p14:creationId xmlns:p14="http://schemas.microsoft.com/office/powerpoint/2010/main" val="2574188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EE65A-81B1-EAC1-073B-B160AFB007D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1B638B6-CE20-B309-15D7-B8D5EACFE77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CE63EF4-8C4D-8017-74A9-9FF15C65B3BC}"/>
              </a:ext>
            </a:extLst>
          </p:cNvPr>
          <p:cNvSpPr>
            <a:spLocks noGrp="1"/>
          </p:cNvSpPr>
          <p:nvPr>
            <p:ph type="body" idx="1"/>
          </p:nvPr>
        </p:nvSpPr>
        <p:spPr/>
        <p:txBody>
          <a:bodyPr/>
          <a:lstStyle/>
          <a:p>
            <a:r>
              <a:rPr lang="he-IL" dirty="0"/>
              <a:t>גיל</a:t>
            </a:r>
          </a:p>
        </p:txBody>
      </p:sp>
      <p:sp>
        <p:nvSpPr>
          <p:cNvPr id="4" name="מציין מיקום של מספר שקופית 3">
            <a:extLst>
              <a:ext uri="{FF2B5EF4-FFF2-40B4-BE49-F238E27FC236}">
                <a16:creationId xmlns:a16="http://schemas.microsoft.com/office/drawing/2014/main" id="{095CE751-7FEF-423A-66C8-E83B8F5B5BF8}"/>
              </a:ext>
            </a:extLst>
          </p:cNvPr>
          <p:cNvSpPr>
            <a:spLocks noGrp="1"/>
          </p:cNvSpPr>
          <p:nvPr>
            <p:ph type="sldNum" sz="quarter" idx="5"/>
          </p:nvPr>
        </p:nvSpPr>
        <p:spPr/>
        <p:txBody>
          <a:bodyPr/>
          <a:lstStyle/>
          <a:p>
            <a:fld id="{5118B2B6-B61D-485F-A68C-B6771903FC84}" type="slidenum">
              <a:rPr lang="LID4096" smtClean="0"/>
              <a:t>216</a:t>
            </a:fld>
            <a:endParaRPr lang="LID4096"/>
          </a:p>
        </p:txBody>
      </p:sp>
    </p:spTree>
    <p:extLst>
      <p:ext uri="{BB962C8B-B14F-4D97-AF65-F5344CB8AC3E}">
        <p14:creationId xmlns:p14="http://schemas.microsoft.com/office/powerpoint/2010/main" val="16311353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C6E5D-5D4E-7F75-174F-CC11A2878FA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5282244-4A9A-513E-B9DF-219E86D8842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FDBF7F7-8746-79AF-7493-9D02E5BD49F6}"/>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6832BB9F-9657-95F3-C814-B28FEDEDDAC2}"/>
              </a:ext>
            </a:extLst>
          </p:cNvPr>
          <p:cNvSpPr>
            <a:spLocks noGrp="1"/>
          </p:cNvSpPr>
          <p:nvPr>
            <p:ph type="sldNum" sz="quarter" idx="5"/>
          </p:nvPr>
        </p:nvSpPr>
        <p:spPr/>
        <p:txBody>
          <a:bodyPr/>
          <a:lstStyle/>
          <a:p>
            <a:fld id="{5118B2B6-B61D-485F-A68C-B6771903FC84}" type="slidenum">
              <a:rPr lang="LID4096" smtClean="0"/>
              <a:t>217</a:t>
            </a:fld>
            <a:endParaRPr lang="LID4096"/>
          </a:p>
        </p:txBody>
      </p:sp>
    </p:spTree>
    <p:extLst>
      <p:ext uri="{BB962C8B-B14F-4D97-AF65-F5344CB8AC3E}">
        <p14:creationId xmlns:p14="http://schemas.microsoft.com/office/powerpoint/2010/main" val="326863870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52510-0F5E-F9DA-D9D0-BBEABCFE6BD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CF558F0-2C97-047B-2F74-2880F92948A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8424535-1359-4749-AC3E-C4805F1AC04B}"/>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90873025-B90F-0B22-A970-C245AC44044C}"/>
              </a:ext>
            </a:extLst>
          </p:cNvPr>
          <p:cNvSpPr>
            <a:spLocks noGrp="1"/>
          </p:cNvSpPr>
          <p:nvPr>
            <p:ph type="sldNum" sz="quarter" idx="5"/>
          </p:nvPr>
        </p:nvSpPr>
        <p:spPr/>
        <p:txBody>
          <a:bodyPr/>
          <a:lstStyle/>
          <a:p>
            <a:fld id="{5118B2B6-B61D-485F-A68C-B6771903FC84}" type="slidenum">
              <a:rPr lang="LID4096" smtClean="0"/>
              <a:t>218</a:t>
            </a:fld>
            <a:endParaRPr lang="LID4096"/>
          </a:p>
        </p:txBody>
      </p:sp>
    </p:spTree>
    <p:extLst>
      <p:ext uri="{BB962C8B-B14F-4D97-AF65-F5344CB8AC3E}">
        <p14:creationId xmlns:p14="http://schemas.microsoft.com/office/powerpoint/2010/main" val="195265649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041FA-B820-7623-2808-ED78B2D211E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9E293BD-3B8D-932D-DC5E-29D62720B44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4A69A9A-765F-4D62-DA71-D44A4F9DFCB6}"/>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2B79FCBE-99B2-DF7C-35F4-B9DB5ABF2333}"/>
              </a:ext>
            </a:extLst>
          </p:cNvPr>
          <p:cNvSpPr>
            <a:spLocks noGrp="1"/>
          </p:cNvSpPr>
          <p:nvPr>
            <p:ph type="sldNum" sz="quarter" idx="5"/>
          </p:nvPr>
        </p:nvSpPr>
        <p:spPr/>
        <p:txBody>
          <a:bodyPr/>
          <a:lstStyle/>
          <a:p>
            <a:fld id="{5118B2B6-B61D-485F-A68C-B6771903FC84}" type="slidenum">
              <a:rPr lang="LID4096" smtClean="0"/>
              <a:t>219</a:t>
            </a:fld>
            <a:endParaRPr lang="LID4096"/>
          </a:p>
        </p:txBody>
      </p:sp>
    </p:spTree>
    <p:extLst>
      <p:ext uri="{BB962C8B-B14F-4D97-AF65-F5344CB8AC3E}">
        <p14:creationId xmlns:p14="http://schemas.microsoft.com/office/powerpoint/2010/main" val="130369397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5042A-55EE-856A-16D1-373C76225B8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65D47D3-5EE7-73B8-56AE-FAEC43C86F7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6CD3006-2EC3-650A-B6BC-8D027C2A2F37}"/>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EF771ADD-F611-7025-7FCC-565792ADBE74}"/>
              </a:ext>
            </a:extLst>
          </p:cNvPr>
          <p:cNvSpPr>
            <a:spLocks noGrp="1"/>
          </p:cNvSpPr>
          <p:nvPr>
            <p:ph type="sldNum" sz="quarter" idx="5"/>
          </p:nvPr>
        </p:nvSpPr>
        <p:spPr/>
        <p:txBody>
          <a:bodyPr/>
          <a:lstStyle/>
          <a:p>
            <a:fld id="{5118B2B6-B61D-485F-A68C-B6771903FC84}" type="slidenum">
              <a:rPr lang="LID4096" smtClean="0"/>
              <a:t>220</a:t>
            </a:fld>
            <a:endParaRPr lang="LID4096"/>
          </a:p>
        </p:txBody>
      </p:sp>
    </p:spTree>
    <p:extLst>
      <p:ext uri="{BB962C8B-B14F-4D97-AF65-F5344CB8AC3E}">
        <p14:creationId xmlns:p14="http://schemas.microsoft.com/office/powerpoint/2010/main" val="317700055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44A22-0FC8-4E2D-F028-8502450A8AD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C7E677D-C2FD-D368-73AF-EDBB50B5AF2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51EEE5F-5CAB-B882-9F93-7D9A03BF3869}"/>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3E0D66F0-65C4-665D-3E2C-5C424787C7ED}"/>
              </a:ext>
            </a:extLst>
          </p:cNvPr>
          <p:cNvSpPr>
            <a:spLocks noGrp="1"/>
          </p:cNvSpPr>
          <p:nvPr>
            <p:ph type="sldNum" sz="quarter" idx="5"/>
          </p:nvPr>
        </p:nvSpPr>
        <p:spPr/>
        <p:txBody>
          <a:bodyPr/>
          <a:lstStyle/>
          <a:p>
            <a:fld id="{5118B2B6-B61D-485F-A68C-B6771903FC84}" type="slidenum">
              <a:rPr lang="LID4096" smtClean="0"/>
              <a:t>221</a:t>
            </a:fld>
            <a:endParaRPr lang="LID4096"/>
          </a:p>
        </p:txBody>
      </p:sp>
    </p:spTree>
    <p:extLst>
      <p:ext uri="{BB962C8B-B14F-4D97-AF65-F5344CB8AC3E}">
        <p14:creationId xmlns:p14="http://schemas.microsoft.com/office/powerpoint/2010/main" val="910149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4516D-9978-4517-CFAB-EFF59DD1D4B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987FACD-DE11-4CD5-18E2-56E83C19017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944FB1D-6862-29D7-EC80-7D9C066D83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תום</a:t>
            </a:r>
            <a:endParaRPr lang="en-US" dirty="0"/>
          </a:p>
          <a:p>
            <a:endParaRPr lang="en-US" dirty="0"/>
          </a:p>
        </p:txBody>
      </p:sp>
      <p:sp>
        <p:nvSpPr>
          <p:cNvPr id="4" name="מציין מיקום של מספר שקופית 3">
            <a:extLst>
              <a:ext uri="{FF2B5EF4-FFF2-40B4-BE49-F238E27FC236}">
                <a16:creationId xmlns:a16="http://schemas.microsoft.com/office/drawing/2014/main" id="{824F0864-656D-5B4B-E40F-948BB10F1CD6}"/>
              </a:ext>
            </a:extLst>
          </p:cNvPr>
          <p:cNvSpPr>
            <a:spLocks noGrp="1"/>
          </p:cNvSpPr>
          <p:nvPr>
            <p:ph type="sldNum" sz="quarter" idx="5"/>
          </p:nvPr>
        </p:nvSpPr>
        <p:spPr/>
        <p:txBody>
          <a:bodyPr/>
          <a:lstStyle/>
          <a:p>
            <a:fld id="{5118B2B6-B61D-485F-A68C-B6771903FC84}" type="slidenum">
              <a:rPr lang="LID4096" smtClean="0"/>
              <a:t>24</a:t>
            </a:fld>
            <a:endParaRPr lang="LID4096"/>
          </a:p>
        </p:txBody>
      </p:sp>
    </p:spTree>
    <p:extLst>
      <p:ext uri="{BB962C8B-B14F-4D97-AF65-F5344CB8AC3E}">
        <p14:creationId xmlns:p14="http://schemas.microsoft.com/office/powerpoint/2010/main" val="180233182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483F0-78D7-504A-B35C-0E44ED38F3A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1E6FEA9-C870-BEE9-3B95-82B3FA1BCE0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007F52A-4C1D-0556-194A-E88468C3DB84}"/>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E0ED7FB6-CF1E-9018-7B3A-960A848DB272}"/>
              </a:ext>
            </a:extLst>
          </p:cNvPr>
          <p:cNvSpPr>
            <a:spLocks noGrp="1"/>
          </p:cNvSpPr>
          <p:nvPr>
            <p:ph type="sldNum" sz="quarter" idx="5"/>
          </p:nvPr>
        </p:nvSpPr>
        <p:spPr/>
        <p:txBody>
          <a:bodyPr/>
          <a:lstStyle/>
          <a:p>
            <a:fld id="{5118B2B6-B61D-485F-A68C-B6771903FC84}" type="slidenum">
              <a:rPr lang="LID4096" smtClean="0"/>
              <a:t>222</a:t>
            </a:fld>
            <a:endParaRPr lang="LID4096"/>
          </a:p>
        </p:txBody>
      </p:sp>
    </p:spTree>
    <p:extLst>
      <p:ext uri="{BB962C8B-B14F-4D97-AF65-F5344CB8AC3E}">
        <p14:creationId xmlns:p14="http://schemas.microsoft.com/office/powerpoint/2010/main" val="12076962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51C79-C2F4-3FC4-9FDB-E16527357AC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3DAEC54-7189-65AA-95B0-9D68650FA48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7C58A78-521E-231E-8A42-344D558504C9}"/>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13B8C309-1B94-E0E8-D6D6-6E1ED0386E15}"/>
              </a:ext>
            </a:extLst>
          </p:cNvPr>
          <p:cNvSpPr>
            <a:spLocks noGrp="1"/>
          </p:cNvSpPr>
          <p:nvPr>
            <p:ph type="sldNum" sz="quarter" idx="5"/>
          </p:nvPr>
        </p:nvSpPr>
        <p:spPr/>
        <p:txBody>
          <a:bodyPr/>
          <a:lstStyle/>
          <a:p>
            <a:fld id="{5118B2B6-B61D-485F-A68C-B6771903FC84}" type="slidenum">
              <a:rPr lang="LID4096" smtClean="0"/>
              <a:t>223</a:t>
            </a:fld>
            <a:endParaRPr lang="LID4096"/>
          </a:p>
        </p:txBody>
      </p:sp>
    </p:spTree>
    <p:extLst>
      <p:ext uri="{BB962C8B-B14F-4D97-AF65-F5344CB8AC3E}">
        <p14:creationId xmlns:p14="http://schemas.microsoft.com/office/powerpoint/2010/main" val="83385216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1B821-A190-97E0-184E-D3ADFC39B8D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993B2EE-FB64-62C5-7EE7-363CE75C917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D2FCDCB-C5EF-0A5F-41EE-CB295A54FE8D}"/>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6DBF968E-C119-C512-6889-569A30554F8A}"/>
              </a:ext>
            </a:extLst>
          </p:cNvPr>
          <p:cNvSpPr>
            <a:spLocks noGrp="1"/>
          </p:cNvSpPr>
          <p:nvPr>
            <p:ph type="sldNum" sz="quarter" idx="5"/>
          </p:nvPr>
        </p:nvSpPr>
        <p:spPr/>
        <p:txBody>
          <a:bodyPr/>
          <a:lstStyle/>
          <a:p>
            <a:fld id="{5118B2B6-B61D-485F-A68C-B6771903FC84}" type="slidenum">
              <a:rPr lang="LID4096" smtClean="0"/>
              <a:t>224</a:t>
            </a:fld>
            <a:endParaRPr lang="LID4096"/>
          </a:p>
        </p:txBody>
      </p:sp>
    </p:spTree>
    <p:extLst>
      <p:ext uri="{BB962C8B-B14F-4D97-AF65-F5344CB8AC3E}">
        <p14:creationId xmlns:p14="http://schemas.microsoft.com/office/powerpoint/2010/main" val="255166122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4C1F7-B021-7933-04D9-6783258ED1C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6B65EC4-0FFB-2109-196B-225F3B97AED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B4548E6-95F4-A6B1-92F8-0B844CF57FC3}"/>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349F7740-3F52-ADE9-7773-D2D7D115DAA2}"/>
              </a:ext>
            </a:extLst>
          </p:cNvPr>
          <p:cNvSpPr>
            <a:spLocks noGrp="1"/>
          </p:cNvSpPr>
          <p:nvPr>
            <p:ph type="sldNum" sz="quarter" idx="5"/>
          </p:nvPr>
        </p:nvSpPr>
        <p:spPr/>
        <p:txBody>
          <a:bodyPr/>
          <a:lstStyle/>
          <a:p>
            <a:fld id="{5118B2B6-B61D-485F-A68C-B6771903FC84}" type="slidenum">
              <a:rPr lang="LID4096" smtClean="0"/>
              <a:t>225</a:t>
            </a:fld>
            <a:endParaRPr lang="LID4096"/>
          </a:p>
        </p:txBody>
      </p:sp>
    </p:spTree>
    <p:extLst>
      <p:ext uri="{BB962C8B-B14F-4D97-AF65-F5344CB8AC3E}">
        <p14:creationId xmlns:p14="http://schemas.microsoft.com/office/powerpoint/2010/main" val="393354921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B510A-864D-0080-9076-C13AEC30A27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4B82BEC-74FF-C6BB-A8FE-C110838D984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454E634-1AF6-5777-8EF7-29E7725C8216}"/>
              </a:ext>
            </a:extLst>
          </p:cNvPr>
          <p:cNvSpPr>
            <a:spLocks noGrp="1"/>
          </p:cNvSpPr>
          <p:nvPr>
            <p:ph type="body" idx="1"/>
          </p:nvPr>
        </p:nvSpPr>
        <p:spPr/>
        <p:txBody>
          <a:bodyPr/>
          <a:lstStyle/>
          <a:p>
            <a:r>
              <a:rPr lang="he-IL" dirty="0"/>
              <a:t>גיל</a:t>
            </a:r>
          </a:p>
        </p:txBody>
      </p:sp>
      <p:sp>
        <p:nvSpPr>
          <p:cNvPr id="4" name="מציין מיקום של מספר שקופית 3">
            <a:extLst>
              <a:ext uri="{FF2B5EF4-FFF2-40B4-BE49-F238E27FC236}">
                <a16:creationId xmlns:a16="http://schemas.microsoft.com/office/drawing/2014/main" id="{2B7C4260-EC56-7A44-7B97-7BC8678639A9}"/>
              </a:ext>
            </a:extLst>
          </p:cNvPr>
          <p:cNvSpPr>
            <a:spLocks noGrp="1"/>
          </p:cNvSpPr>
          <p:nvPr>
            <p:ph type="sldNum" sz="quarter" idx="5"/>
          </p:nvPr>
        </p:nvSpPr>
        <p:spPr/>
        <p:txBody>
          <a:bodyPr/>
          <a:lstStyle/>
          <a:p>
            <a:fld id="{5118B2B6-B61D-485F-A68C-B6771903FC84}" type="slidenum">
              <a:rPr lang="LID4096" smtClean="0"/>
              <a:t>226</a:t>
            </a:fld>
            <a:endParaRPr lang="LID4096"/>
          </a:p>
        </p:txBody>
      </p:sp>
    </p:spTree>
    <p:extLst>
      <p:ext uri="{BB962C8B-B14F-4D97-AF65-F5344CB8AC3E}">
        <p14:creationId xmlns:p14="http://schemas.microsoft.com/office/powerpoint/2010/main" val="194761436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C9870-DEA7-B7B4-44F4-F2CE0B9C527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A8D6111-D2CB-EE65-3632-693C9DBFCAC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7A7782D-B370-5B02-EF74-5CCE8F0B75D8}"/>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8AE8BC22-5044-7F73-C86D-01DBAB36DC3C}"/>
              </a:ext>
            </a:extLst>
          </p:cNvPr>
          <p:cNvSpPr>
            <a:spLocks noGrp="1"/>
          </p:cNvSpPr>
          <p:nvPr>
            <p:ph type="sldNum" sz="quarter" idx="5"/>
          </p:nvPr>
        </p:nvSpPr>
        <p:spPr/>
        <p:txBody>
          <a:bodyPr/>
          <a:lstStyle/>
          <a:p>
            <a:fld id="{5118B2B6-B61D-485F-A68C-B6771903FC84}" type="slidenum">
              <a:rPr lang="LID4096" smtClean="0"/>
              <a:t>227</a:t>
            </a:fld>
            <a:endParaRPr lang="LID4096"/>
          </a:p>
        </p:txBody>
      </p:sp>
    </p:spTree>
    <p:extLst>
      <p:ext uri="{BB962C8B-B14F-4D97-AF65-F5344CB8AC3E}">
        <p14:creationId xmlns:p14="http://schemas.microsoft.com/office/powerpoint/2010/main" val="26415903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F3B9F-5996-7763-C7B6-193AC98B0ED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E78C46D-707B-FFA1-D7CE-440C6224B87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E2D5ED9-5A5F-43FA-B508-2C32ABF1B241}"/>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A59DA8C5-D387-30DD-E3AD-23232AF946E3}"/>
              </a:ext>
            </a:extLst>
          </p:cNvPr>
          <p:cNvSpPr>
            <a:spLocks noGrp="1"/>
          </p:cNvSpPr>
          <p:nvPr>
            <p:ph type="sldNum" sz="quarter" idx="5"/>
          </p:nvPr>
        </p:nvSpPr>
        <p:spPr/>
        <p:txBody>
          <a:bodyPr/>
          <a:lstStyle/>
          <a:p>
            <a:fld id="{5118B2B6-B61D-485F-A68C-B6771903FC84}" type="slidenum">
              <a:rPr lang="LID4096" smtClean="0"/>
              <a:t>228</a:t>
            </a:fld>
            <a:endParaRPr lang="LID4096"/>
          </a:p>
        </p:txBody>
      </p:sp>
    </p:spTree>
    <p:extLst>
      <p:ext uri="{BB962C8B-B14F-4D97-AF65-F5344CB8AC3E}">
        <p14:creationId xmlns:p14="http://schemas.microsoft.com/office/powerpoint/2010/main" val="273976034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27694-6941-2127-EF8D-99E5FF2A1BC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9B89198-113B-70B6-14D2-CECC15E39E8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55717C8-8830-D8F5-1D43-164D61959448}"/>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0B624AC3-6DC7-1B45-8C13-3EE4669015E0}"/>
              </a:ext>
            </a:extLst>
          </p:cNvPr>
          <p:cNvSpPr>
            <a:spLocks noGrp="1"/>
          </p:cNvSpPr>
          <p:nvPr>
            <p:ph type="sldNum" sz="quarter" idx="5"/>
          </p:nvPr>
        </p:nvSpPr>
        <p:spPr/>
        <p:txBody>
          <a:bodyPr/>
          <a:lstStyle/>
          <a:p>
            <a:fld id="{5118B2B6-B61D-485F-A68C-B6771903FC84}" type="slidenum">
              <a:rPr lang="LID4096" smtClean="0"/>
              <a:t>229</a:t>
            </a:fld>
            <a:endParaRPr lang="LID4096"/>
          </a:p>
        </p:txBody>
      </p:sp>
    </p:spTree>
    <p:extLst>
      <p:ext uri="{BB962C8B-B14F-4D97-AF65-F5344CB8AC3E}">
        <p14:creationId xmlns:p14="http://schemas.microsoft.com/office/powerpoint/2010/main" val="185450992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57C8F-756C-580B-B15D-2FAA3FB72ED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1E5384B-B560-4932-63B7-5414710331D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39AF805-BBBA-B44D-D73B-319718841651}"/>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17DF07D8-958A-ACC1-DCE7-BEA64EC18386}"/>
              </a:ext>
            </a:extLst>
          </p:cNvPr>
          <p:cNvSpPr>
            <a:spLocks noGrp="1"/>
          </p:cNvSpPr>
          <p:nvPr>
            <p:ph type="sldNum" sz="quarter" idx="5"/>
          </p:nvPr>
        </p:nvSpPr>
        <p:spPr/>
        <p:txBody>
          <a:bodyPr/>
          <a:lstStyle/>
          <a:p>
            <a:fld id="{5118B2B6-B61D-485F-A68C-B6771903FC84}" type="slidenum">
              <a:rPr lang="LID4096" smtClean="0"/>
              <a:t>230</a:t>
            </a:fld>
            <a:endParaRPr lang="LID4096"/>
          </a:p>
        </p:txBody>
      </p:sp>
    </p:spTree>
    <p:extLst>
      <p:ext uri="{BB962C8B-B14F-4D97-AF65-F5344CB8AC3E}">
        <p14:creationId xmlns:p14="http://schemas.microsoft.com/office/powerpoint/2010/main" val="893552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77A50-DC1E-7F60-FA33-A71BCE7377E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89CCB5A-180A-6D84-E8CA-6D10979BFA9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9466952-7B47-AA43-F1F1-4ABF5F4AD346}"/>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874901EF-ECCB-266A-B93E-1073DE5C0515}"/>
              </a:ext>
            </a:extLst>
          </p:cNvPr>
          <p:cNvSpPr>
            <a:spLocks noGrp="1"/>
          </p:cNvSpPr>
          <p:nvPr>
            <p:ph type="sldNum" sz="quarter" idx="5"/>
          </p:nvPr>
        </p:nvSpPr>
        <p:spPr/>
        <p:txBody>
          <a:bodyPr/>
          <a:lstStyle/>
          <a:p>
            <a:fld id="{5118B2B6-B61D-485F-A68C-B6771903FC84}" type="slidenum">
              <a:rPr lang="LID4096" smtClean="0"/>
              <a:t>231</a:t>
            </a:fld>
            <a:endParaRPr lang="LID4096"/>
          </a:p>
        </p:txBody>
      </p:sp>
    </p:spTree>
    <p:extLst>
      <p:ext uri="{BB962C8B-B14F-4D97-AF65-F5344CB8AC3E}">
        <p14:creationId xmlns:p14="http://schemas.microsoft.com/office/powerpoint/2010/main" val="447715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A3CB4-68FA-CA91-CA6F-1E96044EE12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312E56E-F69B-C5BD-4A10-E919AEF7DC7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9855C65-77FD-F4DF-3DDE-0A489670C5C9}"/>
              </a:ext>
            </a:extLst>
          </p:cNvPr>
          <p:cNvSpPr>
            <a:spLocks noGrp="1"/>
          </p:cNvSpPr>
          <p:nvPr>
            <p:ph type="body" idx="1"/>
          </p:nvPr>
        </p:nvSpPr>
        <p:spPr/>
        <p:txBody>
          <a:bodyPr/>
          <a:lstStyle/>
          <a:p>
            <a:pPr algn="r" rtl="1"/>
            <a:r>
              <a:rPr lang="he-IL" dirty="0"/>
              <a:t>אמנם המדגמים מזווגים – אך הבדיקות קרו בזמנים שונים, ולכן בכל חלון ולכל בדיקה אין מספר מטופלים שווה</a:t>
            </a:r>
            <a:endParaRPr lang="en-US" dirty="0"/>
          </a:p>
        </p:txBody>
      </p:sp>
      <p:sp>
        <p:nvSpPr>
          <p:cNvPr id="4" name="מציין מיקום של מספר שקופית 3">
            <a:extLst>
              <a:ext uri="{FF2B5EF4-FFF2-40B4-BE49-F238E27FC236}">
                <a16:creationId xmlns:a16="http://schemas.microsoft.com/office/drawing/2014/main" id="{8DA2C655-F918-52FC-0B61-8868DD801FF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85796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A6EE2-D802-8EB4-2FB6-EFA813FF489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15D9C15-8E83-FA53-2406-D8E743B3D68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E45490C-9746-171D-B8D4-137ECB955D21}"/>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D581905E-63E7-85D3-BFCA-25C3FCF10B56}"/>
              </a:ext>
            </a:extLst>
          </p:cNvPr>
          <p:cNvSpPr>
            <a:spLocks noGrp="1"/>
          </p:cNvSpPr>
          <p:nvPr>
            <p:ph type="sldNum" sz="quarter" idx="5"/>
          </p:nvPr>
        </p:nvSpPr>
        <p:spPr/>
        <p:txBody>
          <a:bodyPr/>
          <a:lstStyle/>
          <a:p>
            <a:fld id="{5118B2B6-B61D-485F-A68C-B6771903FC84}" type="slidenum">
              <a:rPr lang="LID4096" smtClean="0"/>
              <a:t>232</a:t>
            </a:fld>
            <a:endParaRPr lang="LID4096"/>
          </a:p>
        </p:txBody>
      </p:sp>
    </p:spTree>
    <p:extLst>
      <p:ext uri="{BB962C8B-B14F-4D97-AF65-F5344CB8AC3E}">
        <p14:creationId xmlns:p14="http://schemas.microsoft.com/office/powerpoint/2010/main" val="426970293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A8D91-5640-A270-D37C-304A175DEAB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303E77E-11D6-340F-2648-BCC596D47A7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3DC4A50-246F-8F74-94D7-7BECB61120EB}"/>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1208C3AE-6B3E-292B-6799-D07DABBEC62E}"/>
              </a:ext>
            </a:extLst>
          </p:cNvPr>
          <p:cNvSpPr>
            <a:spLocks noGrp="1"/>
          </p:cNvSpPr>
          <p:nvPr>
            <p:ph type="sldNum" sz="quarter" idx="5"/>
          </p:nvPr>
        </p:nvSpPr>
        <p:spPr/>
        <p:txBody>
          <a:bodyPr/>
          <a:lstStyle/>
          <a:p>
            <a:fld id="{5118B2B6-B61D-485F-A68C-B6771903FC84}" type="slidenum">
              <a:rPr lang="LID4096" smtClean="0"/>
              <a:t>233</a:t>
            </a:fld>
            <a:endParaRPr lang="LID4096"/>
          </a:p>
        </p:txBody>
      </p:sp>
    </p:spTree>
    <p:extLst>
      <p:ext uri="{BB962C8B-B14F-4D97-AF65-F5344CB8AC3E}">
        <p14:creationId xmlns:p14="http://schemas.microsoft.com/office/powerpoint/2010/main" val="203210855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37689-D5A7-0075-CA6F-E5B5A9CEE1D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8F6A182-9C5C-1955-890C-A4C62B1B517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51ED441-9D71-B6D8-7A05-A217F24FB7D1}"/>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ADD4505F-6A99-E888-5B4F-9379D6394239}"/>
              </a:ext>
            </a:extLst>
          </p:cNvPr>
          <p:cNvSpPr>
            <a:spLocks noGrp="1"/>
          </p:cNvSpPr>
          <p:nvPr>
            <p:ph type="sldNum" sz="quarter" idx="5"/>
          </p:nvPr>
        </p:nvSpPr>
        <p:spPr/>
        <p:txBody>
          <a:bodyPr/>
          <a:lstStyle/>
          <a:p>
            <a:fld id="{5118B2B6-B61D-485F-A68C-B6771903FC84}" type="slidenum">
              <a:rPr lang="LID4096" smtClean="0"/>
              <a:t>234</a:t>
            </a:fld>
            <a:endParaRPr lang="LID4096"/>
          </a:p>
        </p:txBody>
      </p:sp>
    </p:spTree>
    <p:extLst>
      <p:ext uri="{BB962C8B-B14F-4D97-AF65-F5344CB8AC3E}">
        <p14:creationId xmlns:p14="http://schemas.microsoft.com/office/powerpoint/2010/main" val="274201106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E19B3-2982-AB1C-2971-D409075061F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49B98CE-7B67-296B-1EBE-ECE0E0D1656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AE13B7C-944D-AA79-0C3F-0F8BF8BF02B6}"/>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E0D0CD8B-E6F5-FE74-BA2E-455671016CB8}"/>
              </a:ext>
            </a:extLst>
          </p:cNvPr>
          <p:cNvSpPr>
            <a:spLocks noGrp="1"/>
          </p:cNvSpPr>
          <p:nvPr>
            <p:ph type="sldNum" sz="quarter" idx="5"/>
          </p:nvPr>
        </p:nvSpPr>
        <p:spPr/>
        <p:txBody>
          <a:bodyPr/>
          <a:lstStyle/>
          <a:p>
            <a:fld id="{5118B2B6-B61D-485F-A68C-B6771903FC84}" type="slidenum">
              <a:rPr lang="LID4096" smtClean="0"/>
              <a:t>235</a:t>
            </a:fld>
            <a:endParaRPr lang="LID4096"/>
          </a:p>
        </p:txBody>
      </p:sp>
    </p:spTree>
    <p:extLst>
      <p:ext uri="{BB962C8B-B14F-4D97-AF65-F5344CB8AC3E}">
        <p14:creationId xmlns:p14="http://schemas.microsoft.com/office/powerpoint/2010/main" val="354524941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9744F-6FA5-8F78-409D-5654611B613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364FCB3-8D1A-9998-814C-A8177B69B4F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133B4E8-31C4-3BF0-F859-6559163EA3DE}"/>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52FA1F40-A418-C6BC-B4FF-95E813532078}"/>
              </a:ext>
            </a:extLst>
          </p:cNvPr>
          <p:cNvSpPr>
            <a:spLocks noGrp="1"/>
          </p:cNvSpPr>
          <p:nvPr>
            <p:ph type="sldNum" sz="quarter" idx="5"/>
          </p:nvPr>
        </p:nvSpPr>
        <p:spPr/>
        <p:txBody>
          <a:bodyPr/>
          <a:lstStyle/>
          <a:p>
            <a:fld id="{5118B2B6-B61D-485F-A68C-B6771903FC84}" type="slidenum">
              <a:rPr lang="LID4096" smtClean="0"/>
              <a:t>236</a:t>
            </a:fld>
            <a:endParaRPr lang="LID4096"/>
          </a:p>
        </p:txBody>
      </p:sp>
    </p:spTree>
    <p:extLst>
      <p:ext uri="{BB962C8B-B14F-4D97-AF65-F5344CB8AC3E}">
        <p14:creationId xmlns:p14="http://schemas.microsoft.com/office/powerpoint/2010/main" val="296824675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D61CA-9B8B-5C8B-B22A-DEBB35355FE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7B6B811-FF4C-04DF-9D67-115E97DC267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240B3C3-54AB-3CB4-94C6-A110C14F0DAA}"/>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464E32E5-99DF-4685-C05A-5631A2E91D7E}"/>
              </a:ext>
            </a:extLst>
          </p:cNvPr>
          <p:cNvSpPr>
            <a:spLocks noGrp="1"/>
          </p:cNvSpPr>
          <p:nvPr>
            <p:ph type="sldNum" sz="quarter" idx="5"/>
          </p:nvPr>
        </p:nvSpPr>
        <p:spPr/>
        <p:txBody>
          <a:bodyPr/>
          <a:lstStyle/>
          <a:p>
            <a:fld id="{5118B2B6-B61D-485F-A68C-B6771903FC84}" type="slidenum">
              <a:rPr lang="LID4096" smtClean="0"/>
              <a:t>237</a:t>
            </a:fld>
            <a:endParaRPr lang="LID4096"/>
          </a:p>
        </p:txBody>
      </p:sp>
    </p:spTree>
    <p:extLst>
      <p:ext uri="{BB962C8B-B14F-4D97-AF65-F5344CB8AC3E}">
        <p14:creationId xmlns:p14="http://schemas.microsoft.com/office/powerpoint/2010/main" val="395300526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9098D-B3CD-15A8-2FEA-0811AC8DC3C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D4B7D06-191B-97E7-52BB-9D09F12127B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14DA5D9-437F-ADC5-900E-3B4C9599071D}"/>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8F545FF4-3A36-4EBE-C7D4-F93975C9EBA3}"/>
              </a:ext>
            </a:extLst>
          </p:cNvPr>
          <p:cNvSpPr>
            <a:spLocks noGrp="1"/>
          </p:cNvSpPr>
          <p:nvPr>
            <p:ph type="sldNum" sz="quarter" idx="5"/>
          </p:nvPr>
        </p:nvSpPr>
        <p:spPr/>
        <p:txBody>
          <a:bodyPr/>
          <a:lstStyle/>
          <a:p>
            <a:fld id="{5118B2B6-B61D-485F-A68C-B6771903FC84}" type="slidenum">
              <a:rPr lang="LID4096" smtClean="0"/>
              <a:t>238</a:t>
            </a:fld>
            <a:endParaRPr lang="LID4096"/>
          </a:p>
        </p:txBody>
      </p:sp>
    </p:spTree>
    <p:extLst>
      <p:ext uri="{BB962C8B-B14F-4D97-AF65-F5344CB8AC3E}">
        <p14:creationId xmlns:p14="http://schemas.microsoft.com/office/powerpoint/2010/main" val="225598710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BA6ED-20FE-8ED0-3ACB-28F7AB00558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EA5F66E-D05C-0362-52A6-00768908A28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BF889C8-08E5-95B7-B4EB-C0FD5BB85A66}"/>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74BA43C9-E7A7-D460-CAA3-1DF9AD5C192E}"/>
              </a:ext>
            </a:extLst>
          </p:cNvPr>
          <p:cNvSpPr>
            <a:spLocks noGrp="1"/>
          </p:cNvSpPr>
          <p:nvPr>
            <p:ph type="sldNum" sz="quarter" idx="5"/>
          </p:nvPr>
        </p:nvSpPr>
        <p:spPr/>
        <p:txBody>
          <a:bodyPr/>
          <a:lstStyle/>
          <a:p>
            <a:fld id="{5118B2B6-B61D-485F-A68C-B6771903FC84}" type="slidenum">
              <a:rPr lang="LID4096" smtClean="0"/>
              <a:t>239</a:t>
            </a:fld>
            <a:endParaRPr lang="LID4096"/>
          </a:p>
        </p:txBody>
      </p:sp>
    </p:spTree>
    <p:extLst>
      <p:ext uri="{BB962C8B-B14F-4D97-AF65-F5344CB8AC3E}">
        <p14:creationId xmlns:p14="http://schemas.microsoft.com/office/powerpoint/2010/main" val="355053615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F2429-4A18-B2C5-52F4-AEB0621A2C2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AAB73AC-EAD5-52D2-2EDB-9D98060C2D4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C39BC35-8DFA-837D-10B9-01FEE3EAAD5C}"/>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0741DCAA-1D8E-7545-A7EC-463F8E78B49E}"/>
              </a:ext>
            </a:extLst>
          </p:cNvPr>
          <p:cNvSpPr>
            <a:spLocks noGrp="1"/>
          </p:cNvSpPr>
          <p:nvPr>
            <p:ph type="sldNum" sz="quarter" idx="5"/>
          </p:nvPr>
        </p:nvSpPr>
        <p:spPr/>
        <p:txBody>
          <a:bodyPr/>
          <a:lstStyle/>
          <a:p>
            <a:fld id="{5118B2B6-B61D-485F-A68C-B6771903FC84}" type="slidenum">
              <a:rPr lang="LID4096" smtClean="0"/>
              <a:t>240</a:t>
            </a:fld>
            <a:endParaRPr lang="LID4096"/>
          </a:p>
        </p:txBody>
      </p:sp>
    </p:spTree>
    <p:extLst>
      <p:ext uri="{BB962C8B-B14F-4D97-AF65-F5344CB8AC3E}">
        <p14:creationId xmlns:p14="http://schemas.microsoft.com/office/powerpoint/2010/main" val="217705915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0820-B875-D13C-943C-D2AD22B5EE1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BBC66BF-988D-799D-6E63-C1F6E2B6651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77F6366-29FA-672C-50E5-36DE0C9C73CA}"/>
              </a:ext>
            </a:extLst>
          </p:cNvPr>
          <p:cNvSpPr>
            <a:spLocks noGrp="1"/>
          </p:cNvSpPr>
          <p:nvPr>
            <p:ph type="body" idx="1"/>
          </p:nvPr>
        </p:nvSpPr>
        <p:spPr/>
        <p:txBody>
          <a:bodyPr/>
          <a:lstStyle/>
          <a:p>
            <a:pPr algn="r" rtl="1"/>
            <a:endParaRPr lang="he-IL" b="1" dirty="0"/>
          </a:p>
        </p:txBody>
      </p:sp>
      <p:sp>
        <p:nvSpPr>
          <p:cNvPr id="4" name="מציין מיקום של מספר שקופית 3">
            <a:extLst>
              <a:ext uri="{FF2B5EF4-FFF2-40B4-BE49-F238E27FC236}">
                <a16:creationId xmlns:a16="http://schemas.microsoft.com/office/drawing/2014/main" id="{81FB3F21-3179-3A12-3E8B-E2267038AB0A}"/>
              </a:ext>
            </a:extLst>
          </p:cNvPr>
          <p:cNvSpPr>
            <a:spLocks noGrp="1"/>
          </p:cNvSpPr>
          <p:nvPr>
            <p:ph type="sldNum" sz="quarter" idx="5"/>
          </p:nvPr>
        </p:nvSpPr>
        <p:spPr/>
        <p:txBody>
          <a:bodyPr/>
          <a:lstStyle/>
          <a:p>
            <a:fld id="{5118B2B6-B61D-485F-A68C-B6771903FC84}" type="slidenum">
              <a:rPr lang="LID4096" smtClean="0"/>
              <a:t>241</a:t>
            </a:fld>
            <a:endParaRPr lang="LID4096"/>
          </a:p>
        </p:txBody>
      </p:sp>
    </p:spTree>
    <p:extLst>
      <p:ext uri="{BB962C8B-B14F-4D97-AF65-F5344CB8AC3E}">
        <p14:creationId xmlns:p14="http://schemas.microsoft.com/office/powerpoint/2010/main" val="3324864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606F8-B02B-9F91-31B6-1D313819FB8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1C4E139-900E-3E66-AE09-D2A850C3D52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9B3C03F-6B9C-0FFC-2278-E3540FC69EE6}"/>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algn="r" rtl="1"/>
            <a:endParaRPr lang="en-US" dirty="0"/>
          </a:p>
        </p:txBody>
      </p:sp>
      <p:sp>
        <p:nvSpPr>
          <p:cNvPr id="4" name="מציין מיקום של מספר שקופית 3">
            <a:extLst>
              <a:ext uri="{FF2B5EF4-FFF2-40B4-BE49-F238E27FC236}">
                <a16:creationId xmlns:a16="http://schemas.microsoft.com/office/drawing/2014/main" id="{3B1E41AA-197A-7EBB-112D-61D38A5CBD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2239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גיל</a:t>
            </a:r>
          </a:p>
        </p:txBody>
      </p:sp>
      <p:sp>
        <p:nvSpPr>
          <p:cNvPr id="4" name="מציין מיקום של מספר שקופית 3"/>
          <p:cNvSpPr>
            <a:spLocks noGrp="1"/>
          </p:cNvSpPr>
          <p:nvPr>
            <p:ph type="sldNum" sz="quarter" idx="5"/>
          </p:nvPr>
        </p:nvSpPr>
        <p:spPr/>
        <p:txBody>
          <a:bodyPr/>
          <a:lstStyle/>
          <a:p>
            <a:fld id="{5118B2B6-B61D-485F-A68C-B6771903FC84}" type="slidenum">
              <a:rPr lang="LID4096" smtClean="0"/>
              <a:t>242</a:t>
            </a:fld>
            <a:endParaRPr lang="LID4096"/>
          </a:p>
        </p:txBody>
      </p:sp>
    </p:spTree>
    <p:extLst>
      <p:ext uri="{BB962C8B-B14F-4D97-AF65-F5344CB8AC3E}">
        <p14:creationId xmlns:p14="http://schemas.microsoft.com/office/powerpoint/2010/main" val="220021861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3D873-4A48-5715-6882-1E9670D7635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6CA780D-434C-6C69-9B9D-B79DEE45DC2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38E84C3-7FC5-756A-D2DE-96FC15A1A06E}"/>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גם בתזות של </a:t>
            </a:r>
            <a:r>
              <a:rPr lang="he-IL" dirty="0" err="1"/>
              <a:t>מורז</a:t>
            </a:r>
            <a:r>
              <a:rPr lang="he-IL" dirty="0"/>
              <a:t> ומתן התקבל כי אלגוריתם </a:t>
            </a:r>
            <a:r>
              <a:rPr lang="en-US" dirty="0"/>
              <a:t>XG-BOOST</a:t>
            </a:r>
            <a:r>
              <a:rPr lang="he-IL" dirty="0"/>
              <a:t> הינו האלגוריתם המועדף!</a:t>
            </a:r>
          </a:p>
          <a:p>
            <a:pPr algn="r" rtl="1"/>
            <a:endParaRPr lang="he-IL" dirty="0"/>
          </a:p>
        </p:txBody>
      </p:sp>
      <p:sp>
        <p:nvSpPr>
          <p:cNvPr id="4" name="מציין מיקום של מספר שקופית 3">
            <a:extLst>
              <a:ext uri="{FF2B5EF4-FFF2-40B4-BE49-F238E27FC236}">
                <a16:creationId xmlns:a16="http://schemas.microsoft.com/office/drawing/2014/main" id="{17604CCC-C348-970D-BD82-3706EAED0C51}"/>
              </a:ext>
            </a:extLst>
          </p:cNvPr>
          <p:cNvSpPr>
            <a:spLocks noGrp="1"/>
          </p:cNvSpPr>
          <p:nvPr>
            <p:ph type="sldNum" sz="quarter" idx="5"/>
          </p:nvPr>
        </p:nvSpPr>
        <p:spPr/>
        <p:txBody>
          <a:bodyPr/>
          <a:lstStyle/>
          <a:p>
            <a:fld id="{5118B2B6-B61D-485F-A68C-B6771903FC84}" type="slidenum">
              <a:rPr lang="LID4096" smtClean="0"/>
              <a:t>243</a:t>
            </a:fld>
            <a:endParaRPr lang="LID4096"/>
          </a:p>
        </p:txBody>
      </p:sp>
    </p:spTree>
    <p:extLst>
      <p:ext uri="{BB962C8B-B14F-4D97-AF65-F5344CB8AC3E}">
        <p14:creationId xmlns:p14="http://schemas.microsoft.com/office/powerpoint/2010/main" val="349399476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75C5E-4562-825D-2D1A-128BD2119F0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2295D9C-25FA-7B39-323F-0580088DCB0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EB7710E-76A1-4644-FEEE-7BF9C2DCA67B}"/>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גם בתזות של </a:t>
            </a:r>
            <a:r>
              <a:rPr lang="he-IL" dirty="0" err="1"/>
              <a:t>מורז</a:t>
            </a:r>
            <a:r>
              <a:rPr lang="he-IL" dirty="0"/>
              <a:t> ומתן התקבל כי אלגוריתם </a:t>
            </a:r>
            <a:r>
              <a:rPr lang="en-US" dirty="0"/>
              <a:t>XG-BOOST</a:t>
            </a:r>
            <a:r>
              <a:rPr lang="he-IL" dirty="0"/>
              <a:t> הינו האלגוריתם המועדף!</a:t>
            </a:r>
          </a:p>
          <a:p>
            <a:pPr algn="r" rtl="1"/>
            <a:endParaRPr lang="he-IL" dirty="0"/>
          </a:p>
        </p:txBody>
      </p:sp>
      <p:sp>
        <p:nvSpPr>
          <p:cNvPr id="4" name="מציין מיקום של מספר שקופית 3">
            <a:extLst>
              <a:ext uri="{FF2B5EF4-FFF2-40B4-BE49-F238E27FC236}">
                <a16:creationId xmlns:a16="http://schemas.microsoft.com/office/drawing/2014/main" id="{42E9AA96-6569-5565-E151-ED0559F295F3}"/>
              </a:ext>
            </a:extLst>
          </p:cNvPr>
          <p:cNvSpPr>
            <a:spLocks noGrp="1"/>
          </p:cNvSpPr>
          <p:nvPr>
            <p:ph type="sldNum" sz="quarter" idx="5"/>
          </p:nvPr>
        </p:nvSpPr>
        <p:spPr/>
        <p:txBody>
          <a:bodyPr/>
          <a:lstStyle/>
          <a:p>
            <a:fld id="{5118B2B6-B61D-485F-A68C-B6771903FC84}" type="slidenum">
              <a:rPr lang="LID4096" smtClean="0"/>
              <a:t>244</a:t>
            </a:fld>
            <a:endParaRPr lang="LID4096"/>
          </a:p>
        </p:txBody>
      </p:sp>
    </p:spTree>
    <p:extLst>
      <p:ext uri="{BB962C8B-B14F-4D97-AF65-F5344CB8AC3E}">
        <p14:creationId xmlns:p14="http://schemas.microsoft.com/office/powerpoint/2010/main" val="110778876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2002F-3A5D-02A3-49C3-16921CA3ED0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2E3DC60-1C33-0C26-EA0A-04C395B9F7C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480818C-7ACA-E18F-E031-F158C35C429F}"/>
              </a:ext>
            </a:extLst>
          </p:cNvPr>
          <p:cNvSpPr>
            <a:spLocks noGrp="1"/>
          </p:cNvSpPr>
          <p:nvPr>
            <p:ph type="body" idx="1"/>
          </p:nvPr>
        </p:nvSpPr>
        <p:spPr/>
        <p:txBody>
          <a:bodyPr/>
          <a:lstStyle/>
          <a:p>
            <a:pPr algn="r" rtl="1"/>
            <a:r>
              <a:rPr lang="en-US" b="1" dirty="0"/>
              <a:t>MLP</a:t>
            </a:r>
            <a:br>
              <a:rPr lang="en-US" dirty="0"/>
            </a:br>
            <a:r>
              <a:rPr lang="he-IL" dirty="0"/>
              <a:t>לשקול להוסיף </a:t>
            </a:r>
            <a:r>
              <a:rPr lang="he-IL" dirty="0" err="1"/>
              <a:t>אופטימייזר</a:t>
            </a:r>
            <a:r>
              <a:rPr lang="he-IL" dirty="0"/>
              <a:t> ל-</a:t>
            </a:r>
            <a:r>
              <a:rPr lang="en-US" dirty="0"/>
              <a:t>MLP</a:t>
            </a:r>
            <a:r>
              <a:rPr lang="he-IL" dirty="0"/>
              <a:t>: </a:t>
            </a:r>
            <a:r>
              <a:rPr lang="en-US" dirty="0"/>
              <a:t>Adam, </a:t>
            </a:r>
            <a:r>
              <a:rPr lang="en-US" dirty="0" err="1"/>
              <a:t>sgd</a:t>
            </a:r>
            <a:endParaRPr lang="he-IL" dirty="0"/>
          </a:p>
          <a:p>
            <a:pPr algn="r" rtl="1"/>
            <a:r>
              <a:rPr lang="he-IL" dirty="0"/>
              <a:t>האם </a:t>
            </a:r>
            <a:r>
              <a:rPr lang="en-US" dirty="0"/>
              <a:t>MLP</a:t>
            </a:r>
            <a:r>
              <a:rPr lang="he-IL" dirty="0"/>
              <a:t> אותו אלגוריתם ל-</a:t>
            </a:r>
            <a:r>
              <a:rPr lang="en-US" dirty="0"/>
              <a:t>ANN</a:t>
            </a:r>
            <a:r>
              <a:rPr lang="he-IL" dirty="0"/>
              <a:t>?</a:t>
            </a:r>
            <a:br>
              <a:rPr lang="en-US" dirty="0"/>
            </a:br>
            <a:endParaRPr lang="en-US" dirty="0"/>
          </a:p>
          <a:p>
            <a:pPr algn="r" rtl="1"/>
            <a:r>
              <a:rPr lang="he-IL" b="1" dirty="0"/>
              <a:t>רגרסיה לוגיסטית</a:t>
            </a:r>
          </a:p>
          <a:p>
            <a:pPr algn="r" rtl="1"/>
            <a:r>
              <a:rPr lang="en-US" dirty="0"/>
              <a:t>Solver</a:t>
            </a:r>
            <a:r>
              <a:rPr lang="he-IL" dirty="0"/>
              <a:t> – האם יישמנו גם </a:t>
            </a:r>
            <a:r>
              <a:rPr lang="en-US" dirty="0"/>
              <a:t>newton-cg</a:t>
            </a:r>
            <a:r>
              <a:rPr lang="he-IL" dirty="0"/>
              <a:t>?</a:t>
            </a:r>
          </a:p>
          <a:p>
            <a:pPr algn="r" rtl="1"/>
            <a:r>
              <a:rPr lang="he-IL" dirty="0"/>
              <a:t>האם להוסיף כיוונון של פרמטר </a:t>
            </a:r>
            <a:r>
              <a:rPr lang="en-US" dirty="0"/>
              <a:t>Max Iter</a:t>
            </a:r>
            <a:r>
              <a:rPr lang="he-IL" dirty="0"/>
              <a:t>?</a:t>
            </a:r>
          </a:p>
          <a:p>
            <a:pPr algn="r" rtl="1"/>
            <a:endParaRPr lang="he-IL" dirty="0"/>
          </a:p>
          <a:p>
            <a:pPr algn="r" rtl="1"/>
            <a:r>
              <a:rPr lang="he-IL" b="1" dirty="0"/>
              <a:t>לשקול להוסיף </a:t>
            </a:r>
            <a:r>
              <a:rPr lang="en-US" b="1" dirty="0"/>
              <a:t>SVM</a:t>
            </a:r>
            <a:r>
              <a:rPr lang="he-IL" b="1" dirty="0"/>
              <a:t> ולנמק למה כן (אם מוסיפים אותו).</a:t>
            </a:r>
          </a:p>
          <a:p>
            <a:pPr algn="r" rtl="1"/>
            <a:r>
              <a:rPr lang="he-IL" b="1" dirty="0"/>
              <a:t>לשקול להוסיף </a:t>
            </a:r>
            <a:r>
              <a:rPr lang="en-US" b="1" dirty="0"/>
              <a:t>GBM</a:t>
            </a:r>
            <a:r>
              <a:rPr lang="he-IL" b="1" dirty="0"/>
              <a:t> שהוכח טוב במחקרים רפואיים.</a:t>
            </a:r>
          </a:p>
          <a:p>
            <a:pPr algn="r" rtl="1"/>
            <a:r>
              <a:rPr lang="he-IL" b="1" dirty="0"/>
              <a:t>לשקול להוסיף את המודלים </a:t>
            </a:r>
            <a:r>
              <a:rPr lang="en-US" b="1" dirty="0" err="1"/>
              <a:t>CatBoost</a:t>
            </a:r>
            <a:r>
              <a:rPr lang="en-US" b="1" dirty="0"/>
              <a:t>, </a:t>
            </a:r>
            <a:r>
              <a:rPr lang="en-US" b="1" dirty="0" err="1"/>
              <a:t>LightGBM</a:t>
            </a:r>
            <a:r>
              <a:rPr lang="he-IL" b="1" dirty="0"/>
              <a:t> למחקר.</a:t>
            </a:r>
          </a:p>
        </p:txBody>
      </p:sp>
      <p:sp>
        <p:nvSpPr>
          <p:cNvPr id="4" name="מציין מיקום של מספר שקופית 3">
            <a:extLst>
              <a:ext uri="{FF2B5EF4-FFF2-40B4-BE49-F238E27FC236}">
                <a16:creationId xmlns:a16="http://schemas.microsoft.com/office/drawing/2014/main" id="{78E4A3BB-2E84-F420-31D2-6F9A14B7E712}"/>
              </a:ext>
            </a:extLst>
          </p:cNvPr>
          <p:cNvSpPr>
            <a:spLocks noGrp="1"/>
          </p:cNvSpPr>
          <p:nvPr>
            <p:ph type="sldNum" sz="quarter" idx="5"/>
          </p:nvPr>
        </p:nvSpPr>
        <p:spPr/>
        <p:txBody>
          <a:bodyPr/>
          <a:lstStyle/>
          <a:p>
            <a:fld id="{5118B2B6-B61D-485F-A68C-B6771903FC84}" type="slidenum">
              <a:rPr lang="LID4096" smtClean="0"/>
              <a:t>245</a:t>
            </a:fld>
            <a:endParaRPr lang="LID4096"/>
          </a:p>
        </p:txBody>
      </p:sp>
    </p:spTree>
    <p:extLst>
      <p:ext uri="{BB962C8B-B14F-4D97-AF65-F5344CB8AC3E}">
        <p14:creationId xmlns:p14="http://schemas.microsoft.com/office/powerpoint/2010/main" val="182694654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A78B6-8A40-575E-5571-C8856D7C79A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21B973C-23EC-357B-5A54-3B8987C0E80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2E65375-CC2B-2CBD-0BFC-0547C88A47B0}"/>
              </a:ext>
            </a:extLst>
          </p:cNvPr>
          <p:cNvSpPr>
            <a:spLocks noGrp="1"/>
          </p:cNvSpPr>
          <p:nvPr>
            <p:ph type="body" idx="1"/>
          </p:nvPr>
        </p:nvSpPr>
        <p:spPr/>
        <p:txBody>
          <a:bodyPr/>
          <a:lstStyle/>
          <a:p>
            <a:pPr algn="r" rtl="1"/>
            <a:r>
              <a:rPr lang="he-IL" dirty="0"/>
              <a:t>לכל חלון זמן ומודל – לקחנו את ה</a:t>
            </a:r>
            <a:r>
              <a:rPr lang="en-US" dirty="0"/>
              <a:t>top 30</a:t>
            </a:r>
            <a:r>
              <a:rPr lang="he-IL" dirty="0"/>
              <a:t>, ושמרנו את הדירוג הממוצע עבור כל בדיקה (לדוגמא </a:t>
            </a:r>
            <a:r>
              <a:rPr lang="en-US" dirty="0" err="1"/>
              <a:t>bmi_slope,bmi_max</a:t>
            </a:r>
            <a:r>
              <a:rPr lang="he-IL" dirty="0"/>
              <a:t>)</a:t>
            </a:r>
            <a:br>
              <a:rPr lang="en-US" dirty="0"/>
            </a:br>
            <a:r>
              <a:rPr lang="he-IL" dirty="0"/>
              <a:t>עשינו ממוצע לכל חלונות הזמן וכל המודלים</a:t>
            </a:r>
          </a:p>
        </p:txBody>
      </p:sp>
      <p:sp>
        <p:nvSpPr>
          <p:cNvPr id="4" name="מציין מיקום של מספר שקופית 3">
            <a:extLst>
              <a:ext uri="{FF2B5EF4-FFF2-40B4-BE49-F238E27FC236}">
                <a16:creationId xmlns:a16="http://schemas.microsoft.com/office/drawing/2014/main" id="{3F1F5CE7-AE49-355C-5356-CCFC3430EB34}"/>
              </a:ext>
            </a:extLst>
          </p:cNvPr>
          <p:cNvSpPr>
            <a:spLocks noGrp="1"/>
          </p:cNvSpPr>
          <p:nvPr>
            <p:ph type="sldNum" sz="quarter" idx="5"/>
          </p:nvPr>
        </p:nvSpPr>
        <p:spPr/>
        <p:txBody>
          <a:bodyPr/>
          <a:lstStyle/>
          <a:p>
            <a:fld id="{5118B2B6-B61D-485F-A68C-B6771903FC84}" type="slidenum">
              <a:rPr lang="LID4096" smtClean="0"/>
              <a:t>246</a:t>
            </a:fld>
            <a:endParaRPr lang="LID4096"/>
          </a:p>
        </p:txBody>
      </p:sp>
    </p:spTree>
    <p:extLst>
      <p:ext uri="{BB962C8B-B14F-4D97-AF65-F5344CB8AC3E}">
        <p14:creationId xmlns:p14="http://schemas.microsoft.com/office/powerpoint/2010/main" val="260990116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B5035-E354-B9E9-5C4E-741BA2C317F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0F6402A-5415-AF1B-A119-81628F7DBB0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2E8FCF3-B1DA-4954-6101-F8F82F7623B3}"/>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9821CE96-4FB6-7D0C-8F11-FEA0E9FDD9D6}"/>
              </a:ext>
            </a:extLst>
          </p:cNvPr>
          <p:cNvSpPr>
            <a:spLocks noGrp="1"/>
          </p:cNvSpPr>
          <p:nvPr>
            <p:ph type="sldNum" sz="quarter" idx="5"/>
          </p:nvPr>
        </p:nvSpPr>
        <p:spPr/>
        <p:txBody>
          <a:bodyPr/>
          <a:lstStyle/>
          <a:p>
            <a:fld id="{5118B2B6-B61D-485F-A68C-B6771903FC84}" type="slidenum">
              <a:rPr lang="LID4096" smtClean="0"/>
              <a:t>247</a:t>
            </a:fld>
            <a:endParaRPr lang="LID4096"/>
          </a:p>
        </p:txBody>
      </p:sp>
    </p:spTree>
    <p:extLst>
      <p:ext uri="{BB962C8B-B14F-4D97-AF65-F5344CB8AC3E}">
        <p14:creationId xmlns:p14="http://schemas.microsoft.com/office/powerpoint/2010/main" val="132484301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B9580-CF35-0797-9B8C-A9F353D9F93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6AE8412-F8D5-7D4B-42D0-8A515180BB3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E6E6EBA-4430-62D8-669E-FE7A06A6E55B}"/>
              </a:ext>
            </a:extLst>
          </p:cNvPr>
          <p:cNvSpPr>
            <a:spLocks noGrp="1"/>
          </p:cNvSpPr>
          <p:nvPr>
            <p:ph type="body" idx="1"/>
          </p:nvPr>
        </p:nvSpPr>
        <p:spPr/>
        <p:txBody>
          <a:bodyPr/>
          <a:lstStyle/>
          <a:p>
            <a:pPr algn="r" rtl="1"/>
            <a:r>
              <a:rPr lang="he-IL" dirty="0"/>
              <a:t>לכל חלון זמן ומודל – לקחנו את ה</a:t>
            </a:r>
            <a:r>
              <a:rPr lang="en-US" dirty="0"/>
              <a:t>top 30</a:t>
            </a:r>
            <a:r>
              <a:rPr lang="he-IL" dirty="0"/>
              <a:t>, ושמרנו את הדירוג הממוצע עבור כל בדיקה (לדוגמא </a:t>
            </a:r>
            <a:r>
              <a:rPr lang="en-US" dirty="0" err="1"/>
              <a:t>bmi_slope,bmi_max</a:t>
            </a:r>
            <a:r>
              <a:rPr lang="he-IL" dirty="0"/>
              <a:t>)</a:t>
            </a:r>
            <a:br>
              <a:rPr lang="en-US" dirty="0"/>
            </a:br>
            <a:r>
              <a:rPr lang="he-IL" dirty="0"/>
              <a:t>עשינו ממוצע לכל חלונות הזמן וכל המודלים</a:t>
            </a:r>
          </a:p>
        </p:txBody>
      </p:sp>
      <p:sp>
        <p:nvSpPr>
          <p:cNvPr id="4" name="מציין מיקום של מספר שקופית 3">
            <a:extLst>
              <a:ext uri="{FF2B5EF4-FFF2-40B4-BE49-F238E27FC236}">
                <a16:creationId xmlns:a16="http://schemas.microsoft.com/office/drawing/2014/main" id="{172580D5-E293-609F-BD06-35646E0308A9}"/>
              </a:ext>
            </a:extLst>
          </p:cNvPr>
          <p:cNvSpPr>
            <a:spLocks noGrp="1"/>
          </p:cNvSpPr>
          <p:nvPr>
            <p:ph type="sldNum" sz="quarter" idx="5"/>
          </p:nvPr>
        </p:nvSpPr>
        <p:spPr/>
        <p:txBody>
          <a:bodyPr/>
          <a:lstStyle/>
          <a:p>
            <a:fld id="{5118B2B6-B61D-485F-A68C-B6771903FC84}" type="slidenum">
              <a:rPr lang="LID4096" smtClean="0"/>
              <a:t>248</a:t>
            </a:fld>
            <a:endParaRPr lang="LID4096"/>
          </a:p>
        </p:txBody>
      </p:sp>
    </p:spTree>
    <p:extLst>
      <p:ext uri="{BB962C8B-B14F-4D97-AF65-F5344CB8AC3E}">
        <p14:creationId xmlns:p14="http://schemas.microsoft.com/office/powerpoint/2010/main" val="331137446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9F204-AB47-2E8E-7066-A10922EE0F4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EC3F06B-302D-3A93-6173-19FA3BFFEBB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4CE657A-FEC8-F3F8-39B8-01720D599675}"/>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12B346BF-B231-C8FF-B924-53F954F23E02}"/>
              </a:ext>
            </a:extLst>
          </p:cNvPr>
          <p:cNvSpPr>
            <a:spLocks noGrp="1"/>
          </p:cNvSpPr>
          <p:nvPr>
            <p:ph type="sldNum" sz="quarter" idx="5"/>
          </p:nvPr>
        </p:nvSpPr>
        <p:spPr/>
        <p:txBody>
          <a:bodyPr/>
          <a:lstStyle/>
          <a:p>
            <a:fld id="{5118B2B6-B61D-485F-A68C-B6771903FC84}" type="slidenum">
              <a:rPr lang="LID4096" smtClean="0"/>
              <a:t>249</a:t>
            </a:fld>
            <a:endParaRPr lang="LID4096"/>
          </a:p>
        </p:txBody>
      </p:sp>
    </p:spTree>
    <p:extLst>
      <p:ext uri="{BB962C8B-B14F-4D97-AF65-F5344CB8AC3E}">
        <p14:creationId xmlns:p14="http://schemas.microsoft.com/office/powerpoint/2010/main" val="67644137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0F8C4-602A-7140-F4E6-F00FECD0649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8F8F1CF-F210-D44B-FC43-07000B013DC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5795A5C-BAC1-F3E5-4D53-4F7D5FBB1F34}"/>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164672C9-882E-312D-3FEB-674727D2061E}"/>
              </a:ext>
            </a:extLst>
          </p:cNvPr>
          <p:cNvSpPr>
            <a:spLocks noGrp="1"/>
          </p:cNvSpPr>
          <p:nvPr>
            <p:ph type="sldNum" sz="quarter" idx="5"/>
          </p:nvPr>
        </p:nvSpPr>
        <p:spPr/>
        <p:txBody>
          <a:bodyPr/>
          <a:lstStyle/>
          <a:p>
            <a:fld id="{5118B2B6-B61D-485F-A68C-B6771903FC84}" type="slidenum">
              <a:rPr lang="LID4096" smtClean="0"/>
              <a:t>250</a:t>
            </a:fld>
            <a:endParaRPr lang="LID4096"/>
          </a:p>
        </p:txBody>
      </p:sp>
    </p:spTree>
    <p:extLst>
      <p:ext uri="{BB962C8B-B14F-4D97-AF65-F5344CB8AC3E}">
        <p14:creationId xmlns:p14="http://schemas.microsoft.com/office/powerpoint/2010/main" val="238081543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1745A-F687-1E2B-5688-7A562BD7042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B6B2113-0DD5-56F9-7F3C-AE462CC6579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5F99E72-0212-46D3-46A1-4FDA4A395FBF}"/>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A26EBED1-635F-1A3F-07F0-2E6964A9FBAB}"/>
              </a:ext>
            </a:extLst>
          </p:cNvPr>
          <p:cNvSpPr>
            <a:spLocks noGrp="1"/>
          </p:cNvSpPr>
          <p:nvPr>
            <p:ph type="sldNum" sz="quarter" idx="5"/>
          </p:nvPr>
        </p:nvSpPr>
        <p:spPr/>
        <p:txBody>
          <a:bodyPr/>
          <a:lstStyle/>
          <a:p>
            <a:fld id="{5118B2B6-B61D-485F-A68C-B6771903FC84}" type="slidenum">
              <a:rPr lang="LID4096" smtClean="0"/>
              <a:t>251</a:t>
            </a:fld>
            <a:endParaRPr lang="LID4096"/>
          </a:p>
        </p:txBody>
      </p:sp>
    </p:spTree>
    <p:extLst>
      <p:ext uri="{BB962C8B-B14F-4D97-AF65-F5344CB8AC3E}">
        <p14:creationId xmlns:p14="http://schemas.microsoft.com/office/powerpoint/2010/main" val="2680640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A3CB4-68FA-CA91-CA6F-1E96044EE12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312E56E-F69B-C5BD-4A10-E919AEF7DC7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9855C65-77FD-F4DF-3DDE-0A489670C5C9}"/>
              </a:ext>
            </a:extLst>
          </p:cNvPr>
          <p:cNvSpPr>
            <a:spLocks noGrp="1"/>
          </p:cNvSpPr>
          <p:nvPr>
            <p:ph type="body" idx="1"/>
          </p:nvPr>
        </p:nvSpPr>
        <p:spPr/>
        <p:txBody>
          <a:bodyPr/>
          <a:lstStyle/>
          <a:p>
            <a:r>
              <a:rPr lang="he-IL" dirty="0"/>
              <a:t>גיל</a:t>
            </a:r>
            <a:endParaRPr lang="en-US" dirty="0"/>
          </a:p>
        </p:txBody>
      </p:sp>
      <p:sp>
        <p:nvSpPr>
          <p:cNvPr id="4" name="מציין מיקום של מספר שקופית 3">
            <a:extLst>
              <a:ext uri="{FF2B5EF4-FFF2-40B4-BE49-F238E27FC236}">
                <a16:creationId xmlns:a16="http://schemas.microsoft.com/office/drawing/2014/main" id="{8DA2C655-F918-52FC-0B61-8868DD801FFD}"/>
              </a:ext>
            </a:extLst>
          </p:cNvPr>
          <p:cNvSpPr>
            <a:spLocks noGrp="1"/>
          </p:cNvSpPr>
          <p:nvPr>
            <p:ph type="sldNum" sz="quarter" idx="5"/>
          </p:nvPr>
        </p:nvSpPr>
        <p:spPr/>
        <p:txBody>
          <a:bodyPr/>
          <a:lstStyle/>
          <a:p>
            <a:fld id="{5118B2B6-B61D-485F-A68C-B6771903FC84}" type="slidenum">
              <a:rPr lang="LID4096" smtClean="0"/>
              <a:t>27</a:t>
            </a:fld>
            <a:endParaRPr lang="LID4096"/>
          </a:p>
        </p:txBody>
      </p:sp>
    </p:spTree>
    <p:extLst>
      <p:ext uri="{BB962C8B-B14F-4D97-AF65-F5344CB8AC3E}">
        <p14:creationId xmlns:p14="http://schemas.microsoft.com/office/powerpoint/2010/main" val="201985796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C7938-5170-0EB1-3B29-57DCD6876BC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EADF961-A833-0654-CE82-92FC9391984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2D05134-27B5-BC3D-0B17-FF878867A971}"/>
              </a:ext>
            </a:extLst>
          </p:cNvPr>
          <p:cNvSpPr>
            <a:spLocks noGrp="1"/>
          </p:cNvSpPr>
          <p:nvPr>
            <p:ph type="body" idx="1"/>
          </p:nvPr>
        </p:nvSpPr>
        <p:spPr/>
        <p:txBody>
          <a:bodyPr/>
          <a:lstStyle/>
          <a:p>
            <a:r>
              <a:rPr lang="he-IL" dirty="0"/>
              <a:t>גיל</a:t>
            </a:r>
          </a:p>
        </p:txBody>
      </p:sp>
      <p:sp>
        <p:nvSpPr>
          <p:cNvPr id="4" name="מציין מיקום של מספר שקופית 3">
            <a:extLst>
              <a:ext uri="{FF2B5EF4-FFF2-40B4-BE49-F238E27FC236}">
                <a16:creationId xmlns:a16="http://schemas.microsoft.com/office/drawing/2014/main" id="{4053B084-B813-0201-E779-E2B797FE91EB}"/>
              </a:ext>
            </a:extLst>
          </p:cNvPr>
          <p:cNvSpPr>
            <a:spLocks noGrp="1"/>
          </p:cNvSpPr>
          <p:nvPr>
            <p:ph type="sldNum" sz="quarter" idx="5"/>
          </p:nvPr>
        </p:nvSpPr>
        <p:spPr/>
        <p:txBody>
          <a:bodyPr/>
          <a:lstStyle/>
          <a:p>
            <a:fld id="{5118B2B6-B61D-485F-A68C-B6771903FC84}" type="slidenum">
              <a:rPr lang="LID4096" smtClean="0"/>
              <a:t>252</a:t>
            </a:fld>
            <a:endParaRPr lang="LID4096"/>
          </a:p>
        </p:txBody>
      </p:sp>
    </p:spTree>
    <p:extLst>
      <p:ext uri="{BB962C8B-B14F-4D97-AF65-F5344CB8AC3E}">
        <p14:creationId xmlns:p14="http://schemas.microsoft.com/office/powerpoint/2010/main" val="308243255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D8F9B-09FD-BC33-9838-F92803857C3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DE43D02-4414-82BA-E020-5F9424F89EE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653CEDA-A85A-80AD-A369-134B794EA616}"/>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20C011CB-B103-6AE8-A333-FA02F65B5C56}"/>
              </a:ext>
            </a:extLst>
          </p:cNvPr>
          <p:cNvSpPr>
            <a:spLocks noGrp="1"/>
          </p:cNvSpPr>
          <p:nvPr>
            <p:ph type="sldNum" sz="quarter" idx="5"/>
          </p:nvPr>
        </p:nvSpPr>
        <p:spPr/>
        <p:txBody>
          <a:bodyPr/>
          <a:lstStyle/>
          <a:p>
            <a:fld id="{5118B2B6-B61D-485F-A68C-B6771903FC84}" type="slidenum">
              <a:rPr lang="LID4096" smtClean="0"/>
              <a:t>253</a:t>
            </a:fld>
            <a:endParaRPr lang="LID4096"/>
          </a:p>
        </p:txBody>
      </p:sp>
    </p:spTree>
    <p:extLst>
      <p:ext uri="{BB962C8B-B14F-4D97-AF65-F5344CB8AC3E}">
        <p14:creationId xmlns:p14="http://schemas.microsoft.com/office/powerpoint/2010/main" val="65505671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2D26F-067C-7B63-EBC0-D06C846AA61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0C2F3BA-44B2-0A3B-5E3B-C486D9627F9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87181D4-4DDE-3A4A-AC96-1AD259EA45BD}"/>
              </a:ext>
            </a:extLst>
          </p:cNvPr>
          <p:cNvSpPr>
            <a:spLocks noGrp="1"/>
          </p:cNvSpPr>
          <p:nvPr>
            <p:ph type="body" idx="1"/>
          </p:nvPr>
        </p:nvSpPr>
        <p:spPr/>
        <p:txBody>
          <a:bodyPr/>
          <a:lstStyle/>
          <a:p>
            <a:r>
              <a:rPr lang="he-IL" dirty="0"/>
              <a:t>גיל</a:t>
            </a:r>
          </a:p>
        </p:txBody>
      </p:sp>
      <p:sp>
        <p:nvSpPr>
          <p:cNvPr id="4" name="מציין מיקום של מספר שקופית 3">
            <a:extLst>
              <a:ext uri="{FF2B5EF4-FFF2-40B4-BE49-F238E27FC236}">
                <a16:creationId xmlns:a16="http://schemas.microsoft.com/office/drawing/2014/main" id="{A0315F4D-3F11-9828-CBC4-C861D79574C9}"/>
              </a:ext>
            </a:extLst>
          </p:cNvPr>
          <p:cNvSpPr>
            <a:spLocks noGrp="1"/>
          </p:cNvSpPr>
          <p:nvPr>
            <p:ph type="sldNum" sz="quarter" idx="5"/>
          </p:nvPr>
        </p:nvSpPr>
        <p:spPr/>
        <p:txBody>
          <a:bodyPr/>
          <a:lstStyle/>
          <a:p>
            <a:fld id="{5118B2B6-B61D-485F-A68C-B6771903FC84}" type="slidenum">
              <a:rPr lang="LID4096" smtClean="0"/>
              <a:t>254</a:t>
            </a:fld>
            <a:endParaRPr lang="LID4096"/>
          </a:p>
        </p:txBody>
      </p:sp>
    </p:spTree>
    <p:extLst>
      <p:ext uri="{BB962C8B-B14F-4D97-AF65-F5344CB8AC3E}">
        <p14:creationId xmlns:p14="http://schemas.microsoft.com/office/powerpoint/2010/main" val="269004818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39FF-D6F2-DBA9-324C-146D255842D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050EB13-3772-B973-A50E-EEDE138F6DB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39F7300-6392-A5CD-FBC4-B0B14A6F2E5B}"/>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A3DBF2CB-A0C5-82FE-C655-21550FA9B4F1}"/>
              </a:ext>
            </a:extLst>
          </p:cNvPr>
          <p:cNvSpPr>
            <a:spLocks noGrp="1"/>
          </p:cNvSpPr>
          <p:nvPr>
            <p:ph type="sldNum" sz="quarter" idx="5"/>
          </p:nvPr>
        </p:nvSpPr>
        <p:spPr/>
        <p:txBody>
          <a:bodyPr/>
          <a:lstStyle/>
          <a:p>
            <a:fld id="{5118B2B6-B61D-485F-A68C-B6771903FC84}" type="slidenum">
              <a:rPr lang="LID4096" smtClean="0"/>
              <a:t>255</a:t>
            </a:fld>
            <a:endParaRPr lang="LID4096"/>
          </a:p>
        </p:txBody>
      </p:sp>
    </p:spTree>
    <p:extLst>
      <p:ext uri="{BB962C8B-B14F-4D97-AF65-F5344CB8AC3E}">
        <p14:creationId xmlns:p14="http://schemas.microsoft.com/office/powerpoint/2010/main" val="37724960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גיל - לעדכן</a:t>
            </a:r>
          </a:p>
          <a:p>
            <a:endParaRPr lang="en-US" dirty="0"/>
          </a:p>
        </p:txBody>
      </p:sp>
      <p:sp>
        <p:nvSpPr>
          <p:cNvPr id="4" name="מציין מיקום של מספר שקופית 3"/>
          <p:cNvSpPr>
            <a:spLocks noGrp="1"/>
          </p:cNvSpPr>
          <p:nvPr>
            <p:ph type="sldNum" sz="quarter" idx="5"/>
          </p:nvPr>
        </p:nvSpPr>
        <p:spPr/>
        <p:txBody>
          <a:bodyPr/>
          <a:lstStyle/>
          <a:p>
            <a:fld id="{BC31BF2A-7102-4D67-930A-38DE60A66375}" type="slidenum">
              <a:rPr lang="LID4096" smtClean="0"/>
              <a:t>256</a:t>
            </a:fld>
            <a:endParaRPr lang="LID4096"/>
          </a:p>
        </p:txBody>
      </p:sp>
    </p:spTree>
    <p:extLst>
      <p:ext uri="{BB962C8B-B14F-4D97-AF65-F5344CB8AC3E}">
        <p14:creationId xmlns:p14="http://schemas.microsoft.com/office/powerpoint/2010/main" val="182390793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50CCF-449A-22CA-6DE2-9C6D920B9DD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7314C4C-8961-EE19-F062-18DD9D13E2A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4786DE6-8436-822E-56B0-0370255964D4}"/>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61E28DAD-1621-C27C-DA1F-5D7C97C05521}"/>
              </a:ext>
            </a:extLst>
          </p:cNvPr>
          <p:cNvSpPr>
            <a:spLocks noGrp="1"/>
          </p:cNvSpPr>
          <p:nvPr>
            <p:ph type="sldNum" sz="quarter" idx="5"/>
          </p:nvPr>
        </p:nvSpPr>
        <p:spPr/>
        <p:txBody>
          <a:bodyPr/>
          <a:lstStyle/>
          <a:p>
            <a:fld id="{5118B2B6-B61D-485F-A68C-B6771903FC84}" type="slidenum">
              <a:rPr lang="LID4096" smtClean="0"/>
              <a:t>259</a:t>
            </a:fld>
            <a:endParaRPr lang="LID4096"/>
          </a:p>
        </p:txBody>
      </p:sp>
    </p:spTree>
    <p:extLst>
      <p:ext uri="{BB962C8B-B14F-4D97-AF65-F5344CB8AC3E}">
        <p14:creationId xmlns:p14="http://schemas.microsoft.com/office/powerpoint/2010/main" val="417238502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86498-5F56-5D83-617D-2CE4C5D668C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0012AFC-96F5-1E57-9565-D814A7625F5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07879DD-F05F-F72A-6767-7F5B9CC3F9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גיל - לעדכן</a:t>
            </a:r>
          </a:p>
          <a:p>
            <a:endParaRPr lang="en-US" dirty="0"/>
          </a:p>
        </p:txBody>
      </p:sp>
      <p:sp>
        <p:nvSpPr>
          <p:cNvPr id="4" name="מציין מיקום של מספר שקופית 3">
            <a:extLst>
              <a:ext uri="{FF2B5EF4-FFF2-40B4-BE49-F238E27FC236}">
                <a16:creationId xmlns:a16="http://schemas.microsoft.com/office/drawing/2014/main" id="{052BA292-BE7F-B5CB-C327-0019A7119792}"/>
              </a:ext>
            </a:extLst>
          </p:cNvPr>
          <p:cNvSpPr>
            <a:spLocks noGrp="1"/>
          </p:cNvSpPr>
          <p:nvPr>
            <p:ph type="sldNum" sz="quarter" idx="5"/>
          </p:nvPr>
        </p:nvSpPr>
        <p:spPr/>
        <p:txBody>
          <a:bodyPr/>
          <a:lstStyle/>
          <a:p>
            <a:fld id="{BC31BF2A-7102-4D67-930A-38DE60A66375}" type="slidenum">
              <a:rPr lang="LID4096" smtClean="0"/>
              <a:t>260</a:t>
            </a:fld>
            <a:endParaRPr lang="LID4096"/>
          </a:p>
        </p:txBody>
      </p:sp>
    </p:spTree>
    <p:extLst>
      <p:ext uri="{BB962C8B-B14F-4D97-AF65-F5344CB8AC3E}">
        <p14:creationId xmlns:p14="http://schemas.microsoft.com/office/powerpoint/2010/main" val="27127707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FF97-1A24-6EDE-78DC-668180B4636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2503C20-8ED4-0FC0-2CCC-C14551FF1FD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0FD249F-3BF9-DD8F-5960-CC4098338D4F}"/>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C78D3EA0-D04E-B9C4-7171-FA58C28F7F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19230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9101E-7E2C-0DE2-DB44-8FA0B61EA4B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57752FD-25CE-07EB-F8BC-F7614487045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40EAD66-17B1-2CBA-E572-A875654D83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גיל - לעדכן</a:t>
            </a:r>
          </a:p>
          <a:p>
            <a:endParaRPr lang="en-US" dirty="0"/>
          </a:p>
        </p:txBody>
      </p:sp>
      <p:sp>
        <p:nvSpPr>
          <p:cNvPr id="4" name="מציין מיקום של מספר שקופית 3">
            <a:extLst>
              <a:ext uri="{FF2B5EF4-FFF2-40B4-BE49-F238E27FC236}">
                <a16:creationId xmlns:a16="http://schemas.microsoft.com/office/drawing/2014/main" id="{1D1D7ABF-842A-9CA5-85DC-323DBFCF0861}"/>
              </a:ext>
            </a:extLst>
          </p:cNvPr>
          <p:cNvSpPr>
            <a:spLocks noGrp="1"/>
          </p:cNvSpPr>
          <p:nvPr>
            <p:ph type="sldNum" sz="quarter" idx="5"/>
          </p:nvPr>
        </p:nvSpPr>
        <p:spPr/>
        <p:txBody>
          <a:bodyPr/>
          <a:lstStyle/>
          <a:p>
            <a:fld id="{BC31BF2A-7102-4D67-930A-38DE60A66375}" type="slidenum">
              <a:rPr lang="LID4096" smtClean="0"/>
              <a:t>262</a:t>
            </a:fld>
            <a:endParaRPr lang="LID4096"/>
          </a:p>
        </p:txBody>
      </p:sp>
    </p:spTree>
    <p:extLst>
      <p:ext uri="{BB962C8B-B14F-4D97-AF65-F5344CB8AC3E}">
        <p14:creationId xmlns:p14="http://schemas.microsoft.com/office/powerpoint/2010/main" val="7482978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92F46-C67E-9D9E-B9C6-10CCEEAA81C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0D3F948-AA40-16E9-5EAA-6DB6A330560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8EA2CE1-1810-44E4-F2AE-BFBD3FD4F4E8}"/>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92436FB4-A78E-4E75-25F9-6A4FE63192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968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4D2A8-9D22-69E6-6117-D9A4BACA733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4FF2E1A-A3EA-8E58-5019-E6E9100BF08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30BA55D-8C4B-97BE-AA93-79D46AD1C320}"/>
              </a:ext>
            </a:extLst>
          </p:cNvPr>
          <p:cNvSpPr>
            <a:spLocks noGrp="1"/>
          </p:cNvSpPr>
          <p:nvPr>
            <p:ph type="body" idx="1"/>
          </p:nvPr>
        </p:nvSpPr>
        <p:spPr/>
        <p:txBody>
          <a:bodyPr/>
          <a:lstStyle/>
          <a:p>
            <a:pPr algn="r"/>
            <a:r>
              <a:rPr lang="pt-BR" dirty="0"/>
              <a:t>P(No False Positives)=(1−0.05)</a:t>
            </a:r>
            <a:r>
              <a:rPr lang="he-IL" dirty="0"/>
              <a:t>^</a:t>
            </a:r>
            <a:r>
              <a:rPr lang="pt-BR" dirty="0"/>
              <a:t>20≈0.36</a:t>
            </a:r>
            <a:br>
              <a:rPr lang="pt-BR" dirty="0"/>
            </a:br>
            <a:r>
              <a:rPr lang="en-US" dirty="0"/>
              <a:t>P(At Least One False Positive)=1−0.36=0.64 </a:t>
            </a:r>
          </a:p>
        </p:txBody>
      </p:sp>
      <p:sp>
        <p:nvSpPr>
          <p:cNvPr id="4" name="מציין מיקום של מספר שקופית 3">
            <a:extLst>
              <a:ext uri="{FF2B5EF4-FFF2-40B4-BE49-F238E27FC236}">
                <a16:creationId xmlns:a16="http://schemas.microsoft.com/office/drawing/2014/main" id="{3693CD29-E2D4-475C-0C16-E802509D3D9D}"/>
              </a:ext>
            </a:extLst>
          </p:cNvPr>
          <p:cNvSpPr>
            <a:spLocks noGrp="1"/>
          </p:cNvSpPr>
          <p:nvPr>
            <p:ph type="sldNum" sz="quarter" idx="5"/>
          </p:nvPr>
        </p:nvSpPr>
        <p:spPr/>
        <p:txBody>
          <a:bodyPr/>
          <a:lstStyle/>
          <a:p>
            <a:fld id="{5118B2B6-B61D-485F-A68C-B6771903FC84}" type="slidenum">
              <a:rPr lang="LID4096" smtClean="0"/>
              <a:t>28</a:t>
            </a:fld>
            <a:endParaRPr lang="LID4096"/>
          </a:p>
        </p:txBody>
      </p:sp>
    </p:spTree>
    <p:extLst>
      <p:ext uri="{BB962C8B-B14F-4D97-AF65-F5344CB8AC3E}">
        <p14:creationId xmlns:p14="http://schemas.microsoft.com/office/powerpoint/2010/main" val="38084402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39015-A31B-32DB-4AB9-BFDAFDCDCFA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6D2543B-1792-B99F-E938-AA7BA3AA4DE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9C176AD-68AF-C3C3-F791-6D93D6515C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גיל - לעדכן</a:t>
            </a:r>
          </a:p>
          <a:p>
            <a:endParaRPr lang="en-US" dirty="0"/>
          </a:p>
        </p:txBody>
      </p:sp>
      <p:sp>
        <p:nvSpPr>
          <p:cNvPr id="4" name="מציין מיקום של מספר שקופית 3">
            <a:extLst>
              <a:ext uri="{FF2B5EF4-FFF2-40B4-BE49-F238E27FC236}">
                <a16:creationId xmlns:a16="http://schemas.microsoft.com/office/drawing/2014/main" id="{7C72540B-5E24-1F74-F9AE-B85C1DA5E8BF}"/>
              </a:ext>
            </a:extLst>
          </p:cNvPr>
          <p:cNvSpPr>
            <a:spLocks noGrp="1"/>
          </p:cNvSpPr>
          <p:nvPr>
            <p:ph type="sldNum" sz="quarter" idx="5"/>
          </p:nvPr>
        </p:nvSpPr>
        <p:spPr/>
        <p:txBody>
          <a:bodyPr/>
          <a:lstStyle/>
          <a:p>
            <a:fld id="{BC31BF2A-7102-4D67-930A-38DE60A66375}" type="slidenum">
              <a:rPr lang="LID4096" smtClean="0"/>
              <a:t>264</a:t>
            </a:fld>
            <a:endParaRPr lang="LID4096"/>
          </a:p>
        </p:txBody>
      </p:sp>
    </p:spTree>
    <p:extLst>
      <p:ext uri="{BB962C8B-B14F-4D97-AF65-F5344CB8AC3E}">
        <p14:creationId xmlns:p14="http://schemas.microsoft.com/office/powerpoint/2010/main" val="390542403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44185-D647-E4EF-2A0D-EAC6FE7CBB1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411C9E7-2518-AC3F-5CA5-597BA86AFC4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3B575AE-FA46-D618-DFB7-C0F5DBBF9A56}"/>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4F223313-9AAC-F0DD-B801-5B58751319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50679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FEBC5-C0B4-058C-521D-C87FA8B50E9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5527B83-D044-E1F5-876A-75BB9BAC354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5ABA6FB-B247-181C-6E72-5B01C56EE2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גיל - לעדכן</a:t>
            </a:r>
          </a:p>
          <a:p>
            <a:endParaRPr lang="en-US" dirty="0"/>
          </a:p>
        </p:txBody>
      </p:sp>
      <p:sp>
        <p:nvSpPr>
          <p:cNvPr id="4" name="מציין מיקום של מספר שקופית 3">
            <a:extLst>
              <a:ext uri="{FF2B5EF4-FFF2-40B4-BE49-F238E27FC236}">
                <a16:creationId xmlns:a16="http://schemas.microsoft.com/office/drawing/2014/main" id="{809D88ED-ACBB-C1C9-509B-880AEC13E33A}"/>
              </a:ext>
            </a:extLst>
          </p:cNvPr>
          <p:cNvSpPr>
            <a:spLocks noGrp="1"/>
          </p:cNvSpPr>
          <p:nvPr>
            <p:ph type="sldNum" sz="quarter" idx="5"/>
          </p:nvPr>
        </p:nvSpPr>
        <p:spPr/>
        <p:txBody>
          <a:bodyPr/>
          <a:lstStyle/>
          <a:p>
            <a:fld id="{BC31BF2A-7102-4D67-930A-38DE60A66375}" type="slidenum">
              <a:rPr lang="LID4096" smtClean="0"/>
              <a:t>266</a:t>
            </a:fld>
            <a:endParaRPr lang="LID4096"/>
          </a:p>
        </p:txBody>
      </p:sp>
    </p:spTree>
    <p:extLst>
      <p:ext uri="{BB962C8B-B14F-4D97-AF65-F5344CB8AC3E}">
        <p14:creationId xmlns:p14="http://schemas.microsoft.com/office/powerpoint/2010/main" val="163059014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A0091-B715-E059-0444-906D341DE80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3C49C04-0463-900D-BFE2-BDDA1230FD9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48D03E3-6540-47BF-095D-C2E631949917}"/>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7AF9D454-4815-255D-398A-7B6EAC6B34AC}"/>
              </a:ext>
            </a:extLst>
          </p:cNvPr>
          <p:cNvSpPr>
            <a:spLocks noGrp="1"/>
          </p:cNvSpPr>
          <p:nvPr>
            <p:ph type="sldNum" sz="quarter" idx="5"/>
          </p:nvPr>
        </p:nvSpPr>
        <p:spPr/>
        <p:txBody>
          <a:bodyPr/>
          <a:lstStyle/>
          <a:p>
            <a:fld id="{5118B2B6-B61D-485F-A68C-B6771903FC84}" type="slidenum">
              <a:rPr lang="LID4096" smtClean="0"/>
              <a:t>267</a:t>
            </a:fld>
            <a:endParaRPr lang="LID4096"/>
          </a:p>
        </p:txBody>
      </p:sp>
    </p:spTree>
    <p:extLst>
      <p:ext uri="{BB962C8B-B14F-4D97-AF65-F5344CB8AC3E}">
        <p14:creationId xmlns:p14="http://schemas.microsoft.com/office/powerpoint/2010/main" val="296357097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A17BC-3BF3-CEDB-AC57-3A3A685CB33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C25D0B-7908-0E08-A887-19ED52B5FC3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A1B226-83FC-2337-9318-0296F86A7F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גיל - לעדכן</a:t>
            </a:r>
          </a:p>
          <a:p>
            <a:endParaRPr lang="en-US" dirty="0"/>
          </a:p>
        </p:txBody>
      </p:sp>
      <p:sp>
        <p:nvSpPr>
          <p:cNvPr id="4" name="מציין מיקום של מספר שקופית 3">
            <a:extLst>
              <a:ext uri="{FF2B5EF4-FFF2-40B4-BE49-F238E27FC236}">
                <a16:creationId xmlns:a16="http://schemas.microsoft.com/office/drawing/2014/main" id="{821AA26E-1B69-5843-B9E6-1286D91FFBAE}"/>
              </a:ext>
            </a:extLst>
          </p:cNvPr>
          <p:cNvSpPr>
            <a:spLocks noGrp="1"/>
          </p:cNvSpPr>
          <p:nvPr>
            <p:ph type="sldNum" sz="quarter" idx="5"/>
          </p:nvPr>
        </p:nvSpPr>
        <p:spPr/>
        <p:txBody>
          <a:bodyPr/>
          <a:lstStyle/>
          <a:p>
            <a:fld id="{BC31BF2A-7102-4D67-930A-38DE60A66375}" type="slidenum">
              <a:rPr lang="LID4096" smtClean="0"/>
              <a:t>268</a:t>
            </a:fld>
            <a:endParaRPr lang="LID4096"/>
          </a:p>
        </p:txBody>
      </p:sp>
    </p:spTree>
    <p:extLst>
      <p:ext uri="{BB962C8B-B14F-4D97-AF65-F5344CB8AC3E}">
        <p14:creationId xmlns:p14="http://schemas.microsoft.com/office/powerpoint/2010/main" val="299432919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56872-C285-767E-AE14-6C3BF9B7195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1754B2F-98B2-288D-0D47-C7A32DA48F0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89F732B-600C-2825-FCC0-688044336F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גיל - לעדכן</a:t>
            </a:r>
          </a:p>
          <a:p>
            <a:endParaRPr lang="en-US" dirty="0"/>
          </a:p>
        </p:txBody>
      </p:sp>
      <p:sp>
        <p:nvSpPr>
          <p:cNvPr id="4" name="מציין מיקום של מספר שקופית 3">
            <a:extLst>
              <a:ext uri="{FF2B5EF4-FFF2-40B4-BE49-F238E27FC236}">
                <a16:creationId xmlns:a16="http://schemas.microsoft.com/office/drawing/2014/main" id="{A1549512-2590-8C7E-EEE8-B5312E9E83CF}"/>
              </a:ext>
            </a:extLst>
          </p:cNvPr>
          <p:cNvSpPr>
            <a:spLocks noGrp="1"/>
          </p:cNvSpPr>
          <p:nvPr>
            <p:ph type="sldNum" sz="quarter" idx="5"/>
          </p:nvPr>
        </p:nvSpPr>
        <p:spPr/>
        <p:txBody>
          <a:bodyPr/>
          <a:lstStyle/>
          <a:p>
            <a:fld id="{BC31BF2A-7102-4D67-930A-38DE60A66375}" type="slidenum">
              <a:rPr lang="LID4096" smtClean="0"/>
              <a:t>269</a:t>
            </a:fld>
            <a:endParaRPr lang="LID4096"/>
          </a:p>
        </p:txBody>
      </p:sp>
    </p:spTree>
    <p:extLst>
      <p:ext uri="{BB962C8B-B14F-4D97-AF65-F5344CB8AC3E}">
        <p14:creationId xmlns:p14="http://schemas.microsoft.com/office/powerpoint/2010/main" val="207331912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B142-42C6-ED8E-158E-202F07D474E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B31D06E-84BB-D8BD-7261-985EFFA2404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8248316-2F0F-6396-2C0E-624F1A01CAC0}"/>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D78C7E6A-6C8D-6511-CF6D-A39F48FFCE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580038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571E-89DD-37C1-C400-F911B62231B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0904C85-C80C-6CDB-CF76-D7E035E522D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245471C-9B98-5D10-240C-C62AECA73430}"/>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C22F8E9C-35A3-5B98-5088-9C0211AD5A4A}"/>
              </a:ext>
            </a:extLst>
          </p:cNvPr>
          <p:cNvSpPr>
            <a:spLocks noGrp="1"/>
          </p:cNvSpPr>
          <p:nvPr>
            <p:ph type="sldNum" sz="quarter" idx="5"/>
          </p:nvPr>
        </p:nvSpPr>
        <p:spPr/>
        <p:txBody>
          <a:bodyPr/>
          <a:lstStyle/>
          <a:p>
            <a:fld id="{5118B2B6-B61D-485F-A68C-B6771903FC84}" type="slidenum">
              <a:rPr lang="LID4096" smtClean="0"/>
              <a:t>271</a:t>
            </a:fld>
            <a:endParaRPr lang="LID4096"/>
          </a:p>
        </p:txBody>
      </p:sp>
    </p:spTree>
    <p:extLst>
      <p:ext uri="{BB962C8B-B14F-4D97-AF65-F5344CB8AC3E}">
        <p14:creationId xmlns:p14="http://schemas.microsoft.com/office/powerpoint/2010/main" val="213560735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B1D0A-0479-1973-C961-17F5A3BC6A5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C70A8FC-E583-BE78-46CC-6D0534D7757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E5C6AD4-9F52-2528-180A-ABE4BAED03E6}"/>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57853823-7705-FCEA-720C-6CBCD6FC4A86}"/>
              </a:ext>
            </a:extLst>
          </p:cNvPr>
          <p:cNvSpPr>
            <a:spLocks noGrp="1"/>
          </p:cNvSpPr>
          <p:nvPr>
            <p:ph type="sldNum" sz="quarter" idx="5"/>
          </p:nvPr>
        </p:nvSpPr>
        <p:spPr/>
        <p:txBody>
          <a:bodyPr/>
          <a:lstStyle/>
          <a:p>
            <a:fld id="{5118B2B6-B61D-485F-A68C-B6771903FC84}" type="slidenum">
              <a:rPr lang="LID4096" smtClean="0"/>
              <a:t>272</a:t>
            </a:fld>
            <a:endParaRPr lang="LID4096"/>
          </a:p>
        </p:txBody>
      </p:sp>
    </p:spTree>
    <p:extLst>
      <p:ext uri="{BB962C8B-B14F-4D97-AF65-F5344CB8AC3E}">
        <p14:creationId xmlns:p14="http://schemas.microsoft.com/office/powerpoint/2010/main" val="285048636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D6E85-369E-8392-7B04-745BB259819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7469517-78F5-D4CB-5928-2A9BF95773E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FCCF15F-3E13-B5C2-E8A6-7D3CE50243A7}"/>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D7BB0ABD-8876-6772-49A5-D9319FCACC89}"/>
              </a:ext>
            </a:extLst>
          </p:cNvPr>
          <p:cNvSpPr>
            <a:spLocks noGrp="1"/>
          </p:cNvSpPr>
          <p:nvPr>
            <p:ph type="sldNum" sz="quarter" idx="5"/>
          </p:nvPr>
        </p:nvSpPr>
        <p:spPr/>
        <p:txBody>
          <a:bodyPr/>
          <a:lstStyle/>
          <a:p>
            <a:fld id="{5118B2B6-B61D-485F-A68C-B6771903FC84}" type="slidenum">
              <a:rPr lang="LID4096" smtClean="0"/>
              <a:t>274</a:t>
            </a:fld>
            <a:endParaRPr lang="LID4096"/>
          </a:p>
        </p:txBody>
      </p:sp>
    </p:spTree>
    <p:extLst>
      <p:ext uri="{BB962C8B-B14F-4D97-AF65-F5344CB8AC3E}">
        <p14:creationId xmlns:p14="http://schemas.microsoft.com/office/powerpoint/2010/main" val="1109786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04889-F7DC-DBE3-4FC4-BB0D7E60D4F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8F97963-00D3-CAB2-4264-71378A16AC3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E4B26AB-D085-EA94-95FE-614F3440A919}"/>
              </a:ext>
            </a:extLst>
          </p:cNvPr>
          <p:cNvSpPr>
            <a:spLocks noGrp="1"/>
          </p:cNvSpPr>
          <p:nvPr>
            <p:ph type="body" idx="1"/>
          </p:nvPr>
        </p:nvSpPr>
        <p:spPr/>
        <p:txBody>
          <a:bodyPr/>
          <a:lstStyle/>
          <a:p>
            <a:r>
              <a:rPr lang="he-IL" dirty="0"/>
              <a:t>תום</a:t>
            </a:r>
            <a:endParaRPr lang="en-US" dirty="0"/>
          </a:p>
        </p:txBody>
      </p:sp>
      <p:sp>
        <p:nvSpPr>
          <p:cNvPr id="4" name="מציין מיקום של מספר שקופית 3">
            <a:extLst>
              <a:ext uri="{FF2B5EF4-FFF2-40B4-BE49-F238E27FC236}">
                <a16:creationId xmlns:a16="http://schemas.microsoft.com/office/drawing/2014/main" id="{DAADD0DD-E821-C361-A9B5-029DA9D3B353}"/>
              </a:ext>
            </a:extLst>
          </p:cNvPr>
          <p:cNvSpPr>
            <a:spLocks noGrp="1"/>
          </p:cNvSpPr>
          <p:nvPr>
            <p:ph type="sldNum" sz="quarter" idx="5"/>
          </p:nvPr>
        </p:nvSpPr>
        <p:spPr/>
        <p:txBody>
          <a:bodyPr/>
          <a:lstStyle/>
          <a:p>
            <a:fld id="{5118B2B6-B61D-485F-A68C-B6771903FC84}" type="slidenum">
              <a:rPr lang="LID4096" smtClean="0"/>
              <a:t>29</a:t>
            </a:fld>
            <a:endParaRPr lang="LID4096"/>
          </a:p>
        </p:txBody>
      </p:sp>
    </p:spTree>
    <p:extLst>
      <p:ext uri="{BB962C8B-B14F-4D97-AF65-F5344CB8AC3E}">
        <p14:creationId xmlns:p14="http://schemas.microsoft.com/office/powerpoint/2010/main" val="413803385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FDEF4-012B-79B5-F530-461E9581033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D41A8AF-2F4E-BC75-2B66-7419A3E9EB8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E8C4105-0F5F-0D12-C2E9-ACC4B1C0A210}"/>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F47FD60F-B8A0-8EEE-676E-CCB4104518B8}"/>
              </a:ext>
            </a:extLst>
          </p:cNvPr>
          <p:cNvSpPr>
            <a:spLocks noGrp="1"/>
          </p:cNvSpPr>
          <p:nvPr>
            <p:ph type="sldNum" sz="quarter" idx="5"/>
          </p:nvPr>
        </p:nvSpPr>
        <p:spPr/>
        <p:txBody>
          <a:bodyPr/>
          <a:lstStyle/>
          <a:p>
            <a:fld id="{5118B2B6-B61D-485F-A68C-B6771903FC84}" type="slidenum">
              <a:rPr lang="LID4096" smtClean="0"/>
              <a:t>275</a:t>
            </a:fld>
            <a:endParaRPr lang="LID4096"/>
          </a:p>
        </p:txBody>
      </p:sp>
    </p:spTree>
    <p:extLst>
      <p:ext uri="{BB962C8B-B14F-4D97-AF65-F5344CB8AC3E}">
        <p14:creationId xmlns:p14="http://schemas.microsoft.com/office/powerpoint/2010/main" val="289246837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CB499-298F-7460-E0E9-4C79C01BC0B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ACD47CC-0658-5BA6-9226-161F63EBF35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B99541E-C27E-DDAF-1E68-17BA3D980612}"/>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93201560-2E9A-0657-439D-693B5CC536E4}"/>
              </a:ext>
            </a:extLst>
          </p:cNvPr>
          <p:cNvSpPr>
            <a:spLocks noGrp="1"/>
          </p:cNvSpPr>
          <p:nvPr>
            <p:ph type="sldNum" sz="quarter" idx="5"/>
          </p:nvPr>
        </p:nvSpPr>
        <p:spPr/>
        <p:txBody>
          <a:bodyPr/>
          <a:lstStyle/>
          <a:p>
            <a:fld id="{5118B2B6-B61D-485F-A68C-B6771903FC84}" type="slidenum">
              <a:rPr lang="LID4096" smtClean="0"/>
              <a:t>276</a:t>
            </a:fld>
            <a:endParaRPr lang="LID4096"/>
          </a:p>
        </p:txBody>
      </p:sp>
    </p:spTree>
    <p:extLst>
      <p:ext uri="{BB962C8B-B14F-4D97-AF65-F5344CB8AC3E}">
        <p14:creationId xmlns:p14="http://schemas.microsoft.com/office/powerpoint/2010/main" val="305852986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FD280-BA79-759A-DD1C-0C11133FC6F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F6C93CF-2E46-01B2-FD96-27403878A6C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1744F80-80E6-E08E-12D4-607E5DE0CC7D}"/>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64A5FA62-661A-4834-E17F-6CA713F9DC21}"/>
              </a:ext>
            </a:extLst>
          </p:cNvPr>
          <p:cNvSpPr>
            <a:spLocks noGrp="1"/>
          </p:cNvSpPr>
          <p:nvPr>
            <p:ph type="sldNum" sz="quarter" idx="5"/>
          </p:nvPr>
        </p:nvSpPr>
        <p:spPr/>
        <p:txBody>
          <a:bodyPr/>
          <a:lstStyle/>
          <a:p>
            <a:fld id="{5118B2B6-B61D-485F-A68C-B6771903FC84}" type="slidenum">
              <a:rPr lang="LID4096" smtClean="0"/>
              <a:t>277</a:t>
            </a:fld>
            <a:endParaRPr lang="LID4096"/>
          </a:p>
        </p:txBody>
      </p:sp>
    </p:spTree>
    <p:extLst>
      <p:ext uri="{BB962C8B-B14F-4D97-AF65-F5344CB8AC3E}">
        <p14:creationId xmlns:p14="http://schemas.microsoft.com/office/powerpoint/2010/main" val="26414784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5E068-E6F4-D8F1-2A76-468760D5F83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E1B16C0-4E98-39BE-54D9-B6237EC309F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E15D256-FD4B-4402-F125-DBC411BCFFDD}"/>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01B801EB-537D-AE97-0C83-346F93C9411F}"/>
              </a:ext>
            </a:extLst>
          </p:cNvPr>
          <p:cNvSpPr>
            <a:spLocks noGrp="1"/>
          </p:cNvSpPr>
          <p:nvPr>
            <p:ph type="sldNum" sz="quarter" idx="5"/>
          </p:nvPr>
        </p:nvSpPr>
        <p:spPr/>
        <p:txBody>
          <a:bodyPr/>
          <a:lstStyle/>
          <a:p>
            <a:fld id="{5118B2B6-B61D-485F-A68C-B6771903FC84}" type="slidenum">
              <a:rPr lang="LID4096" smtClean="0"/>
              <a:t>278</a:t>
            </a:fld>
            <a:endParaRPr lang="LID4096"/>
          </a:p>
        </p:txBody>
      </p:sp>
    </p:spTree>
    <p:extLst>
      <p:ext uri="{BB962C8B-B14F-4D97-AF65-F5344CB8AC3E}">
        <p14:creationId xmlns:p14="http://schemas.microsoft.com/office/powerpoint/2010/main" val="193515083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D4C3B-341E-22BD-4097-9B91331DAFF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03069A0-4870-5EE3-C44E-834932C361F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FD689C8-7CC1-57DB-A9E5-83FD03589D8F}"/>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D49DFFE7-E666-1C2A-B1B3-EDE63D05F2B6}"/>
              </a:ext>
            </a:extLst>
          </p:cNvPr>
          <p:cNvSpPr>
            <a:spLocks noGrp="1"/>
          </p:cNvSpPr>
          <p:nvPr>
            <p:ph type="sldNum" sz="quarter" idx="5"/>
          </p:nvPr>
        </p:nvSpPr>
        <p:spPr/>
        <p:txBody>
          <a:bodyPr/>
          <a:lstStyle/>
          <a:p>
            <a:fld id="{5118B2B6-B61D-485F-A68C-B6771903FC84}" type="slidenum">
              <a:rPr lang="LID4096" smtClean="0"/>
              <a:t>279</a:t>
            </a:fld>
            <a:endParaRPr lang="LID4096"/>
          </a:p>
        </p:txBody>
      </p:sp>
    </p:spTree>
    <p:extLst>
      <p:ext uri="{BB962C8B-B14F-4D97-AF65-F5344CB8AC3E}">
        <p14:creationId xmlns:p14="http://schemas.microsoft.com/office/powerpoint/2010/main" val="171594901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63F8E-9A0B-9727-33D0-6C491AE018E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B2B0718-DD04-5996-7666-41D9BC67E19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8C635B4-5F8A-CD28-3003-65AE8DB88C6F}"/>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37A24301-C534-5BB1-6FE1-AC38EF778CFB}"/>
              </a:ext>
            </a:extLst>
          </p:cNvPr>
          <p:cNvSpPr>
            <a:spLocks noGrp="1"/>
          </p:cNvSpPr>
          <p:nvPr>
            <p:ph type="sldNum" sz="quarter" idx="5"/>
          </p:nvPr>
        </p:nvSpPr>
        <p:spPr/>
        <p:txBody>
          <a:bodyPr/>
          <a:lstStyle/>
          <a:p>
            <a:fld id="{5118B2B6-B61D-485F-A68C-B6771903FC84}" type="slidenum">
              <a:rPr lang="LID4096" smtClean="0"/>
              <a:t>280</a:t>
            </a:fld>
            <a:endParaRPr lang="LID4096"/>
          </a:p>
        </p:txBody>
      </p:sp>
    </p:spTree>
    <p:extLst>
      <p:ext uri="{BB962C8B-B14F-4D97-AF65-F5344CB8AC3E}">
        <p14:creationId xmlns:p14="http://schemas.microsoft.com/office/powerpoint/2010/main" val="88138206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08B1F-17FE-054A-1013-FCC3B182132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865DC9B-5CCA-33DE-BA47-61307E8D3F6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7CA39F4-5EEF-DB87-FCE3-73C5093FFA99}"/>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BCAAEDE9-7CE8-F0A6-72BD-9BE98D4F5730}"/>
              </a:ext>
            </a:extLst>
          </p:cNvPr>
          <p:cNvSpPr>
            <a:spLocks noGrp="1"/>
          </p:cNvSpPr>
          <p:nvPr>
            <p:ph type="sldNum" sz="quarter" idx="5"/>
          </p:nvPr>
        </p:nvSpPr>
        <p:spPr/>
        <p:txBody>
          <a:bodyPr/>
          <a:lstStyle/>
          <a:p>
            <a:fld id="{5118B2B6-B61D-485F-A68C-B6771903FC84}" type="slidenum">
              <a:rPr lang="LID4096" smtClean="0"/>
              <a:t>281</a:t>
            </a:fld>
            <a:endParaRPr lang="LID4096"/>
          </a:p>
        </p:txBody>
      </p:sp>
    </p:spTree>
    <p:extLst>
      <p:ext uri="{BB962C8B-B14F-4D97-AF65-F5344CB8AC3E}">
        <p14:creationId xmlns:p14="http://schemas.microsoft.com/office/powerpoint/2010/main" val="165071711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42A12-7FA9-A958-BCBC-125AD7D72B3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466A3B4-AD4C-B8E4-15EA-8D61A7DDA29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6B9F60D-DC8F-E5ED-1C10-1FB3B105C7A5}"/>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DA6D3243-85D1-92FF-272F-1C76DB4385A1}"/>
              </a:ext>
            </a:extLst>
          </p:cNvPr>
          <p:cNvSpPr>
            <a:spLocks noGrp="1"/>
          </p:cNvSpPr>
          <p:nvPr>
            <p:ph type="sldNum" sz="quarter" idx="5"/>
          </p:nvPr>
        </p:nvSpPr>
        <p:spPr/>
        <p:txBody>
          <a:bodyPr/>
          <a:lstStyle/>
          <a:p>
            <a:fld id="{5118B2B6-B61D-485F-A68C-B6771903FC84}" type="slidenum">
              <a:rPr lang="LID4096" smtClean="0"/>
              <a:t>282</a:t>
            </a:fld>
            <a:endParaRPr lang="LID4096"/>
          </a:p>
        </p:txBody>
      </p:sp>
    </p:spTree>
    <p:extLst>
      <p:ext uri="{BB962C8B-B14F-4D97-AF65-F5344CB8AC3E}">
        <p14:creationId xmlns:p14="http://schemas.microsoft.com/office/powerpoint/2010/main" val="59063012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11770-AFBB-8008-B9FC-0BD26007961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FDCDA65-2824-4D48-F9E3-8CB2AADB941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F0C2282-A438-8659-6A8B-287FA0495D8A}"/>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C2EB6F3D-9CF1-ECDC-1D74-858200449A00}"/>
              </a:ext>
            </a:extLst>
          </p:cNvPr>
          <p:cNvSpPr>
            <a:spLocks noGrp="1"/>
          </p:cNvSpPr>
          <p:nvPr>
            <p:ph type="sldNum" sz="quarter" idx="5"/>
          </p:nvPr>
        </p:nvSpPr>
        <p:spPr/>
        <p:txBody>
          <a:bodyPr/>
          <a:lstStyle/>
          <a:p>
            <a:fld id="{5118B2B6-B61D-485F-A68C-B6771903FC84}" type="slidenum">
              <a:rPr lang="LID4096" smtClean="0"/>
              <a:t>283</a:t>
            </a:fld>
            <a:endParaRPr lang="LID4096"/>
          </a:p>
        </p:txBody>
      </p:sp>
    </p:spTree>
    <p:extLst>
      <p:ext uri="{BB962C8B-B14F-4D97-AF65-F5344CB8AC3E}">
        <p14:creationId xmlns:p14="http://schemas.microsoft.com/office/powerpoint/2010/main" val="67791166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7A55-5409-A6A4-27DF-CAC563AA8A3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5B4D5C8-0E26-4E8B-DFC2-7A35792A6C9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BE03708-4A87-7A1F-D383-0E6F9799626D}"/>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D0890FDB-C19F-A8BA-98DB-5A65BB73D218}"/>
              </a:ext>
            </a:extLst>
          </p:cNvPr>
          <p:cNvSpPr>
            <a:spLocks noGrp="1"/>
          </p:cNvSpPr>
          <p:nvPr>
            <p:ph type="sldNum" sz="quarter" idx="5"/>
          </p:nvPr>
        </p:nvSpPr>
        <p:spPr/>
        <p:txBody>
          <a:bodyPr/>
          <a:lstStyle/>
          <a:p>
            <a:fld id="{5118B2B6-B61D-485F-A68C-B6771903FC84}" type="slidenum">
              <a:rPr lang="LID4096" smtClean="0"/>
              <a:t>284</a:t>
            </a:fld>
            <a:endParaRPr lang="LID4096"/>
          </a:p>
        </p:txBody>
      </p:sp>
    </p:spTree>
    <p:extLst>
      <p:ext uri="{BB962C8B-B14F-4D97-AF65-F5344CB8AC3E}">
        <p14:creationId xmlns:p14="http://schemas.microsoft.com/office/powerpoint/2010/main" val="3888358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37802-47AC-3871-285E-BE1EA692795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4297C95-4257-0902-5997-BFC6C10B84F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1BBDBD5-C93B-BF4A-2961-AEB79B53739F}"/>
              </a:ext>
            </a:extLst>
          </p:cNvPr>
          <p:cNvSpPr>
            <a:spLocks noGrp="1"/>
          </p:cNvSpPr>
          <p:nvPr>
            <p:ph type="body" idx="1"/>
          </p:nvPr>
        </p:nvSpPr>
        <p:spPr/>
        <p:txBody>
          <a:bodyPr/>
          <a:lstStyle/>
          <a:p>
            <a:pPr algn="r" rtl="1"/>
            <a:r>
              <a:rPr lang="he-IL" dirty="0"/>
              <a:t>תקופה נחשבה כ</a:t>
            </a:r>
            <a:r>
              <a:rPr lang="en-US" dirty="0"/>
              <a:t>SIGNIFCANT </a:t>
            </a:r>
            <a:r>
              <a:rPr lang="he-IL" dirty="0"/>
              <a:t> רק אם ב80% מתוך 100 הריצות ה</a:t>
            </a:r>
            <a:r>
              <a:rPr lang="en-US" dirty="0"/>
              <a:t>PVAL</a:t>
            </a:r>
            <a:r>
              <a:rPr lang="he-IL" dirty="0"/>
              <a:t> היה קטן מ0.05</a:t>
            </a:r>
          </a:p>
          <a:p>
            <a:pPr algn="r" rtl="1"/>
            <a:r>
              <a:rPr lang="he-IL" dirty="0"/>
              <a:t>מבחן סטטיסטי לבדיקת המובהקות בין החולים לבקרה בכל בדיקת מעבדה, כאשר גדלי המדגם והשונות שונים.</a:t>
            </a:r>
            <a:endParaRPr lang="en-US" dirty="0"/>
          </a:p>
        </p:txBody>
      </p:sp>
      <p:sp>
        <p:nvSpPr>
          <p:cNvPr id="4" name="מציין מיקום של מספר שקופית 3">
            <a:extLst>
              <a:ext uri="{FF2B5EF4-FFF2-40B4-BE49-F238E27FC236}">
                <a16:creationId xmlns:a16="http://schemas.microsoft.com/office/drawing/2014/main" id="{760C9A8E-C645-60BB-DF24-AADBC828C2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24392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B94F6-FC3B-0621-8821-320F5869B03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78F00E9-6D3A-8712-DA68-0303E7D4EE2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24B3F30-B719-F146-AEC2-616398FEA03A}"/>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D6939E12-BDAE-87AE-0075-24F3CE7E9417}"/>
              </a:ext>
            </a:extLst>
          </p:cNvPr>
          <p:cNvSpPr>
            <a:spLocks noGrp="1"/>
          </p:cNvSpPr>
          <p:nvPr>
            <p:ph type="sldNum" sz="quarter" idx="5"/>
          </p:nvPr>
        </p:nvSpPr>
        <p:spPr/>
        <p:txBody>
          <a:bodyPr/>
          <a:lstStyle/>
          <a:p>
            <a:fld id="{5118B2B6-B61D-485F-A68C-B6771903FC84}" type="slidenum">
              <a:rPr lang="LID4096" smtClean="0"/>
              <a:t>285</a:t>
            </a:fld>
            <a:endParaRPr lang="LID4096"/>
          </a:p>
        </p:txBody>
      </p:sp>
    </p:spTree>
    <p:extLst>
      <p:ext uri="{BB962C8B-B14F-4D97-AF65-F5344CB8AC3E}">
        <p14:creationId xmlns:p14="http://schemas.microsoft.com/office/powerpoint/2010/main" val="175516092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4769A-5F9B-C074-A031-39D82975CB4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6D6A6FA-6482-9A4A-A9C0-C9AF2747303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39EDE42-ACF8-C7EC-DA49-7106F7747DEF}"/>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DB36C737-1421-0759-A748-7FE4C10BE6D2}"/>
              </a:ext>
            </a:extLst>
          </p:cNvPr>
          <p:cNvSpPr>
            <a:spLocks noGrp="1"/>
          </p:cNvSpPr>
          <p:nvPr>
            <p:ph type="sldNum" sz="quarter" idx="5"/>
          </p:nvPr>
        </p:nvSpPr>
        <p:spPr/>
        <p:txBody>
          <a:bodyPr/>
          <a:lstStyle/>
          <a:p>
            <a:fld id="{5118B2B6-B61D-485F-A68C-B6771903FC84}" type="slidenum">
              <a:rPr lang="LID4096" smtClean="0"/>
              <a:t>286</a:t>
            </a:fld>
            <a:endParaRPr lang="LID4096"/>
          </a:p>
        </p:txBody>
      </p:sp>
    </p:spTree>
    <p:extLst>
      <p:ext uri="{BB962C8B-B14F-4D97-AF65-F5344CB8AC3E}">
        <p14:creationId xmlns:p14="http://schemas.microsoft.com/office/powerpoint/2010/main" val="158473986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29C32-7938-8BA0-C342-A2B78801E5D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EFF43C6-FD9F-47FA-6826-1B5E2B55B10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8DEB6C6-6781-A30D-3C3C-65DD13B3256C}"/>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0E289C11-2868-4625-CD01-2CED24912C57}"/>
              </a:ext>
            </a:extLst>
          </p:cNvPr>
          <p:cNvSpPr>
            <a:spLocks noGrp="1"/>
          </p:cNvSpPr>
          <p:nvPr>
            <p:ph type="sldNum" sz="quarter" idx="5"/>
          </p:nvPr>
        </p:nvSpPr>
        <p:spPr/>
        <p:txBody>
          <a:bodyPr/>
          <a:lstStyle/>
          <a:p>
            <a:fld id="{5118B2B6-B61D-485F-A68C-B6771903FC84}" type="slidenum">
              <a:rPr lang="LID4096" smtClean="0"/>
              <a:t>287</a:t>
            </a:fld>
            <a:endParaRPr lang="LID4096"/>
          </a:p>
        </p:txBody>
      </p:sp>
    </p:spTree>
    <p:extLst>
      <p:ext uri="{BB962C8B-B14F-4D97-AF65-F5344CB8AC3E}">
        <p14:creationId xmlns:p14="http://schemas.microsoft.com/office/powerpoint/2010/main" val="421315414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AFD09-5018-F2B2-3D5E-88081D78288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83DA486-95BF-DB16-5A5F-96B5FA9F761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0D385AB-FDA5-4B86-B8A5-C601B7A0C822}"/>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3DE787CB-5D03-51D7-41AA-77EA9382A199}"/>
              </a:ext>
            </a:extLst>
          </p:cNvPr>
          <p:cNvSpPr>
            <a:spLocks noGrp="1"/>
          </p:cNvSpPr>
          <p:nvPr>
            <p:ph type="sldNum" sz="quarter" idx="5"/>
          </p:nvPr>
        </p:nvSpPr>
        <p:spPr/>
        <p:txBody>
          <a:bodyPr/>
          <a:lstStyle/>
          <a:p>
            <a:fld id="{5118B2B6-B61D-485F-A68C-B6771903FC84}" type="slidenum">
              <a:rPr lang="LID4096" smtClean="0"/>
              <a:t>288</a:t>
            </a:fld>
            <a:endParaRPr lang="LID4096"/>
          </a:p>
        </p:txBody>
      </p:sp>
    </p:spTree>
    <p:extLst>
      <p:ext uri="{BB962C8B-B14F-4D97-AF65-F5344CB8AC3E}">
        <p14:creationId xmlns:p14="http://schemas.microsoft.com/office/powerpoint/2010/main" val="343808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DD88B-D6D4-408C-AECA-B3735941EC7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D4CEDD4-C8CF-ED0D-04F1-BE043CBA9D0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C81104A-2201-8928-577B-52E8B4249D9F}"/>
              </a:ext>
            </a:extLst>
          </p:cNvPr>
          <p:cNvSpPr>
            <a:spLocks noGrp="1"/>
          </p:cNvSpPr>
          <p:nvPr>
            <p:ph type="body" idx="1"/>
          </p:nvPr>
        </p:nvSpPr>
        <p:spPr/>
        <p:txBody>
          <a:bodyPr/>
          <a:lstStyle/>
          <a:p>
            <a:pPr algn="r" rtl="1"/>
            <a:r>
              <a:rPr lang="he-IL" dirty="0"/>
              <a:t>מקובל להתחיל עם 30 כמספר מאגי והבחירה של גדלי המדגם השונים היא לפי הספרות</a:t>
            </a:r>
            <a:br>
              <a:rPr lang="en-US" dirty="0"/>
            </a:br>
            <a:endParaRPr lang="en-US" dirty="0"/>
          </a:p>
        </p:txBody>
      </p:sp>
      <p:sp>
        <p:nvSpPr>
          <p:cNvPr id="4" name="מציין מיקום של מספר שקופית 3">
            <a:extLst>
              <a:ext uri="{FF2B5EF4-FFF2-40B4-BE49-F238E27FC236}">
                <a16:creationId xmlns:a16="http://schemas.microsoft.com/office/drawing/2014/main" id="{E6148F9C-4160-E411-EC14-F522613C6101}"/>
              </a:ext>
            </a:extLst>
          </p:cNvPr>
          <p:cNvSpPr>
            <a:spLocks noGrp="1"/>
          </p:cNvSpPr>
          <p:nvPr>
            <p:ph type="sldNum" sz="quarter" idx="5"/>
          </p:nvPr>
        </p:nvSpPr>
        <p:spPr/>
        <p:txBody>
          <a:bodyPr/>
          <a:lstStyle/>
          <a:p>
            <a:fld id="{5118B2B6-B61D-485F-A68C-B6771903FC84}" type="slidenum">
              <a:rPr lang="LID4096" smtClean="0"/>
              <a:t>31</a:t>
            </a:fld>
            <a:endParaRPr lang="LID4096"/>
          </a:p>
        </p:txBody>
      </p:sp>
    </p:spTree>
    <p:extLst>
      <p:ext uri="{BB962C8B-B14F-4D97-AF65-F5344CB8AC3E}">
        <p14:creationId xmlns:p14="http://schemas.microsoft.com/office/powerpoint/2010/main" val="2469141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36AB8-3455-5E64-6353-837D6D6C755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EF7F2DF-62FE-00C2-E066-C967623A009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112C6A2-C73C-843E-4979-E43C5B9C5147}"/>
              </a:ext>
            </a:extLst>
          </p:cNvPr>
          <p:cNvSpPr>
            <a:spLocks noGrp="1"/>
          </p:cNvSpPr>
          <p:nvPr>
            <p:ph type="body" idx="1"/>
          </p:nvPr>
        </p:nvSpPr>
        <p:spPr/>
        <p:txBody>
          <a:bodyPr/>
          <a:lstStyle/>
          <a:p>
            <a:pPr algn="r" rtl="1"/>
            <a:r>
              <a:rPr lang="he-IL" dirty="0"/>
              <a:t>חשיבות אבחון מוקדם של טרום סכרת</a:t>
            </a:r>
            <a:endParaRPr lang="en-US" dirty="0"/>
          </a:p>
        </p:txBody>
      </p:sp>
      <p:sp>
        <p:nvSpPr>
          <p:cNvPr id="4" name="מציין מיקום של מספר שקופית 3">
            <a:extLst>
              <a:ext uri="{FF2B5EF4-FFF2-40B4-BE49-F238E27FC236}">
                <a16:creationId xmlns:a16="http://schemas.microsoft.com/office/drawing/2014/main" id="{2EB77819-B136-6A96-6F48-BC2C87697D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817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017AC-381F-9A2C-56EE-2741229FD75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5FA8E88-B3BF-E2C1-3B2B-2D91AF8FF72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93940D9-0CF0-95DE-AA59-5C2AB701EA04}"/>
              </a:ext>
            </a:extLst>
          </p:cNvPr>
          <p:cNvSpPr>
            <a:spLocks noGrp="1"/>
          </p:cNvSpPr>
          <p:nvPr>
            <p:ph type="body" idx="1"/>
          </p:nvPr>
        </p:nvSpPr>
        <p:spPr/>
        <p:txBody>
          <a:bodyPr/>
          <a:lstStyle/>
          <a:p>
            <a:pPr algn="r" rtl="1"/>
            <a:r>
              <a:rPr lang="he-IL" dirty="0"/>
              <a:t>בציר ה-</a:t>
            </a:r>
            <a:r>
              <a:rPr lang="en-US" dirty="0"/>
              <a:t>X</a:t>
            </a:r>
            <a:r>
              <a:rPr lang="he-IL" dirty="0"/>
              <a:t> חצאי שנה לפני האבחון כדי שיוכלו לחזות בצורה מהימנה את טרום הסכרת</a:t>
            </a:r>
            <a:br>
              <a:rPr lang="en-US" dirty="0"/>
            </a:br>
            <a:r>
              <a:rPr lang="he-IL" dirty="0"/>
              <a:t>בציר ה-</a:t>
            </a:r>
            <a:r>
              <a:rPr lang="en-US" dirty="0"/>
              <a:t>Y</a:t>
            </a:r>
            <a:r>
              <a:rPr lang="he-IL" dirty="0"/>
              <a:t> מופיעות בדיקות המעבדה השונות</a:t>
            </a:r>
            <a:endParaRPr lang="en-US" dirty="0"/>
          </a:p>
          <a:p>
            <a:pPr algn="r" rtl="1"/>
            <a:r>
              <a:rPr lang="he-IL" dirty="0"/>
              <a:t>הערכים מסמנים האם בשנה שלפני מועד האבחון (2- חצאי שנים) הבדיקה נמצאה כמובהקת (ב-80% מהריצות באותה חצי שנה)</a:t>
            </a:r>
          </a:p>
          <a:p>
            <a:pPr algn="r" rtl="1"/>
            <a:r>
              <a:rPr lang="he-IL" dirty="0"/>
              <a:t>ערך הסף שמבחינתנו הבדיקות שחוצות אותו (מסומן בקו אדום) הן מעניינות, בחירה שרירותית, מוגדר להיות 2 חצאי שנים (שנה אחת שבה הבדיקה נמצאה מובהקת)</a:t>
            </a:r>
          </a:p>
          <a:p>
            <a:pPr algn="r" rtl="1"/>
            <a:r>
              <a:rPr lang="he-IL" dirty="0"/>
              <a:t>בר בהיר הוא מכמה תקופות זמן לפני היה לנו מספיק נתונים כדי לבצע את הבדיקה וההשוואה</a:t>
            </a:r>
          </a:p>
          <a:p>
            <a:pPr algn="r" rtl="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עבור כל תקופה ובדיקת מעבדה דגמנו 30 רשומות 100 פעמים</a:t>
            </a:r>
          </a:p>
          <a:p>
            <a:pPr algn="r" rtl="1"/>
            <a:r>
              <a:rPr lang="he-IL" dirty="0"/>
              <a:t>כאן ניתן לראות כי שתי הבדיקות המעניינות הן הבדיקות שלפיהן מוגדר טרום סכרת – </a:t>
            </a:r>
            <a:r>
              <a:rPr lang="en-US" dirty="0"/>
              <a:t>A1C</a:t>
            </a:r>
            <a:r>
              <a:rPr lang="he-IL" dirty="0"/>
              <a:t> ו-</a:t>
            </a:r>
            <a:r>
              <a:rPr lang="en-US" dirty="0"/>
              <a:t>FGR</a:t>
            </a:r>
            <a:r>
              <a:rPr lang="he-IL" dirty="0"/>
              <a:t> (בדיקת גלוקוז בצום)</a:t>
            </a:r>
          </a:p>
          <a:p>
            <a:pPr algn="r" rtl="1"/>
            <a:r>
              <a:rPr lang="he-IL" dirty="0"/>
              <a:t>הבדיקות שציפינו שיופיעו ראשונות לפי אוכלוסיית מחקר בטרום סכרת אלו שני מדדי הסוכר, כבר בגודל מדגם 30 ניתן להראות כי בדיקות אלו משמעותיות.</a:t>
            </a:r>
            <a:endParaRPr lang="en-US" dirty="0"/>
          </a:p>
          <a:p>
            <a:pPr algn="r" rtl="1"/>
            <a:endParaRPr lang="en-US" dirty="0"/>
          </a:p>
        </p:txBody>
      </p:sp>
      <p:sp>
        <p:nvSpPr>
          <p:cNvPr id="4" name="מציין מיקום של מספר שקופית 3">
            <a:extLst>
              <a:ext uri="{FF2B5EF4-FFF2-40B4-BE49-F238E27FC236}">
                <a16:creationId xmlns:a16="http://schemas.microsoft.com/office/drawing/2014/main" id="{7FC37642-1451-39CA-E301-9FAEBC350638}"/>
              </a:ext>
            </a:extLst>
          </p:cNvPr>
          <p:cNvSpPr>
            <a:spLocks noGrp="1"/>
          </p:cNvSpPr>
          <p:nvPr>
            <p:ph type="sldNum" sz="quarter" idx="5"/>
          </p:nvPr>
        </p:nvSpPr>
        <p:spPr/>
        <p:txBody>
          <a:bodyPr/>
          <a:lstStyle/>
          <a:p>
            <a:fld id="{5118B2B6-B61D-485F-A68C-B6771903FC84}" type="slidenum">
              <a:rPr lang="LID4096" smtClean="0"/>
              <a:t>32</a:t>
            </a:fld>
            <a:endParaRPr lang="LID4096"/>
          </a:p>
        </p:txBody>
      </p:sp>
    </p:spTree>
    <p:extLst>
      <p:ext uri="{BB962C8B-B14F-4D97-AF65-F5344CB8AC3E}">
        <p14:creationId xmlns:p14="http://schemas.microsoft.com/office/powerpoint/2010/main" val="1350418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5F417-4747-8C93-2733-E0B58A76D2C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75FD4A8-43B8-88AE-920D-BBA1372F674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D8DC90C-2FF3-00A7-333C-D1CC0F517DEB}"/>
              </a:ext>
            </a:extLst>
          </p:cNvPr>
          <p:cNvSpPr>
            <a:spLocks noGrp="1"/>
          </p:cNvSpPr>
          <p:nvPr>
            <p:ph type="body" idx="1"/>
          </p:nvPr>
        </p:nvSpPr>
        <p:spPr/>
        <p:txBody>
          <a:bodyPr/>
          <a:lstStyle/>
          <a:p>
            <a:pPr algn="r" rtl="1"/>
            <a:endParaRPr lang="en-US" dirty="0"/>
          </a:p>
        </p:txBody>
      </p:sp>
      <p:sp>
        <p:nvSpPr>
          <p:cNvPr id="4" name="מציין מיקום של מספר שקופית 3">
            <a:extLst>
              <a:ext uri="{FF2B5EF4-FFF2-40B4-BE49-F238E27FC236}">
                <a16:creationId xmlns:a16="http://schemas.microsoft.com/office/drawing/2014/main" id="{2F1AF3DB-0B11-EC10-54B9-067727A5DA56}"/>
              </a:ext>
            </a:extLst>
          </p:cNvPr>
          <p:cNvSpPr>
            <a:spLocks noGrp="1"/>
          </p:cNvSpPr>
          <p:nvPr>
            <p:ph type="sldNum" sz="quarter" idx="5"/>
          </p:nvPr>
        </p:nvSpPr>
        <p:spPr/>
        <p:txBody>
          <a:bodyPr/>
          <a:lstStyle/>
          <a:p>
            <a:fld id="{5118B2B6-B61D-485F-A68C-B6771903FC84}" type="slidenum">
              <a:rPr lang="LID4096" smtClean="0"/>
              <a:t>33</a:t>
            </a:fld>
            <a:endParaRPr lang="LID4096"/>
          </a:p>
        </p:txBody>
      </p:sp>
    </p:spTree>
    <p:extLst>
      <p:ext uri="{BB962C8B-B14F-4D97-AF65-F5344CB8AC3E}">
        <p14:creationId xmlns:p14="http://schemas.microsoft.com/office/powerpoint/2010/main" val="2037363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D9CCE-D1E3-9778-C479-A22BA1BED15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F25F637-7C6B-C7EE-7650-C3F58D87777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68BEC4F-1B56-FCF0-86D8-AF25F5132F68}"/>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כאן ניתן לראות כי מספר הבדיקות המעניינות שנמצאו מעניינות לפחות שנה לפני מועד האבחון הן לא רק </a:t>
            </a:r>
            <a:r>
              <a:rPr lang="en-US" dirty="0"/>
              <a:t>A1C</a:t>
            </a:r>
            <a:r>
              <a:rPr lang="he-IL" dirty="0"/>
              <a:t> וגלוקוז (כפי שראינו עבור </a:t>
            </a:r>
            <a:r>
              <a:rPr lang="en-US" dirty="0"/>
              <a:t>n=30</a:t>
            </a:r>
            <a:r>
              <a:rPr lang="he-IL" dirty="0"/>
              <a:t>), אלא גם </a:t>
            </a:r>
            <a:r>
              <a:rPr lang="en-US" dirty="0"/>
              <a:t>C3</a:t>
            </a:r>
            <a:r>
              <a:rPr lang="he-IL" dirty="0"/>
              <a:t>, </a:t>
            </a:r>
            <a:r>
              <a:rPr lang="he-IL" dirty="0" err="1"/>
              <a:t>טריגליצדרידים</a:t>
            </a:r>
            <a:r>
              <a:rPr lang="he-IL" dirty="0"/>
              <a:t>, גלוקוז אחרי 50 גרם (גלוקוז מסוכרר), </a:t>
            </a:r>
            <a:r>
              <a:rPr lang="en-US" dirty="0"/>
              <a:t>VLDL</a:t>
            </a:r>
            <a:r>
              <a:rPr lang="he-IL" dirty="0"/>
              <a:t> וגם המוגלובין. </a:t>
            </a:r>
          </a:p>
          <a:p>
            <a:pPr algn="r" rtl="1"/>
            <a:endParaRPr lang="en-US" dirty="0"/>
          </a:p>
        </p:txBody>
      </p:sp>
      <p:sp>
        <p:nvSpPr>
          <p:cNvPr id="4" name="מציין מיקום של מספר שקופית 3">
            <a:extLst>
              <a:ext uri="{FF2B5EF4-FFF2-40B4-BE49-F238E27FC236}">
                <a16:creationId xmlns:a16="http://schemas.microsoft.com/office/drawing/2014/main" id="{D61FE5FD-168C-2473-0F04-9C51CA101CAD}"/>
              </a:ext>
            </a:extLst>
          </p:cNvPr>
          <p:cNvSpPr>
            <a:spLocks noGrp="1"/>
          </p:cNvSpPr>
          <p:nvPr>
            <p:ph type="sldNum" sz="quarter" idx="5"/>
          </p:nvPr>
        </p:nvSpPr>
        <p:spPr/>
        <p:txBody>
          <a:bodyPr/>
          <a:lstStyle/>
          <a:p>
            <a:fld id="{5118B2B6-B61D-485F-A68C-B6771903FC84}" type="slidenum">
              <a:rPr lang="LID4096" smtClean="0"/>
              <a:t>34</a:t>
            </a:fld>
            <a:endParaRPr lang="LID4096"/>
          </a:p>
        </p:txBody>
      </p:sp>
    </p:spTree>
    <p:extLst>
      <p:ext uri="{BB962C8B-B14F-4D97-AF65-F5344CB8AC3E}">
        <p14:creationId xmlns:p14="http://schemas.microsoft.com/office/powerpoint/2010/main" val="2374394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09F00-91C6-328A-5E5F-2B2777C4136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7C4D211-B4B2-FAF0-8793-C644A479D85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F8FC33A-29D3-92EA-D549-91A4A13B4043}"/>
              </a:ext>
            </a:extLst>
          </p:cNvPr>
          <p:cNvSpPr>
            <a:spLocks noGrp="1"/>
          </p:cNvSpPr>
          <p:nvPr>
            <p:ph type="body" idx="1"/>
          </p:nvPr>
        </p:nvSpPr>
        <p:spPr/>
        <p:txBody>
          <a:bodyPr/>
          <a:lstStyle/>
          <a:p>
            <a:pPr algn="r" rtl="1"/>
            <a:endParaRPr lang="en-US" dirty="0"/>
          </a:p>
        </p:txBody>
      </p:sp>
      <p:sp>
        <p:nvSpPr>
          <p:cNvPr id="4" name="מציין מיקום של מספר שקופית 3">
            <a:extLst>
              <a:ext uri="{FF2B5EF4-FFF2-40B4-BE49-F238E27FC236}">
                <a16:creationId xmlns:a16="http://schemas.microsoft.com/office/drawing/2014/main" id="{CEF4C1F8-01DF-1A52-B1A9-824342349A47}"/>
              </a:ext>
            </a:extLst>
          </p:cNvPr>
          <p:cNvSpPr>
            <a:spLocks noGrp="1"/>
          </p:cNvSpPr>
          <p:nvPr>
            <p:ph type="sldNum" sz="quarter" idx="5"/>
          </p:nvPr>
        </p:nvSpPr>
        <p:spPr/>
        <p:txBody>
          <a:bodyPr/>
          <a:lstStyle/>
          <a:p>
            <a:fld id="{5118B2B6-B61D-485F-A68C-B6771903FC84}" type="slidenum">
              <a:rPr lang="LID4096" smtClean="0"/>
              <a:t>35</a:t>
            </a:fld>
            <a:endParaRPr lang="LID4096"/>
          </a:p>
        </p:txBody>
      </p:sp>
    </p:spTree>
    <p:extLst>
      <p:ext uri="{BB962C8B-B14F-4D97-AF65-F5344CB8AC3E}">
        <p14:creationId xmlns:p14="http://schemas.microsoft.com/office/powerpoint/2010/main" val="2679930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B3BEB-FB4F-8277-1FB6-D4E2FC9CA96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BCFDBC0-83A9-8580-9D5D-FCDEDD1AB16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2B46C3A-E515-B616-F0EB-832497DC5670}"/>
              </a:ext>
            </a:extLst>
          </p:cNvPr>
          <p:cNvSpPr>
            <a:spLocks noGrp="1"/>
          </p:cNvSpPr>
          <p:nvPr>
            <p:ph type="body" idx="1"/>
          </p:nvPr>
        </p:nvSpPr>
        <p:spPr/>
        <p:txBody>
          <a:bodyPr/>
          <a:lstStyle/>
          <a:p>
            <a:pPr algn="r" rtl="1"/>
            <a:endParaRPr lang="en-US" dirty="0"/>
          </a:p>
        </p:txBody>
      </p:sp>
      <p:sp>
        <p:nvSpPr>
          <p:cNvPr id="4" name="מציין מיקום של מספר שקופית 3">
            <a:extLst>
              <a:ext uri="{FF2B5EF4-FFF2-40B4-BE49-F238E27FC236}">
                <a16:creationId xmlns:a16="http://schemas.microsoft.com/office/drawing/2014/main" id="{4D7431CB-6302-056F-690E-6120BD04C2A9}"/>
              </a:ext>
            </a:extLst>
          </p:cNvPr>
          <p:cNvSpPr>
            <a:spLocks noGrp="1"/>
          </p:cNvSpPr>
          <p:nvPr>
            <p:ph type="sldNum" sz="quarter" idx="5"/>
          </p:nvPr>
        </p:nvSpPr>
        <p:spPr/>
        <p:txBody>
          <a:bodyPr/>
          <a:lstStyle/>
          <a:p>
            <a:fld id="{5118B2B6-B61D-485F-A68C-B6771903FC84}" type="slidenum">
              <a:rPr lang="LID4096" smtClean="0"/>
              <a:t>36</a:t>
            </a:fld>
            <a:endParaRPr lang="LID4096"/>
          </a:p>
        </p:txBody>
      </p:sp>
    </p:spTree>
    <p:extLst>
      <p:ext uri="{BB962C8B-B14F-4D97-AF65-F5344CB8AC3E}">
        <p14:creationId xmlns:p14="http://schemas.microsoft.com/office/powerpoint/2010/main" val="1778846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C58CE-A684-FC68-B704-792A2D1E1A3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0C89D8C-D1FA-897D-0941-AFEB00848C2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D8E9872-BBCB-19C9-5786-67EABB691285}"/>
              </a:ext>
            </a:extLst>
          </p:cNvPr>
          <p:cNvSpPr>
            <a:spLocks noGrp="1"/>
          </p:cNvSpPr>
          <p:nvPr>
            <p:ph type="body" idx="1"/>
          </p:nvPr>
        </p:nvSpPr>
        <p:spPr/>
        <p:txBody>
          <a:bodyPr/>
          <a:lstStyle/>
          <a:p>
            <a:endParaRPr lang="en-US" dirty="0"/>
          </a:p>
        </p:txBody>
      </p:sp>
      <p:sp>
        <p:nvSpPr>
          <p:cNvPr id="4" name="מציין מיקום של מספר שקופית 3">
            <a:extLst>
              <a:ext uri="{FF2B5EF4-FFF2-40B4-BE49-F238E27FC236}">
                <a16:creationId xmlns:a16="http://schemas.microsoft.com/office/drawing/2014/main" id="{E40C4BCC-2F44-9173-155A-C7CF0A804AF1}"/>
              </a:ext>
            </a:extLst>
          </p:cNvPr>
          <p:cNvSpPr>
            <a:spLocks noGrp="1"/>
          </p:cNvSpPr>
          <p:nvPr>
            <p:ph type="sldNum" sz="quarter" idx="5"/>
          </p:nvPr>
        </p:nvSpPr>
        <p:spPr/>
        <p:txBody>
          <a:bodyPr/>
          <a:lstStyle/>
          <a:p>
            <a:fld id="{5118B2B6-B61D-485F-A68C-B6771903FC84}" type="slidenum">
              <a:rPr lang="LID4096" smtClean="0"/>
              <a:t>37</a:t>
            </a:fld>
            <a:endParaRPr lang="LID4096"/>
          </a:p>
        </p:txBody>
      </p:sp>
    </p:spTree>
    <p:extLst>
      <p:ext uri="{BB962C8B-B14F-4D97-AF65-F5344CB8AC3E}">
        <p14:creationId xmlns:p14="http://schemas.microsoft.com/office/powerpoint/2010/main" val="3943869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AC71-279A-D063-D928-E983B2DB955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0D5B90A-5611-11DB-3D37-5D76D4092AF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B33847A-E6B9-6537-6EFA-7C6C3215BE16}"/>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כאן ניתן לראות כי מספר הבדיקות המעניינות שנמצאו מעניינות לפחות שנה לפני מועד האבחון גדל ומתווספות הבדיקות הבאות: כולסטרול </a:t>
            </a:r>
            <a:r>
              <a:rPr lang="en-US" dirty="0"/>
              <a:t>HDL RATIO</a:t>
            </a:r>
            <a:r>
              <a:rPr lang="he-IL" dirty="0"/>
              <a:t>, </a:t>
            </a:r>
            <a:r>
              <a:rPr lang="en-US" dirty="0"/>
              <a:t>GAMMA</a:t>
            </a:r>
            <a:r>
              <a:rPr lang="he-IL" dirty="0"/>
              <a:t>, </a:t>
            </a:r>
            <a:r>
              <a:rPr lang="en-US" dirty="0"/>
              <a:t>URIC ACID</a:t>
            </a:r>
            <a:r>
              <a:rPr lang="he-IL" dirty="0"/>
              <a:t>, כולסטרול </a:t>
            </a:r>
            <a:r>
              <a:rPr lang="en-US" dirty="0"/>
              <a:t>NON HDL</a:t>
            </a:r>
            <a:r>
              <a:rPr lang="he-IL" dirty="0"/>
              <a:t>, כולסטרול </a:t>
            </a:r>
            <a:r>
              <a:rPr lang="en-US" dirty="0"/>
              <a:t>HDL</a:t>
            </a:r>
            <a:r>
              <a:rPr lang="he-IL" dirty="0"/>
              <a:t>, </a:t>
            </a:r>
            <a:r>
              <a:rPr lang="en-US" dirty="0"/>
              <a:t>ALT GPT</a:t>
            </a:r>
            <a:r>
              <a:rPr lang="he-IL" dirty="0"/>
              <a:t>, </a:t>
            </a:r>
            <a:r>
              <a:rPr lang="en-US" dirty="0"/>
              <a:t>RBC</a:t>
            </a:r>
            <a:r>
              <a:rPr lang="he-IL" dirty="0"/>
              <a:t>, לימפוציטים, </a:t>
            </a:r>
            <a:r>
              <a:rPr lang="en-US" dirty="0"/>
              <a:t>PHOSOPHATE ALKALINE</a:t>
            </a:r>
            <a:r>
              <a:rPr lang="he-IL" dirty="0"/>
              <a:t>, </a:t>
            </a:r>
            <a:r>
              <a:rPr lang="en-US" dirty="0"/>
              <a:t>LDH</a:t>
            </a:r>
            <a:r>
              <a:rPr lang="he-IL" dirty="0"/>
              <a:t>, </a:t>
            </a:r>
            <a:r>
              <a:rPr lang="en-US" dirty="0"/>
              <a:t>IRON</a:t>
            </a:r>
            <a:r>
              <a:rPr lang="he-IL" dirty="0"/>
              <a:t>, </a:t>
            </a:r>
            <a:r>
              <a:rPr lang="en-US" dirty="0"/>
              <a:t>PH-u</a:t>
            </a:r>
            <a:r>
              <a:rPr lang="he-IL" dirty="0"/>
              <a:t>, </a:t>
            </a:r>
            <a:r>
              <a:rPr lang="en-US" dirty="0"/>
              <a:t>CRP</a:t>
            </a:r>
            <a:r>
              <a:rPr lang="he-IL" dirty="0"/>
              <a:t>, </a:t>
            </a:r>
            <a:r>
              <a:rPr lang="en-US" dirty="0"/>
              <a:t>LUC</a:t>
            </a:r>
            <a:r>
              <a:rPr lang="he-IL" dirty="0"/>
              <a:t>, מגנזיום, </a:t>
            </a:r>
            <a:r>
              <a:rPr lang="en-US" dirty="0"/>
              <a:t>DHEA SULPHATE</a:t>
            </a:r>
            <a:r>
              <a:rPr lang="he-IL" dirty="0"/>
              <a:t>, </a:t>
            </a:r>
            <a:r>
              <a:rPr lang="en-US" dirty="0"/>
              <a:t>WBC</a:t>
            </a:r>
            <a:r>
              <a:rPr lang="he-IL" dirty="0"/>
              <a:t>.</a:t>
            </a:r>
          </a:p>
          <a:p>
            <a:pPr algn="r" rtl="1"/>
            <a:r>
              <a:rPr lang="he-IL" dirty="0"/>
              <a:t>בדיקות מובהקות יותר מ-10 שנים לפני מועד האבחון: גלוקוז, טריגליצרידים, </a:t>
            </a:r>
            <a:r>
              <a:rPr lang="en-US" dirty="0"/>
              <a:t>VLDL</a:t>
            </a:r>
            <a:r>
              <a:rPr lang="he-IL" dirty="0"/>
              <a:t>, כולסטרול </a:t>
            </a:r>
            <a:r>
              <a:rPr lang="en-US" dirty="0"/>
              <a:t>HDL RATIO</a:t>
            </a:r>
            <a:r>
              <a:rPr lang="he-IL" dirty="0"/>
              <a:t>, </a:t>
            </a:r>
            <a:r>
              <a:rPr lang="en-US" dirty="0"/>
              <a:t>GAMMA</a:t>
            </a:r>
            <a:r>
              <a:rPr lang="he-IL" dirty="0"/>
              <a:t>, </a:t>
            </a:r>
            <a:r>
              <a:rPr lang="en-US" dirty="0"/>
              <a:t>C3</a:t>
            </a:r>
            <a:r>
              <a:rPr lang="he-IL" dirty="0"/>
              <a:t>, </a:t>
            </a:r>
            <a:r>
              <a:rPr lang="en-US" dirty="0"/>
              <a:t>URIC ACID</a:t>
            </a:r>
            <a:r>
              <a:rPr lang="he-IL" dirty="0"/>
              <a:t>, כולסטרול </a:t>
            </a:r>
            <a:r>
              <a:rPr lang="en-US" dirty="0"/>
              <a:t>NON HDL</a:t>
            </a:r>
            <a:r>
              <a:rPr lang="he-IL" dirty="0"/>
              <a:t>. </a:t>
            </a:r>
            <a:endParaRPr lang="en-US" dirty="0"/>
          </a:p>
        </p:txBody>
      </p:sp>
      <p:sp>
        <p:nvSpPr>
          <p:cNvPr id="4" name="מציין מיקום של מספר שקופית 3">
            <a:extLst>
              <a:ext uri="{FF2B5EF4-FFF2-40B4-BE49-F238E27FC236}">
                <a16:creationId xmlns:a16="http://schemas.microsoft.com/office/drawing/2014/main" id="{4340A96E-DA49-0D65-9BB0-E4231945FAF7}"/>
              </a:ext>
            </a:extLst>
          </p:cNvPr>
          <p:cNvSpPr>
            <a:spLocks noGrp="1"/>
          </p:cNvSpPr>
          <p:nvPr>
            <p:ph type="sldNum" sz="quarter" idx="5"/>
          </p:nvPr>
        </p:nvSpPr>
        <p:spPr/>
        <p:txBody>
          <a:bodyPr/>
          <a:lstStyle/>
          <a:p>
            <a:fld id="{5118B2B6-B61D-485F-A68C-B6771903FC84}" type="slidenum">
              <a:rPr lang="LID4096" smtClean="0"/>
              <a:t>38</a:t>
            </a:fld>
            <a:endParaRPr lang="LID4096"/>
          </a:p>
        </p:txBody>
      </p:sp>
    </p:spTree>
    <p:extLst>
      <p:ext uri="{BB962C8B-B14F-4D97-AF65-F5344CB8AC3E}">
        <p14:creationId xmlns:p14="http://schemas.microsoft.com/office/powerpoint/2010/main" val="2423840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F85E4-7A18-B4E2-63C0-6E74F662C9B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0E72363-9B04-0C4E-8D55-E617E6049CA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ACF9D3F-6D75-28E4-AFDC-63FF94B89AEA}"/>
              </a:ext>
            </a:extLst>
          </p:cNvPr>
          <p:cNvSpPr>
            <a:spLocks noGrp="1"/>
          </p:cNvSpPr>
          <p:nvPr>
            <p:ph type="body" idx="1"/>
          </p:nvPr>
        </p:nvSpPr>
        <p:spPr/>
        <p:txBody>
          <a:bodyPr/>
          <a:lstStyle/>
          <a:p>
            <a:endParaRPr lang="en-US" dirty="0"/>
          </a:p>
        </p:txBody>
      </p:sp>
      <p:sp>
        <p:nvSpPr>
          <p:cNvPr id="4" name="מציין מיקום של מספר שקופית 3">
            <a:extLst>
              <a:ext uri="{FF2B5EF4-FFF2-40B4-BE49-F238E27FC236}">
                <a16:creationId xmlns:a16="http://schemas.microsoft.com/office/drawing/2014/main" id="{2D5D8B61-F68F-E36B-01D1-E3B5CF9F41E3}"/>
              </a:ext>
            </a:extLst>
          </p:cNvPr>
          <p:cNvSpPr>
            <a:spLocks noGrp="1"/>
          </p:cNvSpPr>
          <p:nvPr>
            <p:ph type="sldNum" sz="quarter" idx="5"/>
          </p:nvPr>
        </p:nvSpPr>
        <p:spPr/>
        <p:txBody>
          <a:bodyPr/>
          <a:lstStyle/>
          <a:p>
            <a:fld id="{5118B2B6-B61D-485F-A68C-B6771903FC84}" type="slidenum">
              <a:rPr lang="LID4096" smtClean="0"/>
              <a:t>39</a:t>
            </a:fld>
            <a:endParaRPr lang="LID4096"/>
          </a:p>
        </p:txBody>
      </p:sp>
    </p:spTree>
    <p:extLst>
      <p:ext uri="{BB962C8B-B14F-4D97-AF65-F5344CB8AC3E}">
        <p14:creationId xmlns:p14="http://schemas.microsoft.com/office/powerpoint/2010/main" val="1939261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1A07B-E95C-56C7-9D4D-59282B18DE5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17D0AC1-F5F7-5770-BD0C-8889E73078A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8264D6E-2135-875E-002D-477D558A8719}"/>
              </a:ext>
            </a:extLst>
          </p:cNvPr>
          <p:cNvSpPr>
            <a:spLocks noGrp="1"/>
          </p:cNvSpPr>
          <p:nvPr>
            <p:ph type="body" idx="1"/>
          </p:nvPr>
        </p:nvSpPr>
        <p:spPr/>
        <p:txBody>
          <a:bodyPr/>
          <a:lstStyle/>
          <a:p>
            <a:pPr algn="r" rtl="1"/>
            <a:r>
              <a:rPr lang="he-IL" dirty="0"/>
              <a:t>מראים עוד יותר רעש! מציג מובהקות איפה שלא מעניין אותנו, מציג הבדלים קטנים ולא רלוונטיים.</a:t>
            </a:r>
          </a:p>
          <a:p>
            <a:pPr algn="r" rtl="1"/>
            <a:r>
              <a:rPr lang="he-IL" dirty="0"/>
              <a:t>למשל, כדוריות דם אדומות מובהקות כבר 10-12 שנים לפני מועד האבחון. </a:t>
            </a:r>
          </a:p>
          <a:p>
            <a:pPr algn="r" rtl="1"/>
            <a:r>
              <a:rPr lang="he-IL" dirty="0"/>
              <a:t>מדובר על גודל מדגם מאוד מאוד גדול שמפריע </a:t>
            </a:r>
            <a:r>
              <a:rPr lang="he-IL" dirty="0" err="1"/>
              <a:t>לוולש</a:t>
            </a:r>
            <a:r>
              <a:rPr lang="he-IL" dirty="0"/>
              <a:t> ומציג מובהקות איפה שלא מעניין אותנו.</a:t>
            </a:r>
            <a:endParaRPr lang="en-US" dirty="0"/>
          </a:p>
        </p:txBody>
      </p:sp>
      <p:sp>
        <p:nvSpPr>
          <p:cNvPr id="4" name="מציין מיקום של מספר שקופית 3">
            <a:extLst>
              <a:ext uri="{FF2B5EF4-FFF2-40B4-BE49-F238E27FC236}">
                <a16:creationId xmlns:a16="http://schemas.microsoft.com/office/drawing/2014/main" id="{591804C3-35FD-B534-8454-695C4318BFDA}"/>
              </a:ext>
            </a:extLst>
          </p:cNvPr>
          <p:cNvSpPr>
            <a:spLocks noGrp="1"/>
          </p:cNvSpPr>
          <p:nvPr>
            <p:ph type="sldNum" sz="quarter" idx="5"/>
          </p:nvPr>
        </p:nvSpPr>
        <p:spPr/>
        <p:txBody>
          <a:bodyPr/>
          <a:lstStyle/>
          <a:p>
            <a:fld id="{5118B2B6-B61D-485F-A68C-B6771903FC84}" type="slidenum">
              <a:rPr lang="LID4096" smtClean="0"/>
              <a:t>40</a:t>
            </a:fld>
            <a:endParaRPr lang="LID4096"/>
          </a:p>
        </p:txBody>
      </p:sp>
    </p:spTree>
    <p:extLst>
      <p:ext uri="{BB962C8B-B14F-4D97-AF65-F5344CB8AC3E}">
        <p14:creationId xmlns:p14="http://schemas.microsoft.com/office/powerpoint/2010/main" val="3770763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2EAE1-5D2B-5464-D355-6256A6EC29A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1E05434-2B73-2CBD-9C01-5421985C687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AD448B2-3F42-8E6B-6371-CA2C1C973F43}"/>
              </a:ext>
            </a:extLst>
          </p:cNvPr>
          <p:cNvSpPr>
            <a:spLocks noGrp="1"/>
          </p:cNvSpPr>
          <p:nvPr>
            <p:ph type="body" idx="1"/>
          </p:nvPr>
        </p:nvSpPr>
        <p:spPr/>
        <p:txBody>
          <a:bodyPr/>
          <a:lstStyle/>
          <a:p>
            <a:endParaRPr lang="en-US" dirty="0"/>
          </a:p>
        </p:txBody>
      </p:sp>
      <p:sp>
        <p:nvSpPr>
          <p:cNvPr id="4" name="מציין מיקום של מספר שקופית 3">
            <a:extLst>
              <a:ext uri="{FF2B5EF4-FFF2-40B4-BE49-F238E27FC236}">
                <a16:creationId xmlns:a16="http://schemas.microsoft.com/office/drawing/2014/main" id="{1CF13A82-25C8-B55D-3E17-1DA6D9FBAED6}"/>
              </a:ext>
            </a:extLst>
          </p:cNvPr>
          <p:cNvSpPr>
            <a:spLocks noGrp="1"/>
          </p:cNvSpPr>
          <p:nvPr>
            <p:ph type="sldNum" sz="quarter" idx="5"/>
          </p:nvPr>
        </p:nvSpPr>
        <p:spPr/>
        <p:txBody>
          <a:bodyPr/>
          <a:lstStyle/>
          <a:p>
            <a:fld id="{5118B2B6-B61D-485F-A68C-B6771903FC84}" type="slidenum">
              <a:rPr lang="LID4096" smtClean="0"/>
              <a:t>41</a:t>
            </a:fld>
            <a:endParaRPr lang="LID4096"/>
          </a:p>
        </p:txBody>
      </p:sp>
    </p:spTree>
    <p:extLst>
      <p:ext uri="{BB962C8B-B14F-4D97-AF65-F5344CB8AC3E}">
        <p14:creationId xmlns:p14="http://schemas.microsoft.com/office/powerpoint/2010/main" val="3193529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70AB0-36EE-9113-C1D8-F41AE597C1F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D913067-484C-820A-EAA7-3835140A3BA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5DDAF85-26B1-8D4F-111A-51011AD2D74E}"/>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1E2F41"/>
                </a:solidFill>
                <a:effectLst/>
                <a:latin typeface="Heebo" pitchFamily="2" charset="-79"/>
                <a:cs typeface="Heebo" pitchFamily="2" charset="-79"/>
              </a:rPr>
              <a:t>המוגלובין מסוכרר (</a:t>
            </a:r>
            <a:r>
              <a:rPr lang="en-US" b="0" i="0" dirty="0">
                <a:solidFill>
                  <a:srgbClr val="1E2F41"/>
                </a:solidFill>
                <a:effectLst/>
                <a:latin typeface="Heebo" pitchFamily="2" charset="-79"/>
                <a:cs typeface="Heebo" pitchFamily="2" charset="-79"/>
              </a:rPr>
              <a:t>HBA1c) </a:t>
            </a:r>
            <a:r>
              <a:rPr lang="he-IL" b="0" i="0" dirty="0">
                <a:solidFill>
                  <a:srgbClr val="1E2F41"/>
                </a:solidFill>
                <a:effectLst/>
                <a:latin typeface="Heebo" pitchFamily="2" charset="-79"/>
                <a:cs typeface="Heebo" pitchFamily="2" charset="-79"/>
              </a:rPr>
              <a:t>הוא המוגלובין הקשור למולקולת </a:t>
            </a:r>
            <a:r>
              <a:rPr lang="he-IL" b="0" i="0" dirty="0" err="1">
                <a:solidFill>
                  <a:srgbClr val="1E2F41"/>
                </a:solidFill>
                <a:effectLst/>
                <a:latin typeface="Heebo" pitchFamily="2" charset="-79"/>
                <a:cs typeface="Heebo" pitchFamily="2" charset="-79"/>
              </a:rPr>
              <a:t>סוכר.משקף</a:t>
            </a:r>
            <a:r>
              <a:rPr lang="he-IL" b="0" i="0" dirty="0">
                <a:solidFill>
                  <a:srgbClr val="1E2F41"/>
                </a:solidFill>
                <a:effectLst/>
                <a:latin typeface="Heebo" pitchFamily="2" charset="-79"/>
                <a:cs typeface="Heebo" pitchFamily="2" charset="-79"/>
              </a:rPr>
              <a:t> את ממוצע ערכי הסוכר בדם בשלושת החודשים שקדמו</a:t>
            </a:r>
            <a:r>
              <a:rPr lang="en-US" b="0" i="0" dirty="0">
                <a:solidFill>
                  <a:srgbClr val="1E2F41"/>
                </a:solidFill>
                <a:effectLst/>
                <a:latin typeface="Heebo" pitchFamily="2" charset="-79"/>
                <a:cs typeface="Heebo" pitchFamily="2" charset="-79"/>
              </a:rPr>
              <a:t> </a:t>
            </a:r>
            <a:r>
              <a:rPr lang="he-IL" b="0" i="0" dirty="0">
                <a:solidFill>
                  <a:srgbClr val="1E2F41"/>
                </a:solidFill>
                <a:effectLst/>
                <a:latin typeface="Heebo" pitchFamily="2" charset="-79"/>
                <a:cs typeface="Heebo" pitchFamily="2" charset="-79"/>
              </a:rPr>
              <a:t>לבדיקה</a:t>
            </a:r>
            <a:br>
              <a:rPr lang="en-US" dirty="0"/>
            </a:br>
            <a:r>
              <a:rPr lang="he-IL" dirty="0"/>
              <a:t>באמצעות איזה בדיקות מאבחנים טרום סכרת ובאילו נתמקד לטובת אבחון מטופל הלוקה בטרום סכרת.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הערכים לאבחון כפי שמוצגים כאן מתבססים על ההגדרה של </a:t>
            </a:r>
            <a:r>
              <a:rPr lang="en-US" dirty="0"/>
              <a:t>ADA</a:t>
            </a:r>
            <a:r>
              <a:rPr lang="he-IL" dirty="0"/>
              <a:t> איגוד סכרת אמריקאי. </a:t>
            </a:r>
            <a:br>
              <a:rPr lang="en-US" dirty="0"/>
            </a:br>
            <a:r>
              <a:rPr lang="he-IL" dirty="0"/>
              <a:t>ההגדרה נבחרה לאחר התייעצות עם הצוות הרפואי של כללית כך נהוג לאבחן טרום סכרת בארץ.</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t>גלוקוז אחרי 50 גרם בדיקה לנשים בהריון (בהמשך הוסרו נשים בהריון, את תקופת </a:t>
            </a:r>
            <a:r>
              <a:rPr lang="he-IL" dirty="0" err="1"/>
              <a:t>ההריון</a:t>
            </a:r>
            <a:r>
              <a:rPr lang="he-IL" dirty="0"/>
              <a:t> שלהן) ולכן בחרנו לא להתמקד בבדיקה זו</a:t>
            </a:r>
            <a:endParaRPr lang="en-US" dirty="0"/>
          </a:p>
        </p:txBody>
      </p:sp>
      <p:sp>
        <p:nvSpPr>
          <p:cNvPr id="4" name="מציין מיקום של מספר שקופית 3">
            <a:extLst>
              <a:ext uri="{FF2B5EF4-FFF2-40B4-BE49-F238E27FC236}">
                <a16:creationId xmlns:a16="http://schemas.microsoft.com/office/drawing/2014/main" id="{8638EA19-C59F-683B-BEAE-BC3622C87E5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31BF2A-7102-4D67-930A-38DE60A66375}"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867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זו שיטה לבחון את הנכונות של גודל המדגם הנבחר (</a:t>
            </a:r>
            <a:r>
              <a:rPr lang="en-US" dirty="0"/>
              <a:t>n=500</a:t>
            </a:r>
            <a:r>
              <a:rPr lang="he-IL" dirty="0"/>
              <a:t>) – מהמבחן שביצענו קודם לכן ניתן היה לראות אם קיים אפקט של הבדיקה אך לא את גודל האפקט. </a:t>
            </a:r>
            <a:br>
              <a:rPr lang="en-US" dirty="0"/>
            </a:br>
            <a:r>
              <a:rPr lang="he-IL" dirty="0"/>
              <a:t>לכן, כדי לקבוע שאכן בדיקה מבחינה בין חולים לבקרה צריך לא רק לבחון את המובהקות הסטטיסטית אלא גם גודל האפקט שלה הוא מספיק גדול. </a:t>
            </a:r>
          </a:p>
          <a:p>
            <a:pPr algn="r" rtl="1"/>
            <a:endParaRPr lang="he-IL" dirty="0"/>
          </a:p>
          <a:p>
            <a:pPr algn="r" rtl="1"/>
            <a:r>
              <a:rPr lang="he-IL" dirty="0"/>
              <a:t>המוטיבציה שמבחני </a:t>
            </a:r>
            <a:r>
              <a:rPr lang="he-IL" dirty="0" err="1"/>
              <a:t>וולש</a:t>
            </a:r>
            <a:r>
              <a:rPr lang="he-IL" dirty="0"/>
              <a:t> מאוד טובים במציאת הבדלים בין שתי קבוצות החולים והבריאים ומחפש לבדוק האם ההפרש הזה גדול ממשהו, נפוץ לבדוק האם ההפרש הזה שונה מאפס ואם הוא אכן שונה מאפס אזי עבור גודל מדגם מספיק גדול ההבדל יצא מובהק.</a:t>
            </a:r>
            <a:endParaRPr lang="en-US" dirty="0"/>
          </a:p>
          <a:p>
            <a:pPr algn="r" rtl="1"/>
            <a:endParaRPr lang="he-IL" dirty="0"/>
          </a:p>
        </p:txBody>
      </p:sp>
      <p:sp>
        <p:nvSpPr>
          <p:cNvPr id="4" name="Slide Number Placeholder 3"/>
          <p:cNvSpPr>
            <a:spLocks noGrp="1"/>
          </p:cNvSpPr>
          <p:nvPr>
            <p:ph type="sldNum" sz="quarter" idx="5"/>
          </p:nvPr>
        </p:nvSpPr>
        <p:spPr/>
        <p:txBody>
          <a:bodyPr/>
          <a:lstStyle/>
          <a:p>
            <a:fld id="{5118B2B6-B61D-485F-A68C-B6771903FC84}" type="slidenum">
              <a:rPr lang="LID4096" smtClean="0"/>
              <a:t>42</a:t>
            </a:fld>
            <a:endParaRPr lang="LID4096"/>
          </a:p>
        </p:txBody>
      </p:sp>
    </p:spTree>
    <p:extLst>
      <p:ext uri="{BB962C8B-B14F-4D97-AF65-F5344CB8AC3E}">
        <p14:creationId xmlns:p14="http://schemas.microsoft.com/office/powerpoint/2010/main" val="3951208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D6B20-99B0-1670-651D-CF0CB7E97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03541-6CFB-0897-D2AA-132E7C2D5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4FEBA-17B5-46ED-C80C-6E5CD8A9C80B}"/>
              </a:ext>
            </a:extLst>
          </p:cNvPr>
          <p:cNvSpPr>
            <a:spLocks noGrp="1"/>
          </p:cNvSpPr>
          <p:nvPr>
            <p:ph type="body" idx="1"/>
          </p:nvPr>
        </p:nvSpPr>
        <p:spPr/>
        <p:txBody>
          <a:bodyPr/>
          <a:lstStyle/>
          <a:p>
            <a:pPr algn="r" rtl="1"/>
            <a:r>
              <a:rPr lang="he-IL" dirty="0"/>
              <a:t>כאן אנו דורשים שההבדל (הפרש </a:t>
            </a:r>
            <a:r>
              <a:rPr lang="he-IL" dirty="0" err="1"/>
              <a:t>תוחלות</a:t>
            </a:r>
            <a:r>
              <a:rPr lang="he-IL" dirty="0"/>
              <a:t>) יהיה מספיק גדול (הבדל גדול מ-0), הפרש </a:t>
            </a:r>
            <a:r>
              <a:rPr lang="he-IL" dirty="0" err="1"/>
              <a:t>תוחלות</a:t>
            </a:r>
            <a:r>
              <a:rPr lang="he-IL" dirty="0"/>
              <a:t> משמעותי דיו, ומשמעותי יחסית לשונות (פיזור הטבעי של המשתנה). אנו דורשים שההפרש </a:t>
            </a:r>
            <a:r>
              <a:rPr lang="he-IL" dirty="0" err="1"/>
              <a:t>התוחלות</a:t>
            </a:r>
            <a:r>
              <a:rPr lang="he-IL" dirty="0"/>
              <a:t> יהיה מספיק גדול ומשמעותי לפי ערך שנגדיר בעזרת </a:t>
            </a:r>
            <a:r>
              <a:rPr lang="en-US" dirty="0"/>
              <a:t>Cohen’s d</a:t>
            </a:r>
            <a:r>
              <a:rPr lang="he-IL" dirty="0"/>
              <a:t>.</a:t>
            </a:r>
            <a:br>
              <a:rPr lang="en-US" dirty="0"/>
            </a:br>
            <a:r>
              <a:rPr lang="he-IL" dirty="0"/>
              <a:t>מחושב באופן הבא:  </a:t>
            </a:r>
            <a:r>
              <a:rPr lang="he-IL" dirty="0" err="1"/>
              <a:t>נקח</a:t>
            </a:r>
            <a:r>
              <a:rPr lang="he-IL" dirty="0"/>
              <a:t> ממוצע של קבוצת החולים ומחסירים ממנו את הממוצע של קבוצת הבריאים ומחלקים הפרש זה </a:t>
            </a:r>
            <a:r>
              <a:rPr lang="he-IL" dirty="0" err="1"/>
              <a:t>באומד</a:t>
            </a:r>
            <a:r>
              <a:rPr lang="he-IL" dirty="0"/>
              <a:t> לסטיית התקן המשותפת.</a:t>
            </a:r>
          </a:p>
          <a:p>
            <a:pPr algn="r" rtl="1"/>
            <a:r>
              <a:rPr lang="he-IL" dirty="0"/>
              <a:t>מכאן מתקבל ערך </a:t>
            </a:r>
            <a:r>
              <a:rPr lang="en-US" dirty="0"/>
              <a:t>d</a:t>
            </a:r>
            <a:r>
              <a:rPr lang="he-IL" dirty="0"/>
              <a:t> שמצביע על כמה סטיות תקן משותפות הממוצעים רחוקים אחד מהשני? </a:t>
            </a:r>
          </a:p>
          <a:p>
            <a:pPr algn="r" rtl="1"/>
            <a:r>
              <a:rPr lang="he-IL" dirty="0"/>
              <a:t>ככל שערך </a:t>
            </a:r>
            <a:r>
              <a:rPr lang="en-US" dirty="0"/>
              <a:t>d</a:t>
            </a:r>
            <a:r>
              <a:rPr lang="he-IL" dirty="0"/>
              <a:t> גדול יותר כך ניתן לומר שהבדיקה מעניינת יותר.</a:t>
            </a:r>
          </a:p>
          <a:p>
            <a:pPr algn="r" rtl="1"/>
            <a:endParaRPr lang="he-IL" dirty="0"/>
          </a:p>
          <a:p>
            <a:pPr algn="r" rtl="1"/>
            <a:r>
              <a:rPr lang="he-IL" dirty="0"/>
              <a:t>טבלה מהספרות שלפיה מתוארות ההנחיות לפירוש התוצאות:</a:t>
            </a:r>
          </a:p>
          <a:p>
            <a:pPr algn="r" rtl="1"/>
            <a:r>
              <a:rPr lang="he-IL" dirty="0"/>
              <a:t>0.2 גודל יחסי נמוך, 0.5 בינוני ו-0.8 ומעלה הבדל גדול.</a:t>
            </a:r>
          </a:p>
        </p:txBody>
      </p:sp>
      <p:sp>
        <p:nvSpPr>
          <p:cNvPr id="4" name="Slide Number Placeholder 3">
            <a:extLst>
              <a:ext uri="{FF2B5EF4-FFF2-40B4-BE49-F238E27FC236}">
                <a16:creationId xmlns:a16="http://schemas.microsoft.com/office/drawing/2014/main" id="{CB3125FF-FB49-AB2A-2C28-C4A88FE574C1}"/>
              </a:ext>
            </a:extLst>
          </p:cNvPr>
          <p:cNvSpPr>
            <a:spLocks noGrp="1"/>
          </p:cNvSpPr>
          <p:nvPr>
            <p:ph type="sldNum" sz="quarter" idx="5"/>
          </p:nvPr>
        </p:nvSpPr>
        <p:spPr/>
        <p:txBody>
          <a:bodyPr/>
          <a:lstStyle/>
          <a:p>
            <a:fld id="{5118B2B6-B61D-485F-A68C-B6771903FC84}" type="slidenum">
              <a:rPr lang="LID4096" smtClean="0"/>
              <a:t>43</a:t>
            </a:fld>
            <a:endParaRPr lang="LID4096"/>
          </a:p>
        </p:txBody>
      </p:sp>
    </p:spTree>
    <p:extLst>
      <p:ext uri="{BB962C8B-B14F-4D97-AF65-F5344CB8AC3E}">
        <p14:creationId xmlns:p14="http://schemas.microsoft.com/office/powerpoint/2010/main" val="41873616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C7517-C8DB-AE50-B6FD-5DEF026D7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7841C-265D-D4BC-30D1-9D67C2505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3BDAD-01D7-F9B9-53C4-5A61749659F6}"/>
              </a:ext>
            </a:extLst>
          </p:cNvPr>
          <p:cNvSpPr>
            <a:spLocks noGrp="1"/>
          </p:cNvSpPr>
          <p:nvPr>
            <p:ph type="body" idx="1"/>
          </p:nvPr>
        </p:nvSpPr>
        <p:spPr/>
        <p:txBody>
          <a:bodyPr/>
          <a:lstStyle/>
          <a:p>
            <a:pPr algn="r" rtl="1"/>
            <a:r>
              <a:rPr lang="he-IL" dirty="0"/>
              <a:t>ישנן כמה דוגמאות של </a:t>
            </a:r>
            <a:r>
              <a:rPr lang="en-US" dirty="0"/>
              <a:t>Cohen’s d</a:t>
            </a:r>
            <a:r>
              <a:rPr lang="he-IL" dirty="0"/>
              <a:t> לגודל אפקט,  ניתן לראות שתי התפלגויות כחולה ואדומה.</a:t>
            </a:r>
          </a:p>
          <a:p>
            <a:pPr algn="r" rtl="1"/>
            <a:r>
              <a:rPr lang="he-IL" dirty="0"/>
              <a:t>ניתן לראות כי כאשר </a:t>
            </a:r>
            <a:r>
              <a:rPr lang="en-US" dirty="0"/>
              <a:t>Cohen’s d</a:t>
            </a:r>
            <a:r>
              <a:rPr lang="he-IL" dirty="0"/>
              <a:t> גודל אפקט 0.2 ישנו 15% של אי חפיפה בין ההתפלגויות, כאשר עולה ל-0.5 ישנו 33% של אי חפיפה ואילו עבור 0.8 ישנו 47% של אי חפיפה. כלומר, ככל שגודל  </a:t>
            </a:r>
            <a:r>
              <a:rPr lang="en-US" dirty="0"/>
              <a:t>Cohen’s d</a:t>
            </a:r>
            <a:r>
              <a:rPr lang="he-IL" dirty="0"/>
              <a:t> גדל כך גודל האפקט גדל אז ניתן לומר שההתפלגויות מאוד שונות אחת מהשנייה ויהיה לנו יחסית קל בהינתן דגימה חדשה להגיע מאיפה היא הגיעה. במיוחד ככל שגודל המדגם גדל.</a:t>
            </a:r>
          </a:p>
          <a:p>
            <a:pPr algn="r" rtl="1"/>
            <a:endParaRPr lang="he-IL" dirty="0"/>
          </a:p>
          <a:p>
            <a:pPr algn="r" rtl="1"/>
            <a:endParaRPr lang="en-US" dirty="0"/>
          </a:p>
          <a:p>
            <a:pPr algn="r" rtl="1"/>
            <a:endParaRPr lang="he-IL" dirty="0"/>
          </a:p>
        </p:txBody>
      </p:sp>
      <p:sp>
        <p:nvSpPr>
          <p:cNvPr id="4" name="Slide Number Placeholder 3">
            <a:extLst>
              <a:ext uri="{FF2B5EF4-FFF2-40B4-BE49-F238E27FC236}">
                <a16:creationId xmlns:a16="http://schemas.microsoft.com/office/drawing/2014/main" id="{5373E3C9-1F41-B2FB-E5BB-AC52F463DFB7}"/>
              </a:ext>
            </a:extLst>
          </p:cNvPr>
          <p:cNvSpPr>
            <a:spLocks noGrp="1"/>
          </p:cNvSpPr>
          <p:nvPr>
            <p:ph type="sldNum" sz="quarter" idx="5"/>
          </p:nvPr>
        </p:nvSpPr>
        <p:spPr/>
        <p:txBody>
          <a:bodyPr/>
          <a:lstStyle/>
          <a:p>
            <a:fld id="{5118B2B6-B61D-485F-A68C-B6771903FC84}" type="slidenum">
              <a:rPr lang="LID4096" smtClean="0"/>
              <a:t>44</a:t>
            </a:fld>
            <a:endParaRPr lang="LID4096"/>
          </a:p>
        </p:txBody>
      </p:sp>
    </p:spTree>
    <p:extLst>
      <p:ext uri="{BB962C8B-B14F-4D97-AF65-F5344CB8AC3E}">
        <p14:creationId xmlns:p14="http://schemas.microsoft.com/office/powerpoint/2010/main" val="6901591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במחקרים של רפואה וביולוגים רואים באופן סיסטמתי אפקט גדלים </a:t>
            </a:r>
            <a:r>
              <a:rPr lang="en-US" dirty="0"/>
              <a:t>size</a:t>
            </a:r>
            <a:r>
              <a:rPr lang="he-IL" dirty="0"/>
              <a:t> קטנים יותר. </a:t>
            </a:r>
          </a:p>
          <a:p>
            <a:pPr algn="r" rtl="1"/>
            <a:r>
              <a:rPr lang="he-IL" dirty="0"/>
              <a:t>לכן, בתחומים אלה וגם במחקר שלנו צריך להגדיר ערכי סף לגודל יחסי (קטן, בינוני וגדול)</a:t>
            </a:r>
            <a:r>
              <a:rPr lang="en-US" dirty="0"/>
              <a:t> </a:t>
            </a:r>
            <a:r>
              <a:rPr lang="he-IL" dirty="0"/>
              <a:t>יותר נמוכים מאלו שהוצעו ע"י </a:t>
            </a:r>
            <a:r>
              <a:rPr lang="en-US" dirty="0"/>
              <a:t>Cohen’s d</a:t>
            </a:r>
            <a:r>
              <a:rPr lang="he-IL" dirty="0"/>
              <a:t>.</a:t>
            </a:r>
          </a:p>
          <a:p>
            <a:pPr algn="r" rtl="1"/>
            <a:r>
              <a:rPr lang="he-IL" dirty="0"/>
              <a:t>לרוב משתמשים ב-</a:t>
            </a:r>
            <a:r>
              <a:rPr lang="en-US" dirty="0"/>
              <a:t>Cohen’s d</a:t>
            </a:r>
            <a:r>
              <a:rPr lang="he-IL" dirty="0"/>
              <a:t> במחקרים כאלו ולכן נצטרך לבצע התאמות נדרשות, בניסויים בהם מבצעים טיפול/פעולה ואז רואים את גודל האפקט.</a:t>
            </a:r>
          </a:p>
          <a:p>
            <a:pPr algn="r" rtl="1"/>
            <a:r>
              <a:rPr lang="he-IL" dirty="0"/>
              <a:t>אצלנו אין פעולה, אלא מסתכלים על דברים שקרו לפני האבחון.</a:t>
            </a:r>
          </a:p>
          <a:p>
            <a:pPr algn="r" rtl="1"/>
            <a:r>
              <a:rPr lang="he-IL" b="1" dirty="0" err="1"/>
              <a:t>ברידג'ס</a:t>
            </a:r>
            <a:r>
              <a:rPr lang="he-IL" b="1" dirty="0"/>
              <a:t> ב-2019 נתן הנחייה של 0.12 לאפקט קטן, 0.26 לאפקט בינוני ו-0.49 לאפקט גדול  </a:t>
            </a:r>
          </a:p>
        </p:txBody>
      </p:sp>
      <p:sp>
        <p:nvSpPr>
          <p:cNvPr id="4" name="Slide Number Placeholder 3"/>
          <p:cNvSpPr>
            <a:spLocks noGrp="1"/>
          </p:cNvSpPr>
          <p:nvPr>
            <p:ph type="sldNum" sz="quarter" idx="5"/>
          </p:nvPr>
        </p:nvSpPr>
        <p:spPr/>
        <p:txBody>
          <a:bodyPr/>
          <a:lstStyle/>
          <a:p>
            <a:fld id="{5118B2B6-B61D-485F-A68C-B6771903FC84}" type="slidenum">
              <a:rPr lang="LID4096" smtClean="0"/>
              <a:t>45</a:t>
            </a:fld>
            <a:endParaRPr lang="LID4096"/>
          </a:p>
        </p:txBody>
      </p:sp>
    </p:spTree>
    <p:extLst>
      <p:ext uri="{BB962C8B-B14F-4D97-AF65-F5344CB8AC3E}">
        <p14:creationId xmlns:p14="http://schemas.microsoft.com/office/powerpoint/2010/main" val="1962025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5C005-6DB9-EAF4-1904-7E4201E7385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95C74BA-EC79-6ECD-C5C2-D250D66BFBB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F67F2C2-B5EC-52A8-5C3E-2AA89F33AD7A}"/>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err="1"/>
              <a:t>ברידג'ס</a:t>
            </a:r>
            <a:r>
              <a:rPr lang="he-IL" b="1" dirty="0"/>
              <a:t> ב-2019 נתן הנחייה של 0.12 לאפקט קטן, 0.26 לאפקט בינוני ו-0.49 לאפקט גדול  </a:t>
            </a:r>
            <a:endParaRPr lang="he-IL" dirty="0"/>
          </a:p>
          <a:p>
            <a:pPr algn="r" rtl="1"/>
            <a:r>
              <a:rPr lang="he-IL" dirty="0"/>
              <a:t>עבור כל בדיקת מעבדה ניתן לראות את גודל האפקט (קטן מאוד, קטן, בינוני או גבוה) לאורך חצאי השנים לפני האבחון.</a:t>
            </a:r>
          </a:p>
          <a:p>
            <a:pPr algn="r" rtl="1"/>
            <a:endParaRPr lang="he-IL" dirty="0"/>
          </a:p>
        </p:txBody>
      </p:sp>
      <p:sp>
        <p:nvSpPr>
          <p:cNvPr id="4" name="מציין מיקום של מספר שקופית 3">
            <a:extLst>
              <a:ext uri="{FF2B5EF4-FFF2-40B4-BE49-F238E27FC236}">
                <a16:creationId xmlns:a16="http://schemas.microsoft.com/office/drawing/2014/main" id="{81DE9646-36B4-2D14-5975-995D436FFBFC}"/>
              </a:ext>
            </a:extLst>
          </p:cNvPr>
          <p:cNvSpPr>
            <a:spLocks noGrp="1"/>
          </p:cNvSpPr>
          <p:nvPr>
            <p:ph type="sldNum" sz="quarter" idx="5"/>
          </p:nvPr>
        </p:nvSpPr>
        <p:spPr/>
        <p:txBody>
          <a:bodyPr/>
          <a:lstStyle/>
          <a:p>
            <a:fld id="{5118B2B6-B61D-485F-A68C-B6771903FC84}" type="slidenum">
              <a:rPr lang="LID4096" smtClean="0"/>
              <a:t>46</a:t>
            </a:fld>
            <a:endParaRPr lang="LID4096"/>
          </a:p>
        </p:txBody>
      </p:sp>
    </p:spTree>
    <p:extLst>
      <p:ext uri="{BB962C8B-B14F-4D97-AF65-F5344CB8AC3E}">
        <p14:creationId xmlns:p14="http://schemas.microsoft.com/office/powerpoint/2010/main" val="2693305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FB0BE-C15F-839C-7DC1-233039558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A22258-C758-0B16-16A6-A961B33488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F50A6-FE9E-C8CA-C09C-E1D91AAC33AA}"/>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C8B6BDA7-4E80-C6ED-69DF-116EDB857972}"/>
              </a:ext>
            </a:extLst>
          </p:cNvPr>
          <p:cNvSpPr>
            <a:spLocks noGrp="1"/>
          </p:cNvSpPr>
          <p:nvPr>
            <p:ph type="sldNum" sz="quarter" idx="5"/>
          </p:nvPr>
        </p:nvSpPr>
        <p:spPr/>
        <p:txBody>
          <a:bodyPr/>
          <a:lstStyle/>
          <a:p>
            <a:fld id="{5118B2B6-B61D-485F-A68C-B6771903FC84}" type="slidenum">
              <a:rPr lang="LID4096" smtClean="0"/>
              <a:t>47</a:t>
            </a:fld>
            <a:endParaRPr lang="LID4096"/>
          </a:p>
        </p:txBody>
      </p:sp>
    </p:spTree>
    <p:extLst>
      <p:ext uri="{BB962C8B-B14F-4D97-AF65-F5344CB8AC3E}">
        <p14:creationId xmlns:p14="http://schemas.microsoft.com/office/powerpoint/2010/main" val="4047107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64E15-32F8-4438-3440-765D7EDF5CF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E37B50F-7C2D-D27B-01C7-A06FB4C4DBC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8D54542-60DD-0287-7212-63713BA8C17A}"/>
              </a:ext>
            </a:extLst>
          </p:cNvPr>
          <p:cNvSpPr>
            <a:spLocks noGrp="1"/>
          </p:cNvSpPr>
          <p:nvPr>
            <p:ph type="body" idx="1"/>
          </p:nvPr>
        </p:nvSpPr>
        <p:spPr/>
        <p:txBody>
          <a:bodyPr/>
          <a:lstStyle/>
          <a:p>
            <a:pPr algn="r" rtl="1"/>
            <a:r>
              <a:rPr lang="he-IL" b="1" dirty="0"/>
              <a:t>במפת החום הכנסנו רק את בדיקות המעבדה שהיה להן לפחות פעם אחת גודל אפקט בינוני ומעלה.</a:t>
            </a:r>
          </a:p>
          <a:p>
            <a:pPr algn="r" rtl="1"/>
            <a:r>
              <a:rPr lang="he-IL" dirty="0"/>
              <a:t>הצבעים זה גודל האפקט, ככחול שיותר כחול זה אפס (אין הבדל בין הקבוצות), ככל שיותר אדום זה הבדלים גדולים יותר בין הקבוצות.</a:t>
            </a:r>
          </a:p>
          <a:p>
            <a:pPr algn="r" rtl="1"/>
            <a:r>
              <a:rPr lang="he-IL" dirty="0"/>
              <a:t>ככל שהגוון נוטה יותר לכיוון צבע האדום ניתן לומר כי גודל האפקט גדול יותר, כלומר מעניין יותר והבדלים גדולים יותר בין הקבוצות. </a:t>
            </a:r>
          </a:p>
          <a:p>
            <a:pPr algn="r" rtl="1"/>
            <a:r>
              <a:rPr lang="he-IL" dirty="0"/>
              <a:t>בציר ה-</a:t>
            </a:r>
            <a:r>
              <a:rPr lang="en-US" dirty="0"/>
              <a:t>X</a:t>
            </a:r>
            <a:r>
              <a:rPr lang="he-IL" dirty="0"/>
              <a:t> ניתן לראות את חצאי השנים אחורה.</a:t>
            </a:r>
          </a:p>
          <a:p>
            <a:pPr algn="r" rtl="1"/>
            <a:endParaRPr lang="he-IL" dirty="0"/>
          </a:p>
          <a:p>
            <a:pPr algn="r" rtl="1"/>
            <a:r>
              <a:rPr lang="he-IL" dirty="0"/>
              <a:t>למשל, ניתן לראות בשורה 3 עבור הגלוקוז כי 7 שנים לפני האבחון גודל האפקט מאוד גדול בין הקבוצות ואם מתרחקים אחורה עדיין יש הבדלים יחסית יפים.</a:t>
            </a:r>
          </a:p>
          <a:p>
            <a:pPr algn="r" rtl="1"/>
            <a:r>
              <a:rPr lang="he-IL" dirty="0"/>
              <a:t>דוגמה נוספת היא </a:t>
            </a:r>
            <a:r>
              <a:rPr lang="en-US" dirty="0"/>
              <a:t>A1C</a:t>
            </a:r>
            <a:r>
              <a:rPr lang="he-IL" dirty="0"/>
              <a:t> שניתן לראות מ13- נראה גודל אפקט די משמעותי. </a:t>
            </a:r>
          </a:p>
          <a:p>
            <a:pPr algn="r" rtl="1"/>
            <a:r>
              <a:rPr lang="he-IL" dirty="0"/>
              <a:t>מבחינת השומנים כולסטרול </a:t>
            </a:r>
            <a:r>
              <a:rPr lang="en-US" dirty="0"/>
              <a:t>HDL RATIO</a:t>
            </a:r>
            <a:r>
              <a:rPr lang="he-IL" dirty="0"/>
              <a:t> וגם </a:t>
            </a:r>
            <a:r>
              <a:rPr lang="en-US" dirty="0"/>
              <a:t>VLDL</a:t>
            </a:r>
            <a:r>
              <a:rPr lang="he-IL" dirty="0"/>
              <a:t> נראים הכי משמעותיים והרבה יותר חזקים. ייתכן כי לא נרצה להכניס את כל פרופיל השומנים אלא לבחור בשתי בדיקות מובילות אלו לייצוג פרופיל השומנים.</a:t>
            </a:r>
            <a:br>
              <a:rPr lang="en-US" dirty="0"/>
            </a:br>
            <a:endParaRPr lang="he-IL" dirty="0"/>
          </a:p>
          <a:p>
            <a:pPr algn="r" rtl="1"/>
            <a:r>
              <a:rPr lang="he-IL" dirty="0"/>
              <a:t>גלוקוז לאחר 50 גרם ידועה כבדיקה לנשים בהריון, ישנה שכיחות גבוהה אצל נשים בהריון שיש להם סוכרת בהריון לפתח סוכרת/טרום סוכרת (בעז). כדאי לבדוק האם ישנו שיבוש שנגרם כתוצאה מהריון, מתחיל בהריון סיכון גבוה יותר ללקות בקדם סכרת (בעז).</a:t>
            </a:r>
          </a:p>
        </p:txBody>
      </p:sp>
      <p:sp>
        <p:nvSpPr>
          <p:cNvPr id="4" name="מציין מיקום של מספר שקופית 3">
            <a:extLst>
              <a:ext uri="{FF2B5EF4-FFF2-40B4-BE49-F238E27FC236}">
                <a16:creationId xmlns:a16="http://schemas.microsoft.com/office/drawing/2014/main" id="{E8BE57C2-99DF-D0C3-BB3D-BAF7532A1076}"/>
              </a:ext>
            </a:extLst>
          </p:cNvPr>
          <p:cNvSpPr>
            <a:spLocks noGrp="1"/>
          </p:cNvSpPr>
          <p:nvPr>
            <p:ph type="sldNum" sz="quarter" idx="5"/>
          </p:nvPr>
        </p:nvSpPr>
        <p:spPr/>
        <p:txBody>
          <a:bodyPr/>
          <a:lstStyle/>
          <a:p>
            <a:fld id="{5118B2B6-B61D-485F-A68C-B6771903FC84}" type="slidenum">
              <a:rPr lang="LID4096" smtClean="0"/>
              <a:t>48</a:t>
            </a:fld>
            <a:endParaRPr lang="LID4096"/>
          </a:p>
        </p:txBody>
      </p:sp>
    </p:spTree>
    <p:extLst>
      <p:ext uri="{BB962C8B-B14F-4D97-AF65-F5344CB8AC3E}">
        <p14:creationId xmlns:p14="http://schemas.microsoft.com/office/powerpoint/2010/main" val="2734673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94F9-4353-D8C2-F1B6-FBF74C95ED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D8B62-D3FA-DCD3-4D01-8F79A653C1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24718D-8DD0-D7FF-DEE9-7520275E800C}"/>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0AFFFD30-4CDE-AFA9-F5A2-4E66036EF42A}"/>
              </a:ext>
            </a:extLst>
          </p:cNvPr>
          <p:cNvSpPr>
            <a:spLocks noGrp="1"/>
          </p:cNvSpPr>
          <p:nvPr>
            <p:ph type="sldNum" sz="quarter" idx="5"/>
          </p:nvPr>
        </p:nvSpPr>
        <p:spPr/>
        <p:txBody>
          <a:bodyPr/>
          <a:lstStyle/>
          <a:p>
            <a:fld id="{5118B2B6-B61D-485F-A68C-B6771903FC84}" type="slidenum">
              <a:rPr lang="LID4096" smtClean="0"/>
              <a:t>49</a:t>
            </a:fld>
            <a:endParaRPr lang="LID4096"/>
          </a:p>
        </p:txBody>
      </p:sp>
    </p:spTree>
    <p:extLst>
      <p:ext uri="{BB962C8B-B14F-4D97-AF65-F5344CB8AC3E}">
        <p14:creationId xmlns:p14="http://schemas.microsoft.com/office/powerpoint/2010/main" val="28488615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9ECF0-C523-C6E8-D0A2-76BB504F0B3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5116666-9A41-8837-006D-20D15DEDBC3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51B50FB-62F7-9E1C-B0E2-DE88B600969F}"/>
              </a:ext>
            </a:extLst>
          </p:cNvPr>
          <p:cNvSpPr>
            <a:spLocks noGrp="1"/>
          </p:cNvSpPr>
          <p:nvPr>
            <p:ph type="body" idx="1"/>
          </p:nvPr>
        </p:nvSpPr>
        <p:spPr/>
        <p:txBody>
          <a:bodyPr/>
          <a:lstStyle/>
          <a:p>
            <a:pPr algn="r" rtl="1"/>
            <a:r>
              <a:rPr lang="he-IL" dirty="0"/>
              <a:t>התוצאות מתכתבות עם מפת החום שמתקבלת לפי </a:t>
            </a:r>
            <a:r>
              <a:rPr lang="en-US" dirty="0"/>
              <a:t>Cohen’s D</a:t>
            </a:r>
            <a:endParaRPr lang="he-IL" dirty="0"/>
          </a:p>
          <a:p>
            <a:pPr algn="r" rtl="1"/>
            <a:r>
              <a:rPr lang="he-IL" dirty="0"/>
              <a:t>ההבדלים שאנו רואים כאן כמובהקים מתבטאים גם בגודל האפקט כפי שהוא מיוצג במפת חום לפי </a:t>
            </a:r>
            <a:r>
              <a:rPr lang="en-US" dirty="0"/>
              <a:t>Cohen’s D</a:t>
            </a:r>
          </a:p>
        </p:txBody>
      </p:sp>
      <p:sp>
        <p:nvSpPr>
          <p:cNvPr id="4" name="מציין מיקום של מספר שקופית 3">
            <a:extLst>
              <a:ext uri="{FF2B5EF4-FFF2-40B4-BE49-F238E27FC236}">
                <a16:creationId xmlns:a16="http://schemas.microsoft.com/office/drawing/2014/main" id="{EEE8E364-37F4-AE99-7D9E-F402AC27F757}"/>
              </a:ext>
            </a:extLst>
          </p:cNvPr>
          <p:cNvSpPr>
            <a:spLocks noGrp="1"/>
          </p:cNvSpPr>
          <p:nvPr>
            <p:ph type="sldNum" sz="quarter" idx="5"/>
          </p:nvPr>
        </p:nvSpPr>
        <p:spPr/>
        <p:txBody>
          <a:bodyPr/>
          <a:lstStyle/>
          <a:p>
            <a:fld id="{5118B2B6-B61D-485F-A68C-B6771903FC84}" type="slidenum">
              <a:rPr lang="LID4096" smtClean="0"/>
              <a:t>50</a:t>
            </a:fld>
            <a:endParaRPr lang="LID4096"/>
          </a:p>
        </p:txBody>
      </p:sp>
    </p:spTree>
    <p:extLst>
      <p:ext uri="{BB962C8B-B14F-4D97-AF65-F5344CB8AC3E}">
        <p14:creationId xmlns:p14="http://schemas.microsoft.com/office/powerpoint/2010/main" val="2811209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6AF7E-1A24-926C-A8E4-CAC960687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DBF97-BB52-8571-834A-CE01B781B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9E3E52-BFDF-D378-D00B-8AB67E13EE88}"/>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algn="r" rtl="1"/>
            <a:endParaRPr lang="he-IL" dirty="0"/>
          </a:p>
        </p:txBody>
      </p:sp>
      <p:sp>
        <p:nvSpPr>
          <p:cNvPr id="4" name="Slide Number Placeholder 3">
            <a:extLst>
              <a:ext uri="{FF2B5EF4-FFF2-40B4-BE49-F238E27FC236}">
                <a16:creationId xmlns:a16="http://schemas.microsoft.com/office/drawing/2014/main" id="{E93432F3-A027-5CDA-061B-8E4549D55421}"/>
              </a:ext>
            </a:extLst>
          </p:cNvPr>
          <p:cNvSpPr>
            <a:spLocks noGrp="1"/>
          </p:cNvSpPr>
          <p:nvPr>
            <p:ph type="sldNum" sz="quarter" idx="5"/>
          </p:nvPr>
        </p:nvSpPr>
        <p:spPr/>
        <p:txBody>
          <a:bodyPr/>
          <a:lstStyle/>
          <a:p>
            <a:fld id="{5118B2B6-B61D-485F-A68C-B6771903FC84}" type="slidenum">
              <a:rPr lang="LID4096" smtClean="0"/>
              <a:t>51</a:t>
            </a:fld>
            <a:endParaRPr lang="LID4096"/>
          </a:p>
        </p:txBody>
      </p:sp>
    </p:spTree>
    <p:extLst>
      <p:ext uri="{BB962C8B-B14F-4D97-AF65-F5344CB8AC3E}">
        <p14:creationId xmlns:p14="http://schemas.microsoft.com/office/powerpoint/2010/main" val="2162641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78909-3D66-01EB-25ED-37A5C587149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A7F86E4-2790-F398-C656-264CDFD8AF7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9BB22D6-0427-C4C8-A2CB-C32F33F71656}"/>
              </a:ext>
            </a:extLst>
          </p:cNvPr>
          <p:cNvSpPr>
            <a:spLocks noGrp="1"/>
          </p:cNvSpPr>
          <p:nvPr>
            <p:ph type="body" idx="1"/>
          </p:nvPr>
        </p:nvSpPr>
        <p:spPr/>
        <p:txBody>
          <a:bodyPr/>
          <a:lstStyle/>
          <a:p>
            <a:pPr algn="r" rtl="1"/>
            <a:r>
              <a:rPr lang="he-IL" dirty="0"/>
              <a:t>אלו גורמי סיכון ידועים.</a:t>
            </a:r>
          </a:p>
          <a:p>
            <a:pPr algn="r" rtl="1"/>
            <a:r>
              <a:rPr lang="he-IL" dirty="0"/>
              <a:t>מתוך בסיס הנתונים הוספנו לסט הנתונים שלנו את המאפיינים הדמוגרפיים.</a:t>
            </a:r>
          </a:p>
          <a:p>
            <a:pPr algn="r" rtl="1"/>
            <a:r>
              <a:rPr lang="he-IL" dirty="0"/>
              <a:t>הגורם סיכון האחרון שמצוין לטרום סכרת הינו סכרת הריון ולכן בהמשך הוחלט לוותר על נשים בהריון כדי להתמקד בטרום סכרת "הקלאסי".</a:t>
            </a:r>
            <a:endParaRPr lang="en-US" dirty="0"/>
          </a:p>
        </p:txBody>
      </p:sp>
      <p:sp>
        <p:nvSpPr>
          <p:cNvPr id="4" name="מציין מיקום של מספר שקופית 3">
            <a:extLst>
              <a:ext uri="{FF2B5EF4-FFF2-40B4-BE49-F238E27FC236}">
                <a16:creationId xmlns:a16="http://schemas.microsoft.com/office/drawing/2014/main" id="{9C2EA1DD-4BEE-3400-51F6-31C9E18358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31BF2A-7102-4D67-930A-38DE60A66375}"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4154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A15E1-A548-5D1A-08CE-436CFA157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51D51-AA11-BE9D-5077-C9A6F3C796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532DAC-5AF0-50A1-6B0F-8FE5B1E3DDD1}"/>
              </a:ext>
            </a:extLst>
          </p:cNvPr>
          <p:cNvSpPr>
            <a:spLocks noGrp="1"/>
          </p:cNvSpPr>
          <p:nvPr>
            <p:ph type="body" idx="1"/>
          </p:nvPr>
        </p:nvSpPr>
        <p:spPr/>
        <p:txBody>
          <a:bodyPr/>
          <a:lstStyle/>
          <a:p>
            <a:pPr algn="r" rtl="1"/>
            <a:r>
              <a:rPr lang="he-IL" dirty="0"/>
              <a:t>כל בדיקת מעבדה בנפרד</a:t>
            </a:r>
          </a:p>
          <a:p>
            <a:pPr algn="r" rtl="1"/>
            <a:r>
              <a:rPr lang="he-IL" dirty="0"/>
              <a:t>הגרף העליון מראה עבור כל האוכלוסייה – בקרות בכחול, חולים באדום</a:t>
            </a:r>
          </a:p>
          <a:p>
            <a:pPr algn="r" rtl="1"/>
            <a:r>
              <a:rPr lang="he-IL" dirty="0"/>
              <a:t>המספרים הקטנים שרשומים הם כמה מטופלים תרמו לחצי שנה באלפים</a:t>
            </a:r>
          </a:p>
          <a:p>
            <a:pPr algn="r" rtl="1"/>
            <a:r>
              <a:rPr lang="he-IL" dirty="0"/>
              <a:t>הגרפים מראים 10 שנים אחורה, כשמרחיבים להסתכל על תקופות יותר רחוקות הם רועשים יותר ולכן נבחר הטווח הזה עד 10-</a:t>
            </a:r>
          </a:p>
          <a:p>
            <a:pPr algn="r" rtl="1"/>
            <a:endParaRPr lang="he-IL" dirty="0"/>
          </a:p>
        </p:txBody>
      </p:sp>
      <p:sp>
        <p:nvSpPr>
          <p:cNvPr id="4" name="Slide Number Placeholder 3">
            <a:extLst>
              <a:ext uri="{FF2B5EF4-FFF2-40B4-BE49-F238E27FC236}">
                <a16:creationId xmlns:a16="http://schemas.microsoft.com/office/drawing/2014/main" id="{6DA45BED-289E-3952-6E58-1BEC4D84CCEB}"/>
              </a:ext>
            </a:extLst>
          </p:cNvPr>
          <p:cNvSpPr>
            <a:spLocks noGrp="1"/>
          </p:cNvSpPr>
          <p:nvPr>
            <p:ph type="sldNum" sz="quarter" idx="5"/>
          </p:nvPr>
        </p:nvSpPr>
        <p:spPr/>
        <p:txBody>
          <a:bodyPr/>
          <a:lstStyle/>
          <a:p>
            <a:fld id="{5118B2B6-B61D-485F-A68C-B6771903FC84}" type="slidenum">
              <a:rPr lang="LID4096" smtClean="0"/>
              <a:t>52</a:t>
            </a:fld>
            <a:endParaRPr lang="LID4096"/>
          </a:p>
        </p:txBody>
      </p:sp>
    </p:spTree>
    <p:extLst>
      <p:ext uri="{BB962C8B-B14F-4D97-AF65-F5344CB8AC3E}">
        <p14:creationId xmlns:p14="http://schemas.microsoft.com/office/powerpoint/2010/main" val="24764796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F869F-7369-291B-2DD5-9148CFB047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E8D59-598B-0888-182B-913C6B261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9BF26C-C94F-0076-0238-73920BE5229E}"/>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הגרף מתהפך מכיוון שמדובר בכולסטרול טוב – לבריאים יש יותר</a:t>
            </a:r>
          </a:p>
        </p:txBody>
      </p:sp>
      <p:sp>
        <p:nvSpPr>
          <p:cNvPr id="4" name="Slide Number Placeholder 3">
            <a:extLst>
              <a:ext uri="{FF2B5EF4-FFF2-40B4-BE49-F238E27FC236}">
                <a16:creationId xmlns:a16="http://schemas.microsoft.com/office/drawing/2014/main" id="{EB780CD2-1F4F-5707-CD4B-46995326755F}"/>
              </a:ext>
            </a:extLst>
          </p:cNvPr>
          <p:cNvSpPr>
            <a:spLocks noGrp="1"/>
          </p:cNvSpPr>
          <p:nvPr>
            <p:ph type="sldNum" sz="quarter" idx="5"/>
          </p:nvPr>
        </p:nvSpPr>
        <p:spPr/>
        <p:txBody>
          <a:bodyPr/>
          <a:lstStyle/>
          <a:p>
            <a:fld id="{5118B2B6-B61D-485F-A68C-B6771903FC84}" type="slidenum">
              <a:rPr lang="LID4096" smtClean="0"/>
              <a:t>53</a:t>
            </a:fld>
            <a:endParaRPr lang="LID4096"/>
          </a:p>
        </p:txBody>
      </p:sp>
    </p:spTree>
    <p:extLst>
      <p:ext uri="{BB962C8B-B14F-4D97-AF65-F5344CB8AC3E}">
        <p14:creationId xmlns:p14="http://schemas.microsoft.com/office/powerpoint/2010/main" val="33915070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83340-E880-073F-A3EC-959B42FC18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C780F-7451-6D07-B4C0-330C66BC5E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68A10-D981-C174-045A-CBAE059CAE72}"/>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8E09CF75-B156-F6E1-D818-9AA3A25CD87B}"/>
              </a:ext>
            </a:extLst>
          </p:cNvPr>
          <p:cNvSpPr>
            <a:spLocks noGrp="1"/>
          </p:cNvSpPr>
          <p:nvPr>
            <p:ph type="sldNum" sz="quarter" idx="5"/>
          </p:nvPr>
        </p:nvSpPr>
        <p:spPr/>
        <p:txBody>
          <a:bodyPr/>
          <a:lstStyle/>
          <a:p>
            <a:fld id="{5118B2B6-B61D-485F-A68C-B6771903FC84}" type="slidenum">
              <a:rPr lang="LID4096" smtClean="0"/>
              <a:t>54</a:t>
            </a:fld>
            <a:endParaRPr lang="LID4096"/>
          </a:p>
        </p:txBody>
      </p:sp>
    </p:spTree>
    <p:extLst>
      <p:ext uri="{BB962C8B-B14F-4D97-AF65-F5344CB8AC3E}">
        <p14:creationId xmlns:p14="http://schemas.microsoft.com/office/powerpoint/2010/main" val="4237269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1B65D-0DD4-027E-8E1D-1184B95B3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D584CB-CB4C-76BE-5BA5-A4BE0F5B7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239D7B-602C-03CF-73D3-486E4AFEBBED}"/>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6A0C9C40-8C4E-F25C-DC83-0B4B07FDF0F8}"/>
              </a:ext>
            </a:extLst>
          </p:cNvPr>
          <p:cNvSpPr>
            <a:spLocks noGrp="1"/>
          </p:cNvSpPr>
          <p:nvPr>
            <p:ph type="sldNum" sz="quarter" idx="5"/>
          </p:nvPr>
        </p:nvSpPr>
        <p:spPr/>
        <p:txBody>
          <a:bodyPr/>
          <a:lstStyle/>
          <a:p>
            <a:fld id="{5118B2B6-B61D-485F-A68C-B6771903FC84}" type="slidenum">
              <a:rPr lang="LID4096" smtClean="0"/>
              <a:t>55</a:t>
            </a:fld>
            <a:endParaRPr lang="LID4096"/>
          </a:p>
        </p:txBody>
      </p:sp>
    </p:spTree>
    <p:extLst>
      <p:ext uri="{BB962C8B-B14F-4D97-AF65-F5344CB8AC3E}">
        <p14:creationId xmlns:p14="http://schemas.microsoft.com/office/powerpoint/2010/main" val="1366404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C3907-1853-0A95-A4D2-C2D355F13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96FE02-B99A-AA39-8116-C69FE6F1E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72F20-07D7-E132-CBFB-60F1A0620AC2}"/>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BFB2FF7C-6A30-1AE5-F646-D9C04E9F3610}"/>
              </a:ext>
            </a:extLst>
          </p:cNvPr>
          <p:cNvSpPr>
            <a:spLocks noGrp="1"/>
          </p:cNvSpPr>
          <p:nvPr>
            <p:ph type="sldNum" sz="quarter" idx="5"/>
          </p:nvPr>
        </p:nvSpPr>
        <p:spPr/>
        <p:txBody>
          <a:bodyPr/>
          <a:lstStyle/>
          <a:p>
            <a:fld id="{5118B2B6-B61D-485F-A68C-B6771903FC84}" type="slidenum">
              <a:rPr lang="LID4096" smtClean="0"/>
              <a:t>56</a:t>
            </a:fld>
            <a:endParaRPr lang="LID4096"/>
          </a:p>
        </p:txBody>
      </p:sp>
    </p:spTree>
    <p:extLst>
      <p:ext uri="{BB962C8B-B14F-4D97-AF65-F5344CB8AC3E}">
        <p14:creationId xmlns:p14="http://schemas.microsoft.com/office/powerpoint/2010/main" val="1154940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C5DC3-0F6D-3FE2-5DFA-47DE78BBB8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DB661-5B6E-5717-D72A-0DA3F15770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17E61-4630-163C-BE71-AB3D057B7C83}"/>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p:txBody>
      </p:sp>
      <p:sp>
        <p:nvSpPr>
          <p:cNvPr id="4" name="Slide Number Placeholder 3">
            <a:extLst>
              <a:ext uri="{FF2B5EF4-FFF2-40B4-BE49-F238E27FC236}">
                <a16:creationId xmlns:a16="http://schemas.microsoft.com/office/drawing/2014/main" id="{1E4FF7C1-21B6-9879-9F97-9C6014CA2DBF}"/>
              </a:ext>
            </a:extLst>
          </p:cNvPr>
          <p:cNvSpPr>
            <a:spLocks noGrp="1"/>
          </p:cNvSpPr>
          <p:nvPr>
            <p:ph type="sldNum" sz="quarter" idx="5"/>
          </p:nvPr>
        </p:nvSpPr>
        <p:spPr/>
        <p:txBody>
          <a:bodyPr/>
          <a:lstStyle/>
          <a:p>
            <a:fld id="{5118B2B6-B61D-485F-A68C-B6771903FC84}" type="slidenum">
              <a:rPr lang="LID4096" smtClean="0"/>
              <a:t>57</a:t>
            </a:fld>
            <a:endParaRPr lang="LID4096"/>
          </a:p>
        </p:txBody>
      </p:sp>
    </p:spTree>
    <p:extLst>
      <p:ext uri="{BB962C8B-B14F-4D97-AF65-F5344CB8AC3E}">
        <p14:creationId xmlns:p14="http://schemas.microsoft.com/office/powerpoint/2010/main" val="960299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7985B-F758-6E12-CE98-6DFA3E5D1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312D9-8F79-0B96-90F2-F7C166B47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0F730-8F39-3F13-BABB-4379CA75444A}"/>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058DB056-F257-F5E5-671E-24549A63F1FF}"/>
              </a:ext>
            </a:extLst>
          </p:cNvPr>
          <p:cNvSpPr>
            <a:spLocks noGrp="1"/>
          </p:cNvSpPr>
          <p:nvPr>
            <p:ph type="sldNum" sz="quarter" idx="5"/>
          </p:nvPr>
        </p:nvSpPr>
        <p:spPr/>
        <p:txBody>
          <a:bodyPr/>
          <a:lstStyle/>
          <a:p>
            <a:fld id="{5118B2B6-B61D-485F-A68C-B6771903FC84}" type="slidenum">
              <a:rPr lang="LID4096" smtClean="0"/>
              <a:t>58</a:t>
            </a:fld>
            <a:endParaRPr lang="LID4096"/>
          </a:p>
        </p:txBody>
      </p:sp>
    </p:spTree>
    <p:extLst>
      <p:ext uri="{BB962C8B-B14F-4D97-AF65-F5344CB8AC3E}">
        <p14:creationId xmlns:p14="http://schemas.microsoft.com/office/powerpoint/2010/main" val="33151768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1FC44-0161-7D2D-1D35-DC4FC8600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DE67F8-4BBE-6715-CE29-9A373E7482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E8AEE-6BF1-B9FC-D89B-E686B4C8AF48}"/>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A4A90D7A-BBCE-FC22-B7D5-7D16DC3517CB}"/>
              </a:ext>
            </a:extLst>
          </p:cNvPr>
          <p:cNvSpPr>
            <a:spLocks noGrp="1"/>
          </p:cNvSpPr>
          <p:nvPr>
            <p:ph type="sldNum" sz="quarter" idx="5"/>
          </p:nvPr>
        </p:nvSpPr>
        <p:spPr/>
        <p:txBody>
          <a:bodyPr/>
          <a:lstStyle/>
          <a:p>
            <a:fld id="{5118B2B6-B61D-485F-A68C-B6771903FC84}" type="slidenum">
              <a:rPr lang="LID4096" smtClean="0"/>
              <a:t>59</a:t>
            </a:fld>
            <a:endParaRPr lang="LID4096"/>
          </a:p>
        </p:txBody>
      </p:sp>
    </p:spTree>
    <p:extLst>
      <p:ext uri="{BB962C8B-B14F-4D97-AF65-F5344CB8AC3E}">
        <p14:creationId xmlns:p14="http://schemas.microsoft.com/office/powerpoint/2010/main" val="5932990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46815-C4EB-E485-04F3-50D66FDF7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2C098-26CB-1E81-3F6A-3E90F9F31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C7284-8FF1-8219-AB10-021BA411311A}"/>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2D0AA724-542E-B431-50A5-182A79698131}"/>
              </a:ext>
            </a:extLst>
          </p:cNvPr>
          <p:cNvSpPr>
            <a:spLocks noGrp="1"/>
          </p:cNvSpPr>
          <p:nvPr>
            <p:ph type="sldNum" sz="quarter" idx="5"/>
          </p:nvPr>
        </p:nvSpPr>
        <p:spPr/>
        <p:txBody>
          <a:bodyPr/>
          <a:lstStyle/>
          <a:p>
            <a:fld id="{5118B2B6-B61D-485F-A68C-B6771903FC84}" type="slidenum">
              <a:rPr lang="LID4096" smtClean="0"/>
              <a:t>60</a:t>
            </a:fld>
            <a:endParaRPr lang="LID4096"/>
          </a:p>
        </p:txBody>
      </p:sp>
    </p:spTree>
    <p:extLst>
      <p:ext uri="{BB962C8B-B14F-4D97-AF65-F5344CB8AC3E}">
        <p14:creationId xmlns:p14="http://schemas.microsoft.com/office/powerpoint/2010/main" val="1455186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21D3-0BDD-BCF5-DE0D-B5B050C77C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6336C-1D44-CB95-3D43-98EC34A9F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53D4A5-9044-8F61-0851-4A1304F82ECA}"/>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89F93C77-9529-E5A6-3A45-5122A4DC0AB6}"/>
              </a:ext>
            </a:extLst>
          </p:cNvPr>
          <p:cNvSpPr>
            <a:spLocks noGrp="1"/>
          </p:cNvSpPr>
          <p:nvPr>
            <p:ph type="sldNum" sz="quarter" idx="5"/>
          </p:nvPr>
        </p:nvSpPr>
        <p:spPr/>
        <p:txBody>
          <a:bodyPr/>
          <a:lstStyle/>
          <a:p>
            <a:fld id="{5118B2B6-B61D-485F-A68C-B6771903FC84}" type="slidenum">
              <a:rPr lang="LID4096" smtClean="0"/>
              <a:t>61</a:t>
            </a:fld>
            <a:endParaRPr lang="LID4096"/>
          </a:p>
        </p:txBody>
      </p:sp>
    </p:spTree>
    <p:extLst>
      <p:ext uri="{BB962C8B-B14F-4D97-AF65-F5344CB8AC3E}">
        <p14:creationId xmlns:p14="http://schemas.microsoft.com/office/powerpoint/2010/main" val="3631814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תום</a:t>
            </a:r>
            <a:br>
              <a:rPr lang="en-US" dirty="0"/>
            </a:br>
            <a:br>
              <a:rPr lang="en-US" dirty="0"/>
            </a:br>
            <a:r>
              <a:rPr lang="he-IL" dirty="0"/>
              <a:t>סופקו שני תרשימי זרימה על ידי הצוות הרפואי של כללית איתם בוצע המחקר, לבחירת קבוצת החולים והבקרה (מדגם מזווג).</a:t>
            </a:r>
          </a:p>
          <a:p>
            <a:pPr algn="r" rtl="1"/>
            <a:endParaRPr lang="he-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8470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BE948-0C53-650C-B725-19E46688D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A0102-6BCE-F16E-FCC4-DD1EDF30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E31F73-D7D5-2573-6EA0-1B3F6E9D34EF}"/>
              </a:ext>
            </a:extLst>
          </p:cNvPr>
          <p:cNvSpPr>
            <a:spLocks noGrp="1"/>
          </p:cNvSpPr>
          <p:nvPr>
            <p:ph type="body" idx="1"/>
          </p:nvPr>
        </p:nvSpPr>
        <p:spPr/>
        <p:txBody>
          <a:bodyPr/>
          <a:lstStyle/>
          <a:p>
            <a:pPr algn="r" rtl="1"/>
            <a:r>
              <a:rPr lang="en-US" dirty="0"/>
              <a:t>C3</a:t>
            </a:r>
          </a:p>
          <a:p>
            <a:pPr algn="r" rtl="1"/>
            <a:r>
              <a:rPr lang="he-IL" dirty="0"/>
              <a:t>אחד מחלבוני מערכת המשלים - מערכת שמסייעת למנגנוני החיסון להילחם בפולשים זרים</a:t>
            </a:r>
            <a:endParaRPr lang="en-US" dirty="0"/>
          </a:p>
          <a:p>
            <a:pPr algn="r" rtl="1"/>
            <a:r>
              <a:rPr lang="he-IL" dirty="0"/>
              <a:t>ערכים נמוכים מהנורמה יכולים להצביע על:</a:t>
            </a:r>
            <a:endParaRPr lang="en-US" dirty="0"/>
          </a:p>
          <a:p>
            <a:pPr algn="r" rtl="1"/>
            <a:r>
              <a:rPr lang="he-IL" dirty="0"/>
              <a:t>• חוסר של החלבון מלידה - עלול לגרום למחלות אוטואימונית או לזיהומים חוזרים.</a:t>
            </a:r>
            <a:endParaRPr lang="en-US" dirty="0"/>
          </a:p>
          <a:p>
            <a:pPr algn="r" rtl="1"/>
            <a:r>
              <a:rPr lang="he-IL" dirty="0"/>
              <a:t>• חוסר של החלבון כתוצאה מזיהומים חוזרים.</a:t>
            </a:r>
            <a:endParaRPr lang="en-US" dirty="0"/>
          </a:p>
          <a:p>
            <a:pPr algn="r" rtl="1"/>
            <a:r>
              <a:rPr lang="he-IL" dirty="0"/>
              <a:t>• מחלות שונות.</a:t>
            </a:r>
            <a:endParaRPr lang="en-US" dirty="0"/>
          </a:p>
          <a:p>
            <a:pPr algn="r" rtl="1"/>
            <a:r>
              <a:rPr lang="he-IL" dirty="0"/>
              <a:t>ערכים גבוהים מהנורמה עלולים להצביע על זיהום בגוף.</a:t>
            </a:r>
            <a:endParaRPr lang="LID4096" dirty="0"/>
          </a:p>
          <a:p>
            <a:endParaRPr lang="LID4096" dirty="0"/>
          </a:p>
          <a:p>
            <a:pPr algn="r" rtl="1"/>
            <a:endParaRPr lang="he-IL" dirty="0"/>
          </a:p>
        </p:txBody>
      </p:sp>
      <p:sp>
        <p:nvSpPr>
          <p:cNvPr id="4" name="Slide Number Placeholder 3">
            <a:extLst>
              <a:ext uri="{FF2B5EF4-FFF2-40B4-BE49-F238E27FC236}">
                <a16:creationId xmlns:a16="http://schemas.microsoft.com/office/drawing/2014/main" id="{C79526C7-D204-3170-E88D-0FDF60333324}"/>
              </a:ext>
            </a:extLst>
          </p:cNvPr>
          <p:cNvSpPr>
            <a:spLocks noGrp="1"/>
          </p:cNvSpPr>
          <p:nvPr>
            <p:ph type="sldNum" sz="quarter" idx="5"/>
          </p:nvPr>
        </p:nvSpPr>
        <p:spPr/>
        <p:txBody>
          <a:bodyPr/>
          <a:lstStyle/>
          <a:p>
            <a:fld id="{5118B2B6-B61D-485F-A68C-B6771903FC84}" type="slidenum">
              <a:rPr lang="LID4096" smtClean="0"/>
              <a:t>62</a:t>
            </a:fld>
            <a:endParaRPr lang="LID4096"/>
          </a:p>
        </p:txBody>
      </p:sp>
    </p:spTree>
    <p:extLst>
      <p:ext uri="{BB962C8B-B14F-4D97-AF65-F5344CB8AC3E}">
        <p14:creationId xmlns:p14="http://schemas.microsoft.com/office/powerpoint/2010/main" val="4306657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AF1B3-04C8-448D-6F51-1C22C61F4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AA08D7-1CEB-B73F-8853-1C4CE10B3D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6250B9-0B22-33A1-B58B-7153B6FDF5BC}"/>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5E87C3B8-0C3C-EF14-8EBC-9137DDFDAED6}"/>
              </a:ext>
            </a:extLst>
          </p:cNvPr>
          <p:cNvSpPr>
            <a:spLocks noGrp="1"/>
          </p:cNvSpPr>
          <p:nvPr>
            <p:ph type="sldNum" sz="quarter" idx="5"/>
          </p:nvPr>
        </p:nvSpPr>
        <p:spPr/>
        <p:txBody>
          <a:bodyPr/>
          <a:lstStyle/>
          <a:p>
            <a:fld id="{5118B2B6-B61D-485F-A68C-B6771903FC84}" type="slidenum">
              <a:rPr lang="LID4096" smtClean="0"/>
              <a:t>63</a:t>
            </a:fld>
            <a:endParaRPr lang="LID4096"/>
          </a:p>
        </p:txBody>
      </p:sp>
    </p:spTree>
    <p:extLst>
      <p:ext uri="{BB962C8B-B14F-4D97-AF65-F5344CB8AC3E}">
        <p14:creationId xmlns:p14="http://schemas.microsoft.com/office/powerpoint/2010/main" val="4142753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FA6E0-33D0-B3F9-F1A4-9C8F59ADA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64DD0-C24D-9668-AC84-BB807798E8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010B6-C98E-8AEE-6709-F2452F0EA5C4}"/>
              </a:ext>
            </a:extLst>
          </p:cNvPr>
          <p:cNvSpPr>
            <a:spLocks noGrp="1"/>
          </p:cNvSpPr>
          <p:nvPr>
            <p:ph type="body" idx="1"/>
          </p:nvPr>
        </p:nvSpPr>
        <p:spPr/>
        <p:txBody>
          <a:bodyPr/>
          <a:lstStyle/>
          <a:p>
            <a:pPr algn="r" rtl="1"/>
            <a:r>
              <a:rPr lang="he-IL" sz="1800" dirty="0"/>
              <a:t>אנזים שמצוי בעיקר בכבד, בדרכי המרה ובכליות. האנזים מש</a:t>
            </a:r>
            <a:endParaRPr lang="en-US" sz="1800" dirty="0"/>
          </a:p>
          <a:p>
            <a:pPr algn="r" rtl="1"/>
            <a:r>
              <a:rPr lang="he-IL" sz="1800" dirty="0"/>
              <a:t>ערכים גבוהים מהנורמה עלולים להופיע במצבים הבאים:- מחלות כבד נגיפיות (צהבת נגיפית, מחלת הנשיקה ואחרות).- מחלות כבד שונות - תורשתיות ואוטואימוניות.- כבד שומני.- מחלות בדרכי המרה.- רעלים המצטברים בכבד (למשל, מצריכה מוגברת של אלכוהול).- נטילה של תרופות שונות - במיוחד תרופות אנטי </a:t>
            </a:r>
            <a:r>
              <a:rPr lang="he-IL" sz="1800" dirty="0" err="1"/>
              <a:t>אפילפטיות.לערכים</a:t>
            </a:r>
            <a:r>
              <a:rPr lang="he-IL" sz="1800" dirty="0"/>
              <a:t> נמוכים מהנורמה אין משמעות </a:t>
            </a:r>
            <a:r>
              <a:rPr lang="he-IL" sz="1800" dirty="0" err="1"/>
              <a:t>רפואית.וחרר</a:t>
            </a:r>
            <a:r>
              <a:rPr lang="he-IL" sz="1800" dirty="0"/>
              <a:t> לדם כאשר תאים שמכילים אותו נפגעים</a:t>
            </a:r>
            <a:endParaRPr lang="LID4096" sz="1800" dirty="0"/>
          </a:p>
        </p:txBody>
      </p:sp>
      <p:sp>
        <p:nvSpPr>
          <p:cNvPr id="4" name="Slide Number Placeholder 3">
            <a:extLst>
              <a:ext uri="{FF2B5EF4-FFF2-40B4-BE49-F238E27FC236}">
                <a16:creationId xmlns:a16="http://schemas.microsoft.com/office/drawing/2014/main" id="{505661BA-8202-9202-19F2-5331315DD14E}"/>
              </a:ext>
            </a:extLst>
          </p:cNvPr>
          <p:cNvSpPr>
            <a:spLocks noGrp="1"/>
          </p:cNvSpPr>
          <p:nvPr>
            <p:ph type="sldNum" sz="quarter" idx="5"/>
          </p:nvPr>
        </p:nvSpPr>
        <p:spPr/>
        <p:txBody>
          <a:bodyPr/>
          <a:lstStyle/>
          <a:p>
            <a:fld id="{5118B2B6-B61D-485F-A68C-B6771903FC84}" type="slidenum">
              <a:rPr lang="LID4096" smtClean="0"/>
              <a:t>64</a:t>
            </a:fld>
            <a:endParaRPr lang="LID4096"/>
          </a:p>
        </p:txBody>
      </p:sp>
    </p:spTree>
    <p:extLst>
      <p:ext uri="{BB962C8B-B14F-4D97-AF65-F5344CB8AC3E}">
        <p14:creationId xmlns:p14="http://schemas.microsoft.com/office/powerpoint/2010/main" val="36962514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8DC10-AFB2-C902-BE87-C524C9D560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20FD9C-F1B8-226A-D31F-747D4FAF98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1201C1-9304-BE79-3EDC-4B5A28B736E6}"/>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1E9400A9-5EEE-4EC9-8050-03D8071A3C73}"/>
              </a:ext>
            </a:extLst>
          </p:cNvPr>
          <p:cNvSpPr>
            <a:spLocks noGrp="1"/>
          </p:cNvSpPr>
          <p:nvPr>
            <p:ph type="sldNum" sz="quarter" idx="5"/>
          </p:nvPr>
        </p:nvSpPr>
        <p:spPr/>
        <p:txBody>
          <a:bodyPr/>
          <a:lstStyle/>
          <a:p>
            <a:fld id="{5118B2B6-B61D-485F-A68C-B6771903FC84}" type="slidenum">
              <a:rPr lang="LID4096" smtClean="0"/>
              <a:t>65</a:t>
            </a:fld>
            <a:endParaRPr lang="LID4096"/>
          </a:p>
        </p:txBody>
      </p:sp>
    </p:spTree>
    <p:extLst>
      <p:ext uri="{BB962C8B-B14F-4D97-AF65-F5344CB8AC3E}">
        <p14:creationId xmlns:p14="http://schemas.microsoft.com/office/powerpoint/2010/main" val="2858708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43DD8-9E9F-0F17-FD40-FEE7A4FD1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D09EFC-1BAA-2157-B787-F73AC7352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EC29E6-67D8-7659-433F-849AB2C7EF6C}"/>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6EC93A95-FE99-C4B7-C007-04D5B1A19CA1}"/>
              </a:ext>
            </a:extLst>
          </p:cNvPr>
          <p:cNvSpPr>
            <a:spLocks noGrp="1"/>
          </p:cNvSpPr>
          <p:nvPr>
            <p:ph type="sldNum" sz="quarter" idx="5"/>
          </p:nvPr>
        </p:nvSpPr>
        <p:spPr/>
        <p:txBody>
          <a:bodyPr/>
          <a:lstStyle/>
          <a:p>
            <a:fld id="{5118B2B6-B61D-485F-A68C-B6771903FC84}" type="slidenum">
              <a:rPr lang="LID4096" smtClean="0"/>
              <a:t>66</a:t>
            </a:fld>
            <a:endParaRPr lang="LID4096"/>
          </a:p>
        </p:txBody>
      </p:sp>
    </p:spTree>
    <p:extLst>
      <p:ext uri="{BB962C8B-B14F-4D97-AF65-F5344CB8AC3E}">
        <p14:creationId xmlns:p14="http://schemas.microsoft.com/office/powerpoint/2010/main" val="34343222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1A820-7831-4984-9B2F-7008CC191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019704-BC9D-D3D6-7A40-4B28E3563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E079A9-1C51-0869-36B7-F3D45B71A4C9}"/>
              </a:ext>
            </a:extLst>
          </p:cNvPr>
          <p:cNvSpPr>
            <a:spLocks noGrp="1"/>
          </p:cNvSpPr>
          <p:nvPr>
            <p:ph type="body" idx="1"/>
          </p:nvPr>
        </p:nvSpPr>
        <p:spPr/>
        <p:txBody>
          <a:bodyPr/>
          <a:lstStyle/>
          <a:p>
            <a:pPr algn="r" rtl="1"/>
            <a:endParaRPr lang="he-IL" dirty="0"/>
          </a:p>
        </p:txBody>
      </p:sp>
      <p:sp>
        <p:nvSpPr>
          <p:cNvPr id="4" name="Slide Number Placeholder 3">
            <a:extLst>
              <a:ext uri="{FF2B5EF4-FFF2-40B4-BE49-F238E27FC236}">
                <a16:creationId xmlns:a16="http://schemas.microsoft.com/office/drawing/2014/main" id="{41CB8E23-E691-D91B-41F2-9A792CACE0A3}"/>
              </a:ext>
            </a:extLst>
          </p:cNvPr>
          <p:cNvSpPr>
            <a:spLocks noGrp="1"/>
          </p:cNvSpPr>
          <p:nvPr>
            <p:ph type="sldNum" sz="quarter" idx="5"/>
          </p:nvPr>
        </p:nvSpPr>
        <p:spPr/>
        <p:txBody>
          <a:bodyPr/>
          <a:lstStyle/>
          <a:p>
            <a:fld id="{5118B2B6-B61D-485F-A68C-B6771903FC84}" type="slidenum">
              <a:rPr lang="LID4096" smtClean="0"/>
              <a:t>67</a:t>
            </a:fld>
            <a:endParaRPr lang="LID4096"/>
          </a:p>
        </p:txBody>
      </p:sp>
    </p:spTree>
    <p:extLst>
      <p:ext uri="{BB962C8B-B14F-4D97-AF65-F5344CB8AC3E}">
        <p14:creationId xmlns:p14="http://schemas.microsoft.com/office/powerpoint/2010/main" val="14707760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163A-F814-68D6-C24F-CECFACAF05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9EDC4D-C115-20F5-41C5-65840D2DD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ED1A6-251F-424E-F521-EE7434C64D68}"/>
              </a:ext>
            </a:extLst>
          </p:cNvPr>
          <p:cNvSpPr>
            <a:spLocks noGrp="1"/>
          </p:cNvSpPr>
          <p:nvPr>
            <p:ph type="body" idx="1"/>
          </p:nvPr>
        </p:nvSpPr>
        <p:spPr/>
        <p:txBody>
          <a:bodyPr/>
          <a:lstStyle/>
          <a:p>
            <a:pPr algn="r" rtl="1"/>
            <a:r>
              <a:rPr lang="he-IL" sz="1800" dirty="0"/>
              <a:t>נושא </a:t>
            </a:r>
            <a:r>
              <a:rPr lang="he-IL" sz="1800" dirty="0" err="1"/>
              <a:t>טריליצרידים</a:t>
            </a:r>
            <a:r>
              <a:rPr lang="he-IL" sz="1800" dirty="0"/>
              <a:t> שנוצרו בכבד וכן כולסטרול לרקמות השומן בגוף. יש המתייחסים אליו כאל "כולסטרול רע מאוד" בהיותו גם משמש קודמן של </a:t>
            </a:r>
            <a:r>
              <a:rPr lang="en-US" sz="1800" dirty="0"/>
              <a:t>LDL.</a:t>
            </a:r>
          </a:p>
          <a:p>
            <a:pPr algn="r" rtl="1"/>
            <a:r>
              <a:rPr lang="he-IL" sz="1800" dirty="0"/>
              <a:t>רמות גבוהות של </a:t>
            </a:r>
            <a:r>
              <a:rPr lang="en-US" sz="1800" dirty="0"/>
              <a:t>VLDL </a:t>
            </a:r>
            <a:r>
              <a:rPr lang="he-IL" sz="1800" dirty="0"/>
              <a:t>מתפרשות כסיכון מוגבר לפתח טרשת עורקים, מחלות לב ואירועים מוחיים.</a:t>
            </a:r>
            <a:endParaRPr lang="en-US" sz="1800" dirty="0"/>
          </a:p>
          <a:p>
            <a:pPr algn="r" rtl="1"/>
            <a:r>
              <a:rPr lang="he-IL" sz="1800" dirty="0"/>
              <a:t>רמת </a:t>
            </a:r>
            <a:r>
              <a:rPr lang="en-US" sz="1800" dirty="0"/>
              <a:t>VLDL </a:t>
            </a:r>
            <a:r>
              <a:rPr lang="he-IL" sz="1800" dirty="0"/>
              <a:t>גבוהה יכולה לשקף תת-פעילות של בלוטת התריס (</a:t>
            </a:r>
            <a:r>
              <a:rPr lang="he-IL" sz="1800" dirty="0" err="1"/>
              <a:t>היפותירואידיזם</a:t>
            </a:r>
            <a:r>
              <a:rPr lang="he-IL" sz="1800" dirty="0"/>
              <a:t>), מצבי סוכרת, ותסמונת </a:t>
            </a:r>
            <a:r>
              <a:rPr lang="he-IL" sz="1800" dirty="0" err="1"/>
              <a:t>נפרוטית</a:t>
            </a:r>
            <a:r>
              <a:rPr lang="he-IL" sz="1800" dirty="0"/>
              <a:t>.</a:t>
            </a:r>
            <a:endParaRPr lang="LID4096" sz="1800" dirty="0"/>
          </a:p>
        </p:txBody>
      </p:sp>
      <p:sp>
        <p:nvSpPr>
          <p:cNvPr id="4" name="Slide Number Placeholder 3">
            <a:extLst>
              <a:ext uri="{FF2B5EF4-FFF2-40B4-BE49-F238E27FC236}">
                <a16:creationId xmlns:a16="http://schemas.microsoft.com/office/drawing/2014/main" id="{DE6651B9-84B1-BDD1-C8E3-3B879BEA6D43}"/>
              </a:ext>
            </a:extLst>
          </p:cNvPr>
          <p:cNvSpPr>
            <a:spLocks noGrp="1"/>
          </p:cNvSpPr>
          <p:nvPr>
            <p:ph type="sldNum" sz="quarter" idx="5"/>
          </p:nvPr>
        </p:nvSpPr>
        <p:spPr/>
        <p:txBody>
          <a:bodyPr/>
          <a:lstStyle/>
          <a:p>
            <a:fld id="{5118B2B6-B61D-485F-A68C-B6771903FC84}" type="slidenum">
              <a:rPr lang="LID4096" smtClean="0"/>
              <a:t>68</a:t>
            </a:fld>
            <a:endParaRPr lang="LID4096"/>
          </a:p>
        </p:txBody>
      </p:sp>
    </p:spTree>
    <p:extLst>
      <p:ext uri="{BB962C8B-B14F-4D97-AF65-F5344CB8AC3E}">
        <p14:creationId xmlns:p14="http://schemas.microsoft.com/office/powerpoint/2010/main" val="910531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6358-6B08-84A6-F966-4B8C20C0E2B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F1198BA-073D-F3CF-CB35-574C3129681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4A0B9F7-46A0-5EC6-96CB-2A6C3D2C2134}"/>
              </a:ext>
            </a:extLst>
          </p:cNvPr>
          <p:cNvSpPr>
            <a:spLocks noGrp="1"/>
          </p:cNvSpPr>
          <p:nvPr>
            <p:ph type="body" idx="1"/>
          </p:nvPr>
        </p:nvSpPr>
        <p:spPr/>
        <p:txBody>
          <a:bodyPr/>
          <a:lstStyle/>
          <a:p>
            <a:pPr algn="r" rtl="1"/>
            <a:r>
              <a:rPr lang="he-IL" dirty="0"/>
              <a:t>תום</a:t>
            </a:r>
          </a:p>
        </p:txBody>
      </p:sp>
      <p:sp>
        <p:nvSpPr>
          <p:cNvPr id="4" name="מציין מיקום של מספר שקופית 3">
            <a:extLst>
              <a:ext uri="{FF2B5EF4-FFF2-40B4-BE49-F238E27FC236}">
                <a16:creationId xmlns:a16="http://schemas.microsoft.com/office/drawing/2014/main" id="{6BF7E74E-BE4B-1A95-2C2C-D518388FA311}"/>
              </a:ext>
            </a:extLst>
          </p:cNvPr>
          <p:cNvSpPr>
            <a:spLocks noGrp="1"/>
          </p:cNvSpPr>
          <p:nvPr>
            <p:ph type="sldNum" sz="quarter" idx="5"/>
          </p:nvPr>
        </p:nvSpPr>
        <p:spPr/>
        <p:txBody>
          <a:bodyPr/>
          <a:lstStyle/>
          <a:p>
            <a:fld id="{5118B2B6-B61D-485F-A68C-B6771903FC84}" type="slidenum">
              <a:rPr lang="LID4096" smtClean="0"/>
              <a:t>69</a:t>
            </a:fld>
            <a:endParaRPr lang="LID4096"/>
          </a:p>
        </p:txBody>
      </p:sp>
    </p:spTree>
    <p:extLst>
      <p:ext uri="{BB962C8B-B14F-4D97-AF65-F5344CB8AC3E}">
        <p14:creationId xmlns:p14="http://schemas.microsoft.com/office/powerpoint/2010/main" val="14409418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BF5B1-FF83-54A6-23FE-486509D3AF3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E17FB3D-4D77-29CC-147F-635154DCA71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24DB7DB-DA41-D908-3100-EB81B72FA4F1}"/>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4942A309-0242-FB2C-F771-65CAB7E44809}"/>
              </a:ext>
            </a:extLst>
          </p:cNvPr>
          <p:cNvSpPr>
            <a:spLocks noGrp="1"/>
          </p:cNvSpPr>
          <p:nvPr>
            <p:ph type="sldNum" sz="quarter" idx="5"/>
          </p:nvPr>
        </p:nvSpPr>
        <p:spPr/>
        <p:txBody>
          <a:bodyPr/>
          <a:lstStyle/>
          <a:p>
            <a:fld id="{5118B2B6-B61D-485F-A68C-B6771903FC84}" type="slidenum">
              <a:rPr lang="LID4096" smtClean="0"/>
              <a:t>70</a:t>
            </a:fld>
            <a:endParaRPr lang="LID4096"/>
          </a:p>
        </p:txBody>
      </p:sp>
    </p:spTree>
    <p:extLst>
      <p:ext uri="{BB962C8B-B14F-4D97-AF65-F5344CB8AC3E}">
        <p14:creationId xmlns:p14="http://schemas.microsoft.com/office/powerpoint/2010/main" val="34941410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45668-215A-1F92-7435-5EDBE9C99C2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466FB1A-6892-E2CC-4DBD-90E72950155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1F4D480-C610-6F30-B6D3-51C5D20A74C9}"/>
              </a:ext>
            </a:extLst>
          </p:cNvPr>
          <p:cNvSpPr>
            <a:spLocks noGrp="1"/>
          </p:cNvSpPr>
          <p:nvPr>
            <p:ph type="body" idx="1"/>
          </p:nvPr>
        </p:nvSpPr>
        <p:spPr/>
        <p:txBody>
          <a:bodyPr/>
          <a:lstStyle/>
          <a:p>
            <a:pPr algn="r" rtl="1"/>
            <a:r>
              <a:rPr lang="he-IL" dirty="0"/>
              <a:t>במפת החום הכנסנו רק את בדיקות המעבדה שהיה להן לפחות פעם אחת גודל אפקט בינוני ומעלה.</a:t>
            </a:r>
          </a:p>
          <a:p>
            <a:pPr algn="r" rtl="1"/>
            <a:r>
              <a:rPr lang="he-IL" dirty="0"/>
              <a:t>הצבעים זה גודל האפקט, ככחול שיותר כחול זה אפס (אין הבדל בין הקבוצות), ככל שיותר אדום זה הבדלים גדולים יותר בין הקבוצות.</a:t>
            </a:r>
          </a:p>
          <a:p>
            <a:pPr algn="r" rtl="1"/>
            <a:r>
              <a:rPr lang="he-IL" dirty="0"/>
              <a:t>ככל שהגוון נוטה יותר לכיוון צבע האדום ניתן לומר כי גודל האפקט גדול יותר, כלומר מעניין יותר והבדלים גדולים יותר בין הקבוצות. </a:t>
            </a:r>
          </a:p>
          <a:p>
            <a:pPr algn="r" rtl="1"/>
            <a:r>
              <a:rPr lang="he-IL" dirty="0"/>
              <a:t>בציר ה-</a:t>
            </a:r>
            <a:r>
              <a:rPr lang="en-US" dirty="0"/>
              <a:t>X</a:t>
            </a:r>
            <a:r>
              <a:rPr lang="he-IL" dirty="0"/>
              <a:t> ניתן לראות את חצאי השנים אחורה.</a:t>
            </a:r>
          </a:p>
          <a:p>
            <a:pPr algn="r" rtl="1"/>
            <a:endParaRPr lang="he-IL" dirty="0"/>
          </a:p>
          <a:p>
            <a:pPr algn="r" rtl="1"/>
            <a:r>
              <a:rPr lang="he-IL" dirty="0"/>
              <a:t>למשל, ניתן לראות בשורה 3 עבור הגלוקוז כי 7 שנים לפני האבחון גודל האפקט מאוד גדול בין הקבוצות ואם מתרחקים אחורה עדיין יש הבדלים יחסית יפים.</a:t>
            </a:r>
          </a:p>
          <a:p>
            <a:pPr algn="r" rtl="1"/>
            <a:r>
              <a:rPr lang="he-IL" dirty="0"/>
              <a:t>דוגמה נוספת היא </a:t>
            </a:r>
            <a:r>
              <a:rPr lang="en-US" dirty="0"/>
              <a:t>A1C</a:t>
            </a:r>
            <a:r>
              <a:rPr lang="he-IL" dirty="0"/>
              <a:t> שניתן לראות מ13- נראה גודל אפקט די משמעותי. </a:t>
            </a:r>
          </a:p>
          <a:p>
            <a:pPr algn="r" rtl="1"/>
            <a:r>
              <a:rPr lang="he-IL" dirty="0"/>
              <a:t>מבחינת השומנים כולסטרול </a:t>
            </a:r>
            <a:r>
              <a:rPr lang="en-US" dirty="0"/>
              <a:t>HDL RATIO</a:t>
            </a:r>
            <a:r>
              <a:rPr lang="he-IL" dirty="0"/>
              <a:t> וגם </a:t>
            </a:r>
            <a:r>
              <a:rPr lang="en-US" dirty="0"/>
              <a:t>VLDL</a:t>
            </a:r>
            <a:r>
              <a:rPr lang="he-IL" dirty="0"/>
              <a:t> נראים הכי משמעותיים והרבה יותר חזקים. ייתכן כי לא נרצה להכניס את כל פרופיל השומנים אלא לבחור בשתי בדיקות מובילות אלו לייצוג פרופיל השומנים.</a:t>
            </a:r>
          </a:p>
          <a:p>
            <a:pPr algn="r" rtl="1"/>
            <a:r>
              <a:rPr lang="he-IL" dirty="0"/>
              <a:t>גלוקוז לאחר 50 גרם ידועה כבדיקה לנשים בהריון, ישנה שכיחות גבוהה אצל נשים בהריון שיש להם סוכרת בהריון לפתח סוכרת/טרום סוכרת (בעז). כדאי לבדוק האם ישנו שיבוש שנגרם כתוצאה מהריון, מתחיל בהריון סיכון גבוה יותר ללקות בקדם סכרת (בעז).</a:t>
            </a:r>
          </a:p>
        </p:txBody>
      </p:sp>
      <p:sp>
        <p:nvSpPr>
          <p:cNvPr id="4" name="מציין מיקום של מספר שקופית 3">
            <a:extLst>
              <a:ext uri="{FF2B5EF4-FFF2-40B4-BE49-F238E27FC236}">
                <a16:creationId xmlns:a16="http://schemas.microsoft.com/office/drawing/2014/main" id="{8B8AC634-EE20-8389-1F75-1539D6AB0A1E}"/>
              </a:ext>
            </a:extLst>
          </p:cNvPr>
          <p:cNvSpPr>
            <a:spLocks noGrp="1"/>
          </p:cNvSpPr>
          <p:nvPr>
            <p:ph type="sldNum" sz="quarter" idx="5"/>
          </p:nvPr>
        </p:nvSpPr>
        <p:spPr/>
        <p:txBody>
          <a:bodyPr/>
          <a:lstStyle/>
          <a:p>
            <a:fld id="{5118B2B6-B61D-485F-A68C-B6771903FC84}" type="slidenum">
              <a:rPr lang="LID4096" smtClean="0"/>
              <a:t>71</a:t>
            </a:fld>
            <a:endParaRPr lang="LID4096"/>
          </a:p>
        </p:txBody>
      </p:sp>
    </p:spTree>
    <p:extLst>
      <p:ext uri="{BB962C8B-B14F-4D97-AF65-F5344CB8AC3E}">
        <p14:creationId xmlns:p14="http://schemas.microsoft.com/office/powerpoint/2010/main" val="1339377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תרשים זה מייצג את אופן הבחירה של קבוצת החולים בטרום סכרת (גילאי 20-65 ממגזר יהודי/ערבי).</a:t>
            </a:r>
            <a:endParaRPr dirty="0"/>
          </a:p>
        </p:txBody>
      </p:sp>
    </p:spTree>
    <p:extLst>
      <p:ext uri="{BB962C8B-B14F-4D97-AF65-F5344CB8AC3E}">
        <p14:creationId xmlns:p14="http://schemas.microsoft.com/office/powerpoint/2010/main" val="29720381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F5131-CE08-339F-0F46-68CA2B82054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6CA14AA-154B-F79D-D72C-59D02C6CBC4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27EBD5D-DF5E-213B-ACFA-272C5C7A3281}"/>
              </a:ext>
            </a:extLst>
          </p:cNvPr>
          <p:cNvSpPr>
            <a:spLocks noGrp="1"/>
          </p:cNvSpPr>
          <p:nvPr>
            <p:ph type="body" idx="1"/>
          </p:nvPr>
        </p:nvSpPr>
        <p:spPr/>
        <p:txBody>
          <a:bodyPr/>
          <a:lstStyle/>
          <a:p>
            <a:pPr algn="r" rtl="1"/>
            <a:endParaRPr lang="he-IL" b="0" dirty="0"/>
          </a:p>
        </p:txBody>
      </p:sp>
      <p:sp>
        <p:nvSpPr>
          <p:cNvPr id="4" name="מציין מיקום של מספר שקופית 3">
            <a:extLst>
              <a:ext uri="{FF2B5EF4-FFF2-40B4-BE49-F238E27FC236}">
                <a16:creationId xmlns:a16="http://schemas.microsoft.com/office/drawing/2014/main" id="{FFD988EC-8152-D6E7-0260-0F32B208A5C1}"/>
              </a:ext>
            </a:extLst>
          </p:cNvPr>
          <p:cNvSpPr>
            <a:spLocks noGrp="1"/>
          </p:cNvSpPr>
          <p:nvPr>
            <p:ph type="sldNum" sz="quarter" idx="5"/>
          </p:nvPr>
        </p:nvSpPr>
        <p:spPr/>
        <p:txBody>
          <a:bodyPr/>
          <a:lstStyle/>
          <a:p>
            <a:fld id="{5118B2B6-B61D-485F-A68C-B6771903FC84}" type="slidenum">
              <a:rPr lang="LID4096" smtClean="0"/>
              <a:t>72</a:t>
            </a:fld>
            <a:endParaRPr lang="LID4096"/>
          </a:p>
        </p:txBody>
      </p:sp>
    </p:spTree>
    <p:extLst>
      <p:ext uri="{BB962C8B-B14F-4D97-AF65-F5344CB8AC3E}">
        <p14:creationId xmlns:p14="http://schemas.microsoft.com/office/powerpoint/2010/main" val="4101838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תום</a:t>
            </a:r>
          </a:p>
        </p:txBody>
      </p:sp>
      <p:sp>
        <p:nvSpPr>
          <p:cNvPr id="4" name="מציין מיקום של מספר שקופית 3"/>
          <p:cNvSpPr>
            <a:spLocks noGrp="1"/>
          </p:cNvSpPr>
          <p:nvPr>
            <p:ph type="sldNum" sz="quarter" idx="5"/>
          </p:nvPr>
        </p:nvSpPr>
        <p:spPr/>
        <p:txBody>
          <a:bodyPr/>
          <a:lstStyle/>
          <a:p>
            <a:fld id="{5118B2B6-B61D-485F-A68C-B6771903FC84}" type="slidenum">
              <a:rPr lang="LID4096" smtClean="0"/>
              <a:t>73</a:t>
            </a:fld>
            <a:endParaRPr lang="LID4096"/>
          </a:p>
        </p:txBody>
      </p:sp>
    </p:spTree>
    <p:extLst>
      <p:ext uri="{BB962C8B-B14F-4D97-AF65-F5344CB8AC3E}">
        <p14:creationId xmlns:p14="http://schemas.microsoft.com/office/powerpoint/2010/main" val="12691888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91AFF-29E3-A598-79F4-CD297A2E9E3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2D093F8-528C-A71D-B9FA-E2D43186775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89502CF-675A-C74A-AD94-4727921BBF6B}"/>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410490DD-CA08-24F1-D3A8-DD3742F5B4A1}"/>
              </a:ext>
            </a:extLst>
          </p:cNvPr>
          <p:cNvSpPr>
            <a:spLocks noGrp="1"/>
          </p:cNvSpPr>
          <p:nvPr>
            <p:ph type="sldNum" sz="quarter" idx="5"/>
          </p:nvPr>
        </p:nvSpPr>
        <p:spPr/>
        <p:txBody>
          <a:bodyPr/>
          <a:lstStyle/>
          <a:p>
            <a:fld id="{5118B2B6-B61D-485F-A68C-B6771903FC84}" type="slidenum">
              <a:rPr lang="LID4096" smtClean="0"/>
              <a:t>74</a:t>
            </a:fld>
            <a:endParaRPr lang="LID4096"/>
          </a:p>
        </p:txBody>
      </p:sp>
    </p:spTree>
    <p:extLst>
      <p:ext uri="{BB962C8B-B14F-4D97-AF65-F5344CB8AC3E}">
        <p14:creationId xmlns:p14="http://schemas.microsoft.com/office/powerpoint/2010/main" val="7383481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BDA85-4FC6-77A0-4273-7A608C083EA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B2B84C5-B156-B6E7-FBC3-A0571632F4F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76B84F8-99E9-06C5-17EB-761E471E0B5D}"/>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B75933C9-EF77-3DB5-AADB-2F7E4DFD7F59}"/>
              </a:ext>
            </a:extLst>
          </p:cNvPr>
          <p:cNvSpPr>
            <a:spLocks noGrp="1"/>
          </p:cNvSpPr>
          <p:nvPr>
            <p:ph type="sldNum" sz="quarter" idx="5"/>
          </p:nvPr>
        </p:nvSpPr>
        <p:spPr/>
        <p:txBody>
          <a:bodyPr/>
          <a:lstStyle/>
          <a:p>
            <a:fld id="{5118B2B6-B61D-485F-A68C-B6771903FC84}" type="slidenum">
              <a:rPr lang="LID4096" smtClean="0"/>
              <a:t>75</a:t>
            </a:fld>
            <a:endParaRPr lang="LID4096"/>
          </a:p>
        </p:txBody>
      </p:sp>
    </p:spTree>
    <p:extLst>
      <p:ext uri="{BB962C8B-B14F-4D97-AF65-F5344CB8AC3E}">
        <p14:creationId xmlns:p14="http://schemas.microsoft.com/office/powerpoint/2010/main" val="10338519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A4C87-1528-E895-8E1D-1F8F4E4BE63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9B8C6DF-B6F4-4462-85C6-8EB17E459B4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6968415-2D3B-AD19-A5C3-AE97F4E53C50}"/>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2BE70EE7-4D2D-649E-ECF6-D2AD92F1AD57}"/>
              </a:ext>
            </a:extLst>
          </p:cNvPr>
          <p:cNvSpPr>
            <a:spLocks noGrp="1"/>
          </p:cNvSpPr>
          <p:nvPr>
            <p:ph type="sldNum" sz="quarter" idx="5"/>
          </p:nvPr>
        </p:nvSpPr>
        <p:spPr/>
        <p:txBody>
          <a:bodyPr/>
          <a:lstStyle/>
          <a:p>
            <a:fld id="{5118B2B6-B61D-485F-A68C-B6771903FC84}" type="slidenum">
              <a:rPr lang="LID4096" smtClean="0"/>
              <a:t>76</a:t>
            </a:fld>
            <a:endParaRPr lang="LID4096"/>
          </a:p>
        </p:txBody>
      </p:sp>
    </p:spTree>
    <p:extLst>
      <p:ext uri="{BB962C8B-B14F-4D97-AF65-F5344CB8AC3E}">
        <p14:creationId xmlns:p14="http://schemas.microsoft.com/office/powerpoint/2010/main" val="22969884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14443-6610-15BB-B6C7-7685DBAC891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F3420DE-7C76-3723-28D2-3B2E25877CC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B9F6D04-F2AD-D987-D83F-4F3E8D6699F4}"/>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028D0733-B35D-8EE3-1DC4-006F750533EB}"/>
              </a:ext>
            </a:extLst>
          </p:cNvPr>
          <p:cNvSpPr>
            <a:spLocks noGrp="1"/>
          </p:cNvSpPr>
          <p:nvPr>
            <p:ph type="sldNum" sz="quarter" idx="5"/>
          </p:nvPr>
        </p:nvSpPr>
        <p:spPr/>
        <p:txBody>
          <a:bodyPr/>
          <a:lstStyle/>
          <a:p>
            <a:fld id="{5118B2B6-B61D-485F-A68C-B6771903FC84}" type="slidenum">
              <a:rPr lang="LID4096" smtClean="0"/>
              <a:t>77</a:t>
            </a:fld>
            <a:endParaRPr lang="LID4096"/>
          </a:p>
        </p:txBody>
      </p:sp>
    </p:spTree>
    <p:extLst>
      <p:ext uri="{BB962C8B-B14F-4D97-AF65-F5344CB8AC3E}">
        <p14:creationId xmlns:p14="http://schemas.microsoft.com/office/powerpoint/2010/main" val="9106839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CC11-31D9-B27E-D477-48FC770B864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EC62DE7-3A83-62A2-A8CC-19CA31EF6C0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DAA789C-D52F-29B7-5F5E-3F33374ECBD6}"/>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4861B034-C460-7594-B091-8D4BF27F0F23}"/>
              </a:ext>
            </a:extLst>
          </p:cNvPr>
          <p:cNvSpPr>
            <a:spLocks noGrp="1"/>
          </p:cNvSpPr>
          <p:nvPr>
            <p:ph type="sldNum" sz="quarter" idx="5"/>
          </p:nvPr>
        </p:nvSpPr>
        <p:spPr/>
        <p:txBody>
          <a:bodyPr/>
          <a:lstStyle/>
          <a:p>
            <a:fld id="{5118B2B6-B61D-485F-A68C-B6771903FC84}" type="slidenum">
              <a:rPr lang="LID4096" smtClean="0"/>
              <a:t>78</a:t>
            </a:fld>
            <a:endParaRPr lang="LID4096"/>
          </a:p>
        </p:txBody>
      </p:sp>
    </p:spTree>
    <p:extLst>
      <p:ext uri="{BB962C8B-B14F-4D97-AF65-F5344CB8AC3E}">
        <p14:creationId xmlns:p14="http://schemas.microsoft.com/office/powerpoint/2010/main" val="15774927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25136-670F-E305-0443-E7AC3188E05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4A924FA-DBE5-0C17-4138-56D833892E2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288BB11-7BD8-093A-A348-0983A11CEE75}"/>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626D497F-9839-D684-5405-37B2F8115C59}"/>
              </a:ext>
            </a:extLst>
          </p:cNvPr>
          <p:cNvSpPr>
            <a:spLocks noGrp="1"/>
          </p:cNvSpPr>
          <p:nvPr>
            <p:ph type="sldNum" sz="quarter" idx="5"/>
          </p:nvPr>
        </p:nvSpPr>
        <p:spPr/>
        <p:txBody>
          <a:bodyPr/>
          <a:lstStyle/>
          <a:p>
            <a:fld id="{5118B2B6-B61D-485F-A68C-B6771903FC84}" type="slidenum">
              <a:rPr lang="LID4096" smtClean="0"/>
              <a:t>79</a:t>
            </a:fld>
            <a:endParaRPr lang="LID4096"/>
          </a:p>
        </p:txBody>
      </p:sp>
    </p:spTree>
    <p:extLst>
      <p:ext uri="{BB962C8B-B14F-4D97-AF65-F5344CB8AC3E}">
        <p14:creationId xmlns:p14="http://schemas.microsoft.com/office/powerpoint/2010/main" val="26927139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BA935-0799-AE58-C631-E551159CB74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CE08027-71A3-282E-1400-3EB99A4A353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75E649F-7C85-07C6-360C-23CCDFB03FBA}"/>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61518DCE-6B9A-C9A9-AA0E-137B631FFC13}"/>
              </a:ext>
            </a:extLst>
          </p:cNvPr>
          <p:cNvSpPr>
            <a:spLocks noGrp="1"/>
          </p:cNvSpPr>
          <p:nvPr>
            <p:ph type="sldNum" sz="quarter" idx="5"/>
          </p:nvPr>
        </p:nvSpPr>
        <p:spPr/>
        <p:txBody>
          <a:bodyPr/>
          <a:lstStyle/>
          <a:p>
            <a:fld id="{5118B2B6-B61D-485F-A68C-B6771903FC84}" type="slidenum">
              <a:rPr lang="LID4096" smtClean="0"/>
              <a:t>80</a:t>
            </a:fld>
            <a:endParaRPr lang="LID4096"/>
          </a:p>
        </p:txBody>
      </p:sp>
    </p:spTree>
    <p:extLst>
      <p:ext uri="{BB962C8B-B14F-4D97-AF65-F5344CB8AC3E}">
        <p14:creationId xmlns:p14="http://schemas.microsoft.com/office/powerpoint/2010/main" val="42301883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B0070-DAF3-E843-12FD-A21477CE39F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66BD047-3EE6-6571-7EE8-61E2F698F8E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8097385-593A-3C1E-2537-C29FB3528B6C}"/>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134E44A6-174E-495F-5115-AF6F0D04846A}"/>
              </a:ext>
            </a:extLst>
          </p:cNvPr>
          <p:cNvSpPr>
            <a:spLocks noGrp="1"/>
          </p:cNvSpPr>
          <p:nvPr>
            <p:ph type="sldNum" sz="quarter" idx="5"/>
          </p:nvPr>
        </p:nvSpPr>
        <p:spPr/>
        <p:txBody>
          <a:bodyPr/>
          <a:lstStyle/>
          <a:p>
            <a:fld id="{5118B2B6-B61D-485F-A68C-B6771903FC84}" type="slidenum">
              <a:rPr lang="LID4096" smtClean="0"/>
              <a:t>81</a:t>
            </a:fld>
            <a:endParaRPr lang="LID4096"/>
          </a:p>
        </p:txBody>
      </p:sp>
    </p:spTree>
    <p:extLst>
      <p:ext uri="{BB962C8B-B14F-4D97-AF65-F5344CB8AC3E}">
        <p14:creationId xmlns:p14="http://schemas.microsoft.com/office/powerpoint/2010/main" val="3789191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Font typeface="Arial" panose="020B0604020202020204" pitchFamily="34" charset="0"/>
              <a:buNone/>
            </a:pPr>
            <a:r>
              <a:rPr lang="he-IL" dirty="0"/>
              <a:t>כיצד לבצע זיווג בין חולים לבקרה ובכך נבחרת קבוצת הבקרה.</a:t>
            </a:r>
          </a:p>
        </p:txBody>
      </p:sp>
    </p:spTree>
    <p:extLst>
      <p:ext uri="{BB962C8B-B14F-4D97-AF65-F5344CB8AC3E}">
        <p14:creationId xmlns:p14="http://schemas.microsoft.com/office/powerpoint/2010/main" val="2984924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35E21-1979-0484-6FE1-EB58638ABA6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2EB0586-C499-2805-E662-73FABE4D575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4132F0F-5C13-E3EE-3261-44FF049B7541}"/>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לבדוק לפי חלונות זמן</a:t>
            </a:r>
            <a:endParaRPr lang="en-US" dirty="0"/>
          </a:p>
        </p:txBody>
      </p:sp>
      <p:sp>
        <p:nvSpPr>
          <p:cNvPr id="4" name="מציין מיקום של מספר שקופית 3">
            <a:extLst>
              <a:ext uri="{FF2B5EF4-FFF2-40B4-BE49-F238E27FC236}">
                <a16:creationId xmlns:a16="http://schemas.microsoft.com/office/drawing/2014/main" id="{2FEECE36-0EC7-DB73-7337-3DCC031CBDC6}"/>
              </a:ext>
            </a:extLst>
          </p:cNvPr>
          <p:cNvSpPr>
            <a:spLocks noGrp="1"/>
          </p:cNvSpPr>
          <p:nvPr>
            <p:ph type="sldNum" sz="quarter" idx="5"/>
          </p:nvPr>
        </p:nvSpPr>
        <p:spPr/>
        <p:txBody>
          <a:bodyPr/>
          <a:lstStyle/>
          <a:p>
            <a:fld id="{5118B2B6-B61D-485F-A68C-B6771903FC84}" type="slidenum">
              <a:rPr lang="LID4096" smtClean="0"/>
              <a:t>82</a:t>
            </a:fld>
            <a:endParaRPr lang="LID4096"/>
          </a:p>
        </p:txBody>
      </p:sp>
    </p:spTree>
    <p:extLst>
      <p:ext uri="{BB962C8B-B14F-4D97-AF65-F5344CB8AC3E}">
        <p14:creationId xmlns:p14="http://schemas.microsoft.com/office/powerpoint/2010/main" val="2362105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31CBF-1C68-51FE-3930-E01302E755B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C93B8F8-6E56-7A0D-8F77-0B83575D9C9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F3E44C1-0596-D062-9C3C-AF37A259BCA0}"/>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5EA7F362-9F6F-CFFD-6901-A50741FD0DF4}"/>
              </a:ext>
            </a:extLst>
          </p:cNvPr>
          <p:cNvSpPr>
            <a:spLocks noGrp="1"/>
          </p:cNvSpPr>
          <p:nvPr>
            <p:ph type="sldNum" sz="quarter" idx="5"/>
          </p:nvPr>
        </p:nvSpPr>
        <p:spPr/>
        <p:txBody>
          <a:bodyPr/>
          <a:lstStyle/>
          <a:p>
            <a:fld id="{5118B2B6-B61D-485F-A68C-B6771903FC84}" type="slidenum">
              <a:rPr lang="LID4096" smtClean="0"/>
              <a:t>83</a:t>
            </a:fld>
            <a:endParaRPr lang="LID4096"/>
          </a:p>
        </p:txBody>
      </p:sp>
    </p:spTree>
    <p:extLst>
      <p:ext uri="{BB962C8B-B14F-4D97-AF65-F5344CB8AC3E}">
        <p14:creationId xmlns:p14="http://schemas.microsoft.com/office/powerpoint/2010/main" val="17578928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B005C-3AAD-043A-1FF7-C143F78BCE6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C331B5F-A74D-D94A-1A50-CE9B71C37B7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3E11CF5-65EB-5240-BBCA-A754E9F9A0C9}"/>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CA03F84B-5AE5-1E4B-42DE-271292C55302}"/>
              </a:ext>
            </a:extLst>
          </p:cNvPr>
          <p:cNvSpPr>
            <a:spLocks noGrp="1"/>
          </p:cNvSpPr>
          <p:nvPr>
            <p:ph type="sldNum" sz="quarter" idx="5"/>
          </p:nvPr>
        </p:nvSpPr>
        <p:spPr/>
        <p:txBody>
          <a:bodyPr/>
          <a:lstStyle/>
          <a:p>
            <a:fld id="{5118B2B6-B61D-485F-A68C-B6771903FC84}" type="slidenum">
              <a:rPr lang="LID4096" smtClean="0"/>
              <a:t>84</a:t>
            </a:fld>
            <a:endParaRPr lang="LID4096"/>
          </a:p>
        </p:txBody>
      </p:sp>
    </p:spTree>
    <p:extLst>
      <p:ext uri="{BB962C8B-B14F-4D97-AF65-F5344CB8AC3E}">
        <p14:creationId xmlns:p14="http://schemas.microsoft.com/office/powerpoint/2010/main" val="3786587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A2C81-2864-7819-63D0-9A91FC67014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7549789-7C9B-6884-A816-33973C2E096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E1FACEF-75D3-B82C-669C-E16DD0517171}"/>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D3AFDCC8-FEC4-DDB9-BAFF-E480A9A5C7F0}"/>
              </a:ext>
            </a:extLst>
          </p:cNvPr>
          <p:cNvSpPr>
            <a:spLocks noGrp="1"/>
          </p:cNvSpPr>
          <p:nvPr>
            <p:ph type="sldNum" sz="quarter" idx="5"/>
          </p:nvPr>
        </p:nvSpPr>
        <p:spPr/>
        <p:txBody>
          <a:bodyPr/>
          <a:lstStyle/>
          <a:p>
            <a:fld id="{5118B2B6-B61D-485F-A68C-B6771903FC84}" type="slidenum">
              <a:rPr lang="LID4096" smtClean="0"/>
              <a:t>85</a:t>
            </a:fld>
            <a:endParaRPr lang="LID4096"/>
          </a:p>
        </p:txBody>
      </p:sp>
    </p:spTree>
    <p:extLst>
      <p:ext uri="{BB962C8B-B14F-4D97-AF65-F5344CB8AC3E}">
        <p14:creationId xmlns:p14="http://schemas.microsoft.com/office/powerpoint/2010/main" val="2033986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029DD-1B08-B778-DA99-A226BCD9BC1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460D559-D32A-830B-8F36-50C8F114335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3752D00-D6DB-CB9B-C7AA-3C3350BAA2B3}"/>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42764F51-3437-4E70-EC7B-392344112609}"/>
              </a:ext>
            </a:extLst>
          </p:cNvPr>
          <p:cNvSpPr>
            <a:spLocks noGrp="1"/>
          </p:cNvSpPr>
          <p:nvPr>
            <p:ph type="sldNum" sz="quarter" idx="5"/>
          </p:nvPr>
        </p:nvSpPr>
        <p:spPr/>
        <p:txBody>
          <a:bodyPr/>
          <a:lstStyle/>
          <a:p>
            <a:fld id="{5118B2B6-B61D-485F-A68C-B6771903FC84}" type="slidenum">
              <a:rPr lang="LID4096" smtClean="0"/>
              <a:t>86</a:t>
            </a:fld>
            <a:endParaRPr lang="LID4096"/>
          </a:p>
        </p:txBody>
      </p:sp>
    </p:spTree>
    <p:extLst>
      <p:ext uri="{BB962C8B-B14F-4D97-AF65-F5344CB8AC3E}">
        <p14:creationId xmlns:p14="http://schemas.microsoft.com/office/powerpoint/2010/main" val="46307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B4054-21E6-6D4C-BC5B-862DA653D2C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31F849C-AD5A-B4EF-9268-C628FEAC5F5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5E70F87-0A70-5D45-1DB9-B2505E8DCE4E}"/>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076C9061-9462-0097-E965-072C26CA857A}"/>
              </a:ext>
            </a:extLst>
          </p:cNvPr>
          <p:cNvSpPr>
            <a:spLocks noGrp="1"/>
          </p:cNvSpPr>
          <p:nvPr>
            <p:ph type="sldNum" sz="quarter" idx="5"/>
          </p:nvPr>
        </p:nvSpPr>
        <p:spPr/>
        <p:txBody>
          <a:bodyPr/>
          <a:lstStyle/>
          <a:p>
            <a:fld id="{5118B2B6-B61D-485F-A68C-B6771903FC84}" type="slidenum">
              <a:rPr lang="LID4096" smtClean="0"/>
              <a:t>87</a:t>
            </a:fld>
            <a:endParaRPr lang="LID4096"/>
          </a:p>
        </p:txBody>
      </p:sp>
    </p:spTree>
    <p:extLst>
      <p:ext uri="{BB962C8B-B14F-4D97-AF65-F5344CB8AC3E}">
        <p14:creationId xmlns:p14="http://schemas.microsoft.com/office/powerpoint/2010/main" val="11964270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9E301-2303-D923-C87A-5F609061E38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A5C55B0-0F8F-1767-6FA9-5EDAFF1B2D2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D3D6A06-A822-D5A6-4853-C154C1E78601}"/>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1A27751C-0AB1-8207-C870-570AB25D6F79}"/>
              </a:ext>
            </a:extLst>
          </p:cNvPr>
          <p:cNvSpPr>
            <a:spLocks noGrp="1"/>
          </p:cNvSpPr>
          <p:nvPr>
            <p:ph type="sldNum" sz="quarter" idx="5"/>
          </p:nvPr>
        </p:nvSpPr>
        <p:spPr/>
        <p:txBody>
          <a:bodyPr/>
          <a:lstStyle/>
          <a:p>
            <a:fld id="{5118B2B6-B61D-485F-A68C-B6771903FC84}" type="slidenum">
              <a:rPr lang="LID4096" smtClean="0"/>
              <a:t>88</a:t>
            </a:fld>
            <a:endParaRPr lang="LID4096"/>
          </a:p>
        </p:txBody>
      </p:sp>
    </p:spTree>
    <p:extLst>
      <p:ext uri="{BB962C8B-B14F-4D97-AF65-F5344CB8AC3E}">
        <p14:creationId xmlns:p14="http://schemas.microsoft.com/office/powerpoint/2010/main" val="29045714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A8223-13B1-13BC-A660-D36B47B1610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7307743-C444-2CDF-22E6-E2BEB460A49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64DBEDE-54DE-28FB-8776-F25DD5ECFC31}"/>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BC246C7C-25B3-6E86-9CDE-0D5365FE6CFA}"/>
              </a:ext>
            </a:extLst>
          </p:cNvPr>
          <p:cNvSpPr>
            <a:spLocks noGrp="1"/>
          </p:cNvSpPr>
          <p:nvPr>
            <p:ph type="sldNum" sz="quarter" idx="5"/>
          </p:nvPr>
        </p:nvSpPr>
        <p:spPr/>
        <p:txBody>
          <a:bodyPr/>
          <a:lstStyle/>
          <a:p>
            <a:fld id="{5118B2B6-B61D-485F-A68C-B6771903FC84}" type="slidenum">
              <a:rPr lang="LID4096" smtClean="0"/>
              <a:t>89</a:t>
            </a:fld>
            <a:endParaRPr lang="LID4096"/>
          </a:p>
        </p:txBody>
      </p:sp>
    </p:spTree>
    <p:extLst>
      <p:ext uri="{BB962C8B-B14F-4D97-AF65-F5344CB8AC3E}">
        <p14:creationId xmlns:p14="http://schemas.microsoft.com/office/powerpoint/2010/main" val="2280067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CA62F-C320-629B-5372-3E8D625148D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368BA01-F616-3B4A-2264-D7215D1B300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A08AD9A-8B78-4EB5-AD99-422CE3A663E7}"/>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81C7C121-D42E-D1BF-E0B5-601FFD8AE3B2}"/>
              </a:ext>
            </a:extLst>
          </p:cNvPr>
          <p:cNvSpPr>
            <a:spLocks noGrp="1"/>
          </p:cNvSpPr>
          <p:nvPr>
            <p:ph type="sldNum" sz="quarter" idx="5"/>
          </p:nvPr>
        </p:nvSpPr>
        <p:spPr/>
        <p:txBody>
          <a:bodyPr/>
          <a:lstStyle/>
          <a:p>
            <a:fld id="{5118B2B6-B61D-485F-A68C-B6771903FC84}" type="slidenum">
              <a:rPr lang="LID4096" smtClean="0"/>
              <a:t>90</a:t>
            </a:fld>
            <a:endParaRPr lang="LID4096"/>
          </a:p>
        </p:txBody>
      </p:sp>
    </p:spTree>
    <p:extLst>
      <p:ext uri="{BB962C8B-B14F-4D97-AF65-F5344CB8AC3E}">
        <p14:creationId xmlns:p14="http://schemas.microsoft.com/office/powerpoint/2010/main" val="7510106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1011-13AA-2790-EC5F-D1859D55F2D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098913E-B4A5-6417-C052-DEA44C0BCD9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A1A7F77-270F-40DF-CEF1-67996B4AC219}"/>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F2DD2DF5-DD76-B053-0705-FD1428B0045B}"/>
              </a:ext>
            </a:extLst>
          </p:cNvPr>
          <p:cNvSpPr>
            <a:spLocks noGrp="1"/>
          </p:cNvSpPr>
          <p:nvPr>
            <p:ph type="sldNum" sz="quarter" idx="5"/>
          </p:nvPr>
        </p:nvSpPr>
        <p:spPr/>
        <p:txBody>
          <a:bodyPr/>
          <a:lstStyle/>
          <a:p>
            <a:fld id="{5118B2B6-B61D-485F-A68C-B6771903FC84}" type="slidenum">
              <a:rPr lang="LID4096" smtClean="0"/>
              <a:t>91</a:t>
            </a:fld>
            <a:endParaRPr lang="LID4096"/>
          </a:p>
        </p:txBody>
      </p:sp>
    </p:spTree>
    <p:extLst>
      <p:ext uri="{BB962C8B-B14F-4D97-AF65-F5344CB8AC3E}">
        <p14:creationId xmlns:p14="http://schemas.microsoft.com/office/powerpoint/2010/main" val="2362333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1128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C7765-92F4-E43F-08B9-386A9527A5B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42D454A-183F-EAA9-7F5F-4372A7D3394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BA5F8E2-52D1-BCA5-FEC0-829299B45E85}"/>
              </a:ext>
            </a:extLst>
          </p:cNvPr>
          <p:cNvSpPr>
            <a:spLocks noGrp="1"/>
          </p:cNvSpPr>
          <p:nvPr>
            <p:ph type="body" idx="1"/>
          </p:nvPr>
        </p:nvSpPr>
        <p:spPr/>
        <p:txBody>
          <a:bodyPr/>
          <a:lstStyle/>
          <a:p>
            <a:pPr algn="r" rtl="1"/>
            <a:r>
              <a:rPr lang="he-IL" dirty="0"/>
              <a:t>השלמת ערכים חסרים אחורה עד למועד של ביצוע בדיקת מעבדה כלשהי שהיא הרשומה הראשונה שתועדה </a:t>
            </a:r>
            <a:r>
              <a:rPr lang="he-IL"/>
              <a:t>עבור </a:t>
            </a:r>
            <a:endParaRPr lang="he-IL" dirty="0"/>
          </a:p>
        </p:txBody>
      </p:sp>
      <p:sp>
        <p:nvSpPr>
          <p:cNvPr id="4" name="מציין מיקום של מספר שקופית 3">
            <a:extLst>
              <a:ext uri="{FF2B5EF4-FFF2-40B4-BE49-F238E27FC236}">
                <a16:creationId xmlns:a16="http://schemas.microsoft.com/office/drawing/2014/main" id="{8149EC5C-0F06-FE8F-5C22-A6AE7B15BE54}"/>
              </a:ext>
            </a:extLst>
          </p:cNvPr>
          <p:cNvSpPr>
            <a:spLocks noGrp="1"/>
          </p:cNvSpPr>
          <p:nvPr>
            <p:ph type="sldNum" sz="quarter" idx="5"/>
          </p:nvPr>
        </p:nvSpPr>
        <p:spPr/>
        <p:txBody>
          <a:bodyPr/>
          <a:lstStyle/>
          <a:p>
            <a:fld id="{5118B2B6-B61D-485F-A68C-B6771903FC84}" type="slidenum">
              <a:rPr lang="LID4096" smtClean="0"/>
              <a:t>92</a:t>
            </a:fld>
            <a:endParaRPr lang="LID4096"/>
          </a:p>
        </p:txBody>
      </p:sp>
    </p:spTree>
    <p:extLst>
      <p:ext uri="{BB962C8B-B14F-4D97-AF65-F5344CB8AC3E}">
        <p14:creationId xmlns:p14="http://schemas.microsoft.com/office/powerpoint/2010/main" val="5262790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8F862-D052-0476-736F-104C64A930A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AE04BBB-3311-D6B3-1164-AB21F54C3F5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66CF080-CF16-485F-A94D-982E4955DE78}"/>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67DA31CD-23A6-9173-E73B-CDA84BF7EC84}"/>
              </a:ext>
            </a:extLst>
          </p:cNvPr>
          <p:cNvSpPr>
            <a:spLocks noGrp="1"/>
          </p:cNvSpPr>
          <p:nvPr>
            <p:ph type="sldNum" sz="quarter" idx="5"/>
          </p:nvPr>
        </p:nvSpPr>
        <p:spPr/>
        <p:txBody>
          <a:bodyPr/>
          <a:lstStyle/>
          <a:p>
            <a:fld id="{5118B2B6-B61D-485F-A68C-B6771903FC84}" type="slidenum">
              <a:rPr lang="LID4096" smtClean="0"/>
              <a:t>93</a:t>
            </a:fld>
            <a:endParaRPr lang="LID4096"/>
          </a:p>
        </p:txBody>
      </p:sp>
    </p:spTree>
    <p:extLst>
      <p:ext uri="{BB962C8B-B14F-4D97-AF65-F5344CB8AC3E}">
        <p14:creationId xmlns:p14="http://schemas.microsoft.com/office/powerpoint/2010/main" val="38499159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5AB36-49A7-B6A2-B830-799374771B9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E8DD42A-3A40-8BB3-B280-DCD28EEDAA4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676EB5A-DB11-923B-EDB0-C95EF08EF0C5}"/>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41BDBA3B-9C85-3A2B-B230-BF8FB233DA67}"/>
              </a:ext>
            </a:extLst>
          </p:cNvPr>
          <p:cNvSpPr>
            <a:spLocks noGrp="1"/>
          </p:cNvSpPr>
          <p:nvPr>
            <p:ph type="sldNum" sz="quarter" idx="5"/>
          </p:nvPr>
        </p:nvSpPr>
        <p:spPr/>
        <p:txBody>
          <a:bodyPr/>
          <a:lstStyle/>
          <a:p>
            <a:fld id="{5118B2B6-B61D-485F-A68C-B6771903FC84}" type="slidenum">
              <a:rPr lang="LID4096" smtClean="0"/>
              <a:t>94</a:t>
            </a:fld>
            <a:endParaRPr lang="LID4096"/>
          </a:p>
        </p:txBody>
      </p:sp>
    </p:spTree>
    <p:extLst>
      <p:ext uri="{BB962C8B-B14F-4D97-AF65-F5344CB8AC3E}">
        <p14:creationId xmlns:p14="http://schemas.microsoft.com/office/powerpoint/2010/main" val="35315751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AAB71-4E9E-0F67-1494-9807BF2DC88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0D5E209-5D3B-E817-43EE-46877E80CF0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CA2D55A-6D11-839C-A101-B1EA18EC1B41}"/>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b="1" dirty="0"/>
              <a:t>BMI</a:t>
            </a:r>
            <a:endParaRPr lang="he-IL" b="1"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מספר המטופלים שערכי </a:t>
            </a:r>
            <a:r>
              <a:rPr lang="en-US" dirty="0"/>
              <a:t>BMI</a:t>
            </a:r>
            <a:r>
              <a:rPr lang="he-IL" dirty="0"/>
              <a:t> שלהם מסווגים מחלקה 3 של השמנה (מעל 40): 1,754 מטופלים.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מספר המטופלים ללא ערכי </a:t>
            </a:r>
            <a:r>
              <a:rPr lang="en-US" dirty="0"/>
              <a:t>BMI</a:t>
            </a:r>
            <a:r>
              <a:rPr lang="he-IL" dirty="0"/>
              <a:t>: 1,840 מטופלים.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b="1" dirty="0"/>
              <a:t>Age</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חלוקה ל-</a:t>
            </a:r>
            <a:r>
              <a:rPr lang="en-US" dirty="0"/>
              <a:t>bins</a:t>
            </a:r>
            <a:r>
              <a:rPr lang="he-IL" dirty="0"/>
              <a:t> של גילאים.</a:t>
            </a:r>
            <a:endParaRPr lang="en-US" dirty="0"/>
          </a:p>
        </p:txBody>
      </p:sp>
      <p:sp>
        <p:nvSpPr>
          <p:cNvPr id="4" name="מציין מיקום של מספר שקופית 3">
            <a:extLst>
              <a:ext uri="{FF2B5EF4-FFF2-40B4-BE49-F238E27FC236}">
                <a16:creationId xmlns:a16="http://schemas.microsoft.com/office/drawing/2014/main" id="{961B1A68-1617-E04C-5B99-E5AD4FCCA9E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6214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58BB5-FA9B-FCB5-2C2C-BF977950AFE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BD72830-A8B0-0051-BFC4-FAD79A78492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4BFDD7A-B688-9896-93DB-E4CCB1A47959}"/>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DE1EE6D1-F0A7-54D8-F0D3-9959B8FEAD12}"/>
              </a:ext>
            </a:extLst>
          </p:cNvPr>
          <p:cNvSpPr>
            <a:spLocks noGrp="1"/>
          </p:cNvSpPr>
          <p:nvPr>
            <p:ph type="sldNum" sz="quarter" idx="5"/>
          </p:nvPr>
        </p:nvSpPr>
        <p:spPr/>
        <p:txBody>
          <a:bodyPr/>
          <a:lstStyle/>
          <a:p>
            <a:fld id="{5118B2B6-B61D-485F-A68C-B6771903FC84}" type="slidenum">
              <a:rPr lang="LID4096" smtClean="0"/>
              <a:t>96</a:t>
            </a:fld>
            <a:endParaRPr lang="LID4096"/>
          </a:p>
        </p:txBody>
      </p:sp>
    </p:spTree>
    <p:extLst>
      <p:ext uri="{BB962C8B-B14F-4D97-AF65-F5344CB8AC3E}">
        <p14:creationId xmlns:p14="http://schemas.microsoft.com/office/powerpoint/2010/main" val="793587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A90E6-5867-4309-B737-1F09C6C4154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08418ED-8DBB-E365-F6DC-0CBDCEA85E1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CF1B30C-9A7D-6733-8CF9-2530BE0D9D5C}"/>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0017CC8D-EE5A-79E8-26B0-79A2A5437119}"/>
              </a:ext>
            </a:extLst>
          </p:cNvPr>
          <p:cNvSpPr>
            <a:spLocks noGrp="1"/>
          </p:cNvSpPr>
          <p:nvPr>
            <p:ph type="sldNum" sz="quarter" idx="5"/>
          </p:nvPr>
        </p:nvSpPr>
        <p:spPr/>
        <p:txBody>
          <a:bodyPr/>
          <a:lstStyle/>
          <a:p>
            <a:fld id="{5118B2B6-B61D-485F-A68C-B6771903FC84}" type="slidenum">
              <a:rPr lang="LID4096" smtClean="0"/>
              <a:t>97</a:t>
            </a:fld>
            <a:endParaRPr lang="LID4096"/>
          </a:p>
        </p:txBody>
      </p:sp>
    </p:spTree>
    <p:extLst>
      <p:ext uri="{BB962C8B-B14F-4D97-AF65-F5344CB8AC3E}">
        <p14:creationId xmlns:p14="http://schemas.microsoft.com/office/powerpoint/2010/main" val="29021653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90016-709B-2C68-AE3B-EF69397D992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855E5C6-FB83-7CD0-C3B0-8030656D105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2A5EDC2-C6D3-BD4A-8E52-D978E09C5CD7}"/>
              </a:ext>
            </a:extLst>
          </p:cNvPr>
          <p:cNvSpPr>
            <a:spLocks noGrp="1"/>
          </p:cNvSpPr>
          <p:nvPr>
            <p:ph type="body" idx="1"/>
          </p:nvPr>
        </p:nvSpPr>
        <p:spPr/>
        <p:txBody>
          <a:bodyPr/>
          <a:lstStyle/>
          <a:p>
            <a:pPr marL="514350" indent="-285750" algn="just" rtl="1">
              <a:lnSpc>
                <a:spcPct val="150000"/>
              </a:lnSpc>
              <a:spcBef>
                <a:spcPts val="500"/>
              </a:spcBef>
              <a:buFont typeface="Arial" panose="020B0604020202020204" pitchFamily="34" charset="0"/>
              <a:buChar char="•"/>
            </a:pPr>
            <a:r>
              <a:rPr lang="he-IL" sz="1800" dirty="0">
                <a:effectLst/>
                <a:latin typeface="Aptos" panose="020B0004020202020204" pitchFamily="34" charset="0"/>
                <a:ea typeface="Times New Roman" panose="02020603050405020304" pitchFamily="18" charset="0"/>
                <a:cs typeface="Times New Roman" panose="02020603050405020304" pitchFamily="18" charset="0"/>
              </a:rPr>
              <a:t>כלל המשתנים הקטגוריאליים שלנו הם משתנים דמוגרפיים בינאריים ולכן בחרנו להציג את ההרכב של כל אחד מהם באמצעות תרשימי עוגה. </a:t>
            </a:r>
          </a:p>
          <a:p>
            <a:pPr marL="514350" indent="-285750" algn="just" rtl="1">
              <a:lnSpc>
                <a:spcPct val="150000"/>
              </a:lnSpc>
              <a:spcBef>
                <a:spcPts val="500"/>
              </a:spcBef>
              <a:buFont typeface="Arial" panose="020B0604020202020204" pitchFamily="34" charset="0"/>
              <a:buChar char="•"/>
            </a:pPr>
            <a:r>
              <a:rPr lang="he-IL" sz="1800" dirty="0">
                <a:effectLst/>
                <a:latin typeface="Aptos" panose="020B0004020202020204" pitchFamily="34" charset="0"/>
                <a:ea typeface="Times New Roman" panose="02020603050405020304" pitchFamily="18" charset="0"/>
                <a:cs typeface="Times New Roman" panose="02020603050405020304" pitchFamily="18" charset="0"/>
              </a:rPr>
              <a:t>ניתן לראות מתרשים העוגה של משתנה המטרה כי אכן קיים איזון מוחלט בין החולים לבקרה כמצופה.</a:t>
            </a:r>
          </a:p>
          <a:p>
            <a:pPr marL="514350" marR="0" lvl="0" indent="-285750" algn="just" defTabSz="914400" rtl="1" eaLnBrk="1" fontAlgn="auto" latinLnBrk="0" hangingPunct="1">
              <a:lnSpc>
                <a:spcPct val="150000"/>
              </a:lnSpc>
              <a:spcBef>
                <a:spcPts val="500"/>
              </a:spcBef>
              <a:spcAft>
                <a:spcPts val="0"/>
              </a:spcAft>
              <a:buClrTx/>
              <a:buSzTx/>
              <a:buFont typeface="Arial" panose="020B0604020202020204" pitchFamily="34" charset="0"/>
              <a:buChar char="•"/>
              <a:tabLst/>
              <a:defRPr/>
            </a:pPr>
            <a:r>
              <a:rPr lang="he-IL" sz="1800" dirty="0">
                <a:effectLst/>
                <a:latin typeface="Aptos" panose="020B0004020202020204" pitchFamily="34" charset="0"/>
                <a:ea typeface="Times New Roman" panose="02020603050405020304" pitchFamily="18" charset="0"/>
                <a:cs typeface="Times New Roman" panose="02020603050405020304" pitchFamily="18" charset="0"/>
              </a:rPr>
              <a:t>ההרכבים הנוספים שנצפו במדגם שלנו הם מגדר (62.1% נשים), מגזר (76.3% יהודים), האם המטופל עישן בעבר (75.4% לא מעשנים), היסטוריה משפחתית (96.6% ללא רקע).</a:t>
            </a:r>
            <a:endParaRPr lang="en-US" sz="1800" dirty="0">
              <a:effectLst/>
              <a:latin typeface="Aptos" panose="020B0004020202020204" pitchFamily="34" charset="0"/>
              <a:ea typeface="Times New Roman" panose="02020603050405020304" pitchFamily="18" charset="0"/>
              <a:cs typeface="Arial" panose="020B0604020202020204" pitchFamily="34" charset="0"/>
            </a:endParaRPr>
          </a:p>
          <a:p>
            <a:pPr marL="514350" indent="-285750" algn="just" rtl="1">
              <a:lnSpc>
                <a:spcPct val="150000"/>
              </a:lnSpc>
              <a:buFont typeface="Arial" panose="020B0604020202020204" pitchFamily="34" charset="0"/>
              <a:buChar char="•"/>
            </a:pPr>
            <a:r>
              <a:rPr lang="he-IL" sz="1800" dirty="0">
                <a:effectLst/>
                <a:latin typeface="Aptos" panose="020B0004020202020204" pitchFamily="34" charset="0"/>
                <a:ea typeface="Times New Roman" panose="02020603050405020304" pitchFamily="18" charset="0"/>
                <a:cs typeface="Times New Roman" panose="02020603050405020304" pitchFamily="18" charset="0"/>
              </a:rPr>
              <a:t>הסיבות לחוסר איזון זה במגדר המטופלים שהתקבלה במדגם שלנו הן ראשית חוסר האיזון בנתונים הגולמיים בהם יש רוב נשים ובנוסף העובדה כי יותר נשים עמדו בתנאים שהוגדרו לכניסה למדגם המזווג במחקרם של </a:t>
            </a:r>
            <a:r>
              <a:rPr lang="he-IL" sz="1800" dirty="0" err="1">
                <a:effectLst/>
                <a:latin typeface="Aptos" panose="020B0004020202020204" pitchFamily="34" charset="0"/>
                <a:ea typeface="Times New Roman" panose="02020603050405020304" pitchFamily="18" charset="0"/>
                <a:cs typeface="Times New Roman" panose="02020603050405020304" pitchFamily="18" charset="0"/>
              </a:rPr>
              <a:t>פיינגולד</a:t>
            </a:r>
            <a:r>
              <a:rPr lang="he-IL" sz="1800" dirty="0">
                <a:effectLst/>
                <a:latin typeface="Aptos" panose="020B0004020202020204" pitchFamily="34" charset="0"/>
                <a:ea typeface="Times New Roman" panose="02020603050405020304" pitchFamily="18" charset="0"/>
                <a:cs typeface="Times New Roman" panose="02020603050405020304" pitchFamily="18" charset="0"/>
              </a:rPr>
              <a:t> וגלבוע (2023). כיוצא בכך מרבית המטופלים במדגם שלנו הם נשים. </a:t>
            </a:r>
            <a:endParaRPr lang="en-US" sz="1800" dirty="0">
              <a:effectLst/>
              <a:latin typeface="Aptos" panose="020B0004020202020204" pitchFamily="34" charset="0"/>
              <a:ea typeface="Times New Roman" panose="02020603050405020304" pitchFamily="18"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F7127CF3-EAD8-CBAC-7814-2AA553A9D0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20386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93C5-6216-2D23-F69B-E8174ED1796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8CC70CE-FBB2-8BDE-44E6-74071DD0BC8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8F9E14F-9F92-D3C1-7605-4EE505DF68D9}"/>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CCF90145-52B4-34AB-5416-4E9FEF897A58}"/>
              </a:ext>
            </a:extLst>
          </p:cNvPr>
          <p:cNvSpPr>
            <a:spLocks noGrp="1"/>
          </p:cNvSpPr>
          <p:nvPr>
            <p:ph type="sldNum" sz="quarter" idx="5"/>
          </p:nvPr>
        </p:nvSpPr>
        <p:spPr/>
        <p:txBody>
          <a:bodyPr/>
          <a:lstStyle/>
          <a:p>
            <a:fld id="{5118B2B6-B61D-485F-A68C-B6771903FC84}" type="slidenum">
              <a:rPr lang="LID4096" smtClean="0"/>
              <a:t>99</a:t>
            </a:fld>
            <a:endParaRPr lang="LID4096"/>
          </a:p>
        </p:txBody>
      </p:sp>
    </p:spTree>
    <p:extLst>
      <p:ext uri="{BB962C8B-B14F-4D97-AF65-F5344CB8AC3E}">
        <p14:creationId xmlns:p14="http://schemas.microsoft.com/office/powerpoint/2010/main" val="30872997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5FBB1-8994-768F-B8B5-0426D872B41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0744FA2-D59C-189D-21D2-F6825817548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D1AAD17-8A57-EB9F-AE89-0AEB947A8C3E}"/>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a:extLst>
              <a:ext uri="{FF2B5EF4-FFF2-40B4-BE49-F238E27FC236}">
                <a16:creationId xmlns:a16="http://schemas.microsoft.com/office/drawing/2014/main" id="{5DC11BF2-8353-6D01-4B53-E3E8CBEF15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8B2B6-B61D-485F-A68C-B6771903FC84}"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4095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C62C0-84E5-AF24-350C-4BDDEF3EB16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1F25753-0342-DA2B-6CD6-F8709E33F76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A532E35-89E4-D6AA-FF60-5A9072FF1958}"/>
              </a:ext>
            </a:extLst>
          </p:cNvPr>
          <p:cNvSpPr>
            <a:spLocks noGrp="1"/>
          </p:cNvSpPr>
          <p:nvPr>
            <p:ph type="body" idx="1"/>
          </p:nvPr>
        </p:nvSpPr>
        <p:spPr/>
        <p:txBody>
          <a:bodyPr/>
          <a:lstStyle/>
          <a:p>
            <a:pPr algn="r" rtl="1"/>
            <a:endParaRPr lang="he-IL" dirty="0"/>
          </a:p>
        </p:txBody>
      </p:sp>
      <p:sp>
        <p:nvSpPr>
          <p:cNvPr id="4" name="מציין מיקום של מספר שקופית 3">
            <a:extLst>
              <a:ext uri="{FF2B5EF4-FFF2-40B4-BE49-F238E27FC236}">
                <a16:creationId xmlns:a16="http://schemas.microsoft.com/office/drawing/2014/main" id="{D669217E-36CD-2CD6-DAAE-2F8BDA343A8F}"/>
              </a:ext>
            </a:extLst>
          </p:cNvPr>
          <p:cNvSpPr>
            <a:spLocks noGrp="1"/>
          </p:cNvSpPr>
          <p:nvPr>
            <p:ph type="sldNum" sz="quarter" idx="5"/>
          </p:nvPr>
        </p:nvSpPr>
        <p:spPr/>
        <p:txBody>
          <a:bodyPr/>
          <a:lstStyle/>
          <a:p>
            <a:fld id="{5118B2B6-B61D-485F-A68C-B6771903FC84}" type="slidenum">
              <a:rPr lang="LID4096" smtClean="0"/>
              <a:t>101</a:t>
            </a:fld>
            <a:endParaRPr lang="LID4096"/>
          </a:p>
        </p:txBody>
      </p:sp>
    </p:spTree>
    <p:extLst>
      <p:ext uri="{BB962C8B-B14F-4D97-AF65-F5344CB8AC3E}">
        <p14:creationId xmlns:p14="http://schemas.microsoft.com/office/powerpoint/2010/main" val="353752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7A3-C237-E62D-F341-8C03F5022B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BE88D0B6-373C-F755-EB8F-F7EEE7FA4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91F9690B-D0C3-9801-2771-22523A5330D1}"/>
              </a:ext>
            </a:extLst>
          </p:cNvPr>
          <p:cNvSpPr>
            <a:spLocks noGrp="1"/>
          </p:cNvSpPr>
          <p:nvPr>
            <p:ph type="dt" sz="half" idx="10"/>
          </p:nvPr>
        </p:nvSpPr>
        <p:spPr/>
        <p:txBody>
          <a:bodyPr/>
          <a:lstStyle/>
          <a:p>
            <a:fld id="{7931CD4C-9E9D-4592-8F93-480DB0D4526F}" type="datetime1">
              <a:rPr lang="LID4096" smtClean="0"/>
              <a:t>03/24/2025</a:t>
            </a:fld>
            <a:endParaRPr lang="LID4096"/>
          </a:p>
        </p:txBody>
      </p:sp>
      <p:sp>
        <p:nvSpPr>
          <p:cNvPr id="5" name="Footer Placeholder 4">
            <a:extLst>
              <a:ext uri="{FF2B5EF4-FFF2-40B4-BE49-F238E27FC236}">
                <a16:creationId xmlns:a16="http://schemas.microsoft.com/office/drawing/2014/main" id="{684758FD-9CBD-3680-5E5D-0EAD8E9FE47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FAC9001-F115-F696-95AE-7155E1D72E60}"/>
              </a:ext>
            </a:extLst>
          </p:cNvPr>
          <p:cNvSpPr>
            <a:spLocks noGrp="1"/>
          </p:cNvSpPr>
          <p:nvPr>
            <p:ph type="sldNum" sz="quarter" idx="12"/>
          </p:nvPr>
        </p:nvSpPr>
        <p:spPr/>
        <p:txBody>
          <a:bodyPr/>
          <a:lstStyle/>
          <a:p>
            <a:fld id="{E575E747-C381-4278-BC6B-1BF5DBECDDFA}" type="slidenum">
              <a:rPr lang="LID4096" smtClean="0"/>
              <a:t>‹#›</a:t>
            </a:fld>
            <a:endParaRPr lang="LID4096"/>
          </a:p>
        </p:txBody>
      </p:sp>
    </p:spTree>
    <p:extLst>
      <p:ext uri="{BB962C8B-B14F-4D97-AF65-F5344CB8AC3E}">
        <p14:creationId xmlns:p14="http://schemas.microsoft.com/office/powerpoint/2010/main" val="1617286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1B39-4476-D03C-46AA-1B79A1F07C2B}"/>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F7D880D3-65EE-D565-AAA9-B71F30699D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2D171214-ACDC-C9B4-EF74-3ACAC46D8DDB}"/>
              </a:ext>
            </a:extLst>
          </p:cNvPr>
          <p:cNvSpPr>
            <a:spLocks noGrp="1"/>
          </p:cNvSpPr>
          <p:nvPr>
            <p:ph type="dt" sz="half" idx="10"/>
          </p:nvPr>
        </p:nvSpPr>
        <p:spPr/>
        <p:txBody>
          <a:bodyPr/>
          <a:lstStyle/>
          <a:p>
            <a:fld id="{2C887E05-DB4E-4E97-80A7-F284DC8CB7F9}" type="datetime1">
              <a:rPr lang="LID4096" smtClean="0"/>
              <a:t>03/24/2025</a:t>
            </a:fld>
            <a:endParaRPr lang="LID4096"/>
          </a:p>
        </p:txBody>
      </p:sp>
      <p:sp>
        <p:nvSpPr>
          <p:cNvPr id="5" name="Footer Placeholder 4">
            <a:extLst>
              <a:ext uri="{FF2B5EF4-FFF2-40B4-BE49-F238E27FC236}">
                <a16:creationId xmlns:a16="http://schemas.microsoft.com/office/drawing/2014/main" id="{0A945E4D-88A8-83A3-C24A-087E91ECFA2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C9025E5-F769-4835-FE51-ED064BBFF4E4}"/>
              </a:ext>
            </a:extLst>
          </p:cNvPr>
          <p:cNvSpPr>
            <a:spLocks noGrp="1"/>
          </p:cNvSpPr>
          <p:nvPr>
            <p:ph type="sldNum" sz="quarter" idx="12"/>
          </p:nvPr>
        </p:nvSpPr>
        <p:spPr/>
        <p:txBody>
          <a:bodyPr/>
          <a:lstStyle/>
          <a:p>
            <a:fld id="{E575E747-C381-4278-BC6B-1BF5DBECDDFA}" type="slidenum">
              <a:rPr lang="LID4096" smtClean="0"/>
              <a:t>‹#›</a:t>
            </a:fld>
            <a:endParaRPr lang="LID4096"/>
          </a:p>
        </p:txBody>
      </p:sp>
    </p:spTree>
    <p:extLst>
      <p:ext uri="{BB962C8B-B14F-4D97-AF65-F5344CB8AC3E}">
        <p14:creationId xmlns:p14="http://schemas.microsoft.com/office/powerpoint/2010/main" val="10297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8D465D-9032-B8D9-D0D7-18D3EA14A2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21684250-8DCC-47C4-39A3-905D956652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750C9FD-3E06-7CA0-A6FB-E8A076D0ACFD}"/>
              </a:ext>
            </a:extLst>
          </p:cNvPr>
          <p:cNvSpPr>
            <a:spLocks noGrp="1"/>
          </p:cNvSpPr>
          <p:nvPr>
            <p:ph type="dt" sz="half" idx="10"/>
          </p:nvPr>
        </p:nvSpPr>
        <p:spPr/>
        <p:txBody>
          <a:bodyPr/>
          <a:lstStyle/>
          <a:p>
            <a:fld id="{F256CB1D-C883-4547-8F5C-831011EB8993}" type="datetime1">
              <a:rPr lang="LID4096" smtClean="0"/>
              <a:t>03/24/2025</a:t>
            </a:fld>
            <a:endParaRPr lang="LID4096"/>
          </a:p>
        </p:txBody>
      </p:sp>
      <p:sp>
        <p:nvSpPr>
          <p:cNvPr id="5" name="Footer Placeholder 4">
            <a:extLst>
              <a:ext uri="{FF2B5EF4-FFF2-40B4-BE49-F238E27FC236}">
                <a16:creationId xmlns:a16="http://schemas.microsoft.com/office/drawing/2014/main" id="{F2CAA755-118D-1EBF-1E3F-3FA6726E86B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1D3F199-614C-74F5-C308-B8B950773051}"/>
              </a:ext>
            </a:extLst>
          </p:cNvPr>
          <p:cNvSpPr>
            <a:spLocks noGrp="1"/>
          </p:cNvSpPr>
          <p:nvPr>
            <p:ph type="sldNum" sz="quarter" idx="12"/>
          </p:nvPr>
        </p:nvSpPr>
        <p:spPr/>
        <p:txBody>
          <a:bodyPr/>
          <a:lstStyle/>
          <a:p>
            <a:fld id="{E575E747-C381-4278-BC6B-1BF5DBECDDFA}" type="slidenum">
              <a:rPr lang="LID4096" smtClean="0"/>
              <a:t>‹#›</a:t>
            </a:fld>
            <a:endParaRPr lang="LID4096"/>
          </a:p>
        </p:txBody>
      </p:sp>
    </p:spTree>
    <p:extLst>
      <p:ext uri="{BB962C8B-B14F-4D97-AF65-F5344CB8AC3E}">
        <p14:creationId xmlns:p14="http://schemas.microsoft.com/office/powerpoint/2010/main" val="401452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65577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endParaRPr lang="he-IL"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dirty="0"/>
          </a:p>
        </p:txBody>
      </p:sp>
    </p:spTree>
    <p:extLst>
      <p:ext uri="{BB962C8B-B14F-4D97-AF65-F5344CB8AC3E}">
        <p14:creationId xmlns:p14="http://schemas.microsoft.com/office/powerpoint/2010/main" val="4042749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1295400"/>
            <a:ext cx="5588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096000" y="1295400"/>
            <a:ext cx="5588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280838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538670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52400" y="876300"/>
            <a:ext cx="2540000" cy="3048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11190817" y="914400"/>
            <a:ext cx="1001183" cy="2286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11277599" y="165197"/>
            <a:ext cx="711201" cy="444403"/>
          </a:xfrm>
          <a:prstGeom prst="rect">
            <a:avLst/>
          </a:prstGeom>
        </p:spPr>
        <p:txBody>
          <a:bodyPr/>
          <a:lstStyle>
            <a:lvl1pPr>
              <a:defRPr/>
            </a:lvl1pPr>
          </a:lstStyle>
          <a:p>
            <a:fld id="{9EE6D33B-9B00-456F-BB23-D5EB9B81112F}" type="slidenum">
              <a:rPr lang="he-IL"/>
              <a:pPr/>
              <a:t>‹#›</a:t>
            </a:fld>
            <a:endParaRPr lang="en-US"/>
          </a:p>
        </p:txBody>
      </p:sp>
    </p:spTree>
    <p:extLst>
      <p:ext uri="{BB962C8B-B14F-4D97-AF65-F5344CB8AC3E}">
        <p14:creationId xmlns:p14="http://schemas.microsoft.com/office/powerpoint/2010/main" val="638603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he-I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52400" y="876300"/>
            <a:ext cx="2540000" cy="3048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11190817" y="914400"/>
            <a:ext cx="1001183" cy="2286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11277599" y="165197"/>
            <a:ext cx="711201" cy="444403"/>
          </a:xfrm>
          <a:prstGeom prst="rect">
            <a:avLst/>
          </a:prstGeom>
        </p:spPr>
        <p:txBody>
          <a:bodyPr/>
          <a:lstStyle>
            <a:lvl1pPr>
              <a:defRPr/>
            </a:lvl1pPr>
          </a:lstStyle>
          <a:p>
            <a:fld id="{AB037ED8-3D35-4A99-80C1-2293F8C30806}" type="slidenum">
              <a:rPr lang="he-IL"/>
              <a:pPr/>
              <a:t>‹#›</a:t>
            </a:fld>
            <a:endParaRPr lang="en-US"/>
          </a:p>
        </p:txBody>
      </p:sp>
    </p:spTree>
    <p:extLst>
      <p:ext uri="{BB962C8B-B14F-4D97-AF65-F5344CB8AC3E}">
        <p14:creationId xmlns:p14="http://schemas.microsoft.com/office/powerpoint/2010/main" val="242906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a:xfrm>
            <a:off x="152400" y="876300"/>
            <a:ext cx="2540000" cy="3048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11190817" y="914400"/>
            <a:ext cx="1001183" cy="2286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11277599" y="165197"/>
            <a:ext cx="711201" cy="444403"/>
          </a:xfrm>
          <a:prstGeom prst="rect">
            <a:avLst/>
          </a:prstGeom>
        </p:spPr>
        <p:txBody>
          <a:bodyPr/>
          <a:lstStyle>
            <a:lvl1pPr>
              <a:defRPr/>
            </a:lvl1pPr>
          </a:lstStyle>
          <a:p>
            <a:fld id="{F052F0FD-1F97-4CFD-A843-AE6148B29DEA}" type="slidenum">
              <a:rPr lang="he-IL"/>
              <a:pPr/>
              <a:t>‹#›</a:t>
            </a:fld>
            <a:endParaRPr lang="en-US"/>
          </a:p>
        </p:txBody>
      </p:sp>
    </p:spTree>
    <p:extLst>
      <p:ext uri="{BB962C8B-B14F-4D97-AF65-F5344CB8AC3E}">
        <p14:creationId xmlns:p14="http://schemas.microsoft.com/office/powerpoint/2010/main" val="3644258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870200" cy="60960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152400"/>
            <a:ext cx="84074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a:xfrm>
            <a:off x="152400" y="876300"/>
            <a:ext cx="2540000" cy="3048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11190817" y="914400"/>
            <a:ext cx="1001183" cy="2286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11277599" y="165197"/>
            <a:ext cx="711201" cy="444403"/>
          </a:xfrm>
          <a:prstGeom prst="rect">
            <a:avLst/>
          </a:prstGeom>
        </p:spPr>
        <p:txBody>
          <a:bodyPr/>
          <a:lstStyle>
            <a:lvl1pPr>
              <a:defRPr/>
            </a:lvl1pPr>
          </a:lstStyle>
          <a:p>
            <a:fld id="{7ABBC493-A5CC-4142-AF71-9CEC0549D6B9}" type="slidenum">
              <a:rPr lang="he-IL"/>
              <a:pPr/>
              <a:t>‹#›</a:t>
            </a:fld>
            <a:endParaRPr lang="en-US"/>
          </a:p>
        </p:txBody>
      </p:sp>
    </p:spTree>
    <p:extLst>
      <p:ext uri="{BB962C8B-B14F-4D97-AF65-F5344CB8AC3E}">
        <p14:creationId xmlns:p14="http://schemas.microsoft.com/office/powerpoint/2010/main" val="2957933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B739-9760-9624-669E-0BBB9E88666D}"/>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91058FED-5BA8-931E-EE24-B3DDEED9FC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A98B44F-7AEF-65D7-19AD-040B3407DB32}"/>
              </a:ext>
            </a:extLst>
          </p:cNvPr>
          <p:cNvSpPr>
            <a:spLocks noGrp="1"/>
          </p:cNvSpPr>
          <p:nvPr>
            <p:ph type="dt" sz="half" idx="10"/>
          </p:nvPr>
        </p:nvSpPr>
        <p:spPr/>
        <p:txBody>
          <a:bodyPr/>
          <a:lstStyle/>
          <a:p>
            <a:fld id="{5F8D17BB-A07A-4968-B57C-ADB7FCB8A3F2}" type="datetime1">
              <a:rPr lang="LID4096" smtClean="0"/>
              <a:t>03/24/2025</a:t>
            </a:fld>
            <a:endParaRPr lang="LID4096"/>
          </a:p>
        </p:txBody>
      </p:sp>
      <p:sp>
        <p:nvSpPr>
          <p:cNvPr id="5" name="Footer Placeholder 4">
            <a:extLst>
              <a:ext uri="{FF2B5EF4-FFF2-40B4-BE49-F238E27FC236}">
                <a16:creationId xmlns:a16="http://schemas.microsoft.com/office/drawing/2014/main" id="{D6EE3E97-69D6-A4C0-0EB1-B3E6CD3E571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D8E00F1-819C-22F5-8887-6C134A6412E5}"/>
              </a:ext>
            </a:extLst>
          </p:cNvPr>
          <p:cNvSpPr>
            <a:spLocks noGrp="1"/>
          </p:cNvSpPr>
          <p:nvPr>
            <p:ph type="sldNum" sz="quarter" idx="12"/>
          </p:nvPr>
        </p:nvSpPr>
        <p:spPr/>
        <p:txBody>
          <a:bodyPr/>
          <a:lstStyle/>
          <a:p>
            <a:fld id="{E575E747-C381-4278-BC6B-1BF5DBECDDFA}" type="slidenum">
              <a:rPr lang="LID4096" smtClean="0"/>
              <a:t>‹#›</a:t>
            </a:fld>
            <a:endParaRPr lang="LID4096"/>
          </a:p>
        </p:txBody>
      </p:sp>
    </p:spTree>
    <p:extLst>
      <p:ext uri="{BB962C8B-B14F-4D97-AF65-F5344CB8AC3E}">
        <p14:creationId xmlns:p14="http://schemas.microsoft.com/office/powerpoint/2010/main" val="1570219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0769600" cy="6096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304800" y="1295400"/>
            <a:ext cx="5588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096000" y="1295400"/>
            <a:ext cx="5588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a:xfrm>
            <a:off x="239184" y="6400800"/>
            <a:ext cx="2540000" cy="3048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215218" y="6400800"/>
            <a:ext cx="5954183" cy="3048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9412817" y="6400800"/>
            <a:ext cx="2540000" cy="304800"/>
          </a:xfrm>
          <a:prstGeom prst="rect">
            <a:avLst/>
          </a:prstGeom>
        </p:spPr>
        <p:txBody>
          <a:bodyPr/>
          <a:lstStyle>
            <a:lvl1pPr>
              <a:defRPr/>
            </a:lvl1pPr>
          </a:lstStyle>
          <a:p>
            <a:fld id="{8265E7A8-B965-4D52-B9E3-2FC973CA59A6}" type="slidenum">
              <a:rPr lang="he-IL"/>
              <a:pPr/>
              <a:t>‹#›</a:t>
            </a:fld>
            <a:endParaRPr lang="en-US"/>
          </a:p>
        </p:txBody>
      </p:sp>
    </p:spTree>
    <p:extLst>
      <p:ext uri="{BB962C8B-B14F-4D97-AF65-F5344CB8AC3E}">
        <p14:creationId xmlns:p14="http://schemas.microsoft.com/office/powerpoint/2010/main" val="111744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304800" y="1295400"/>
            <a:ext cx="11379200" cy="4953000"/>
          </a:xfrm>
        </p:spPr>
        <p:txBody>
          <a:bodyPr/>
          <a:lstStyle/>
          <a:p>
            <a:r>
              <a:rPr lang="en-US"/>
              <a:t>Click icon to add table</a:t>
            </a:r>
            <a:endParaRPr lang="he-IL"/>
          </a:p>
        </p:txBody>
      </p:sp>
      <p:sp>
        <p:nvSpPr>
          <p:cNvPr id="7" name="Rectangle 2">
            <a:extLst>
              <a:ext uri="{FF2B5EF4-FFF2-40B4-BE49-F238E27FC236}">
                <a16:creationId xmlns:a16="http://schemas.microsoft.com/office/drawing/2014/main" id="{1A2DBF46-947A-2C4E-BAC3-862BBC8C50F4}"/>
              </a:ext>
            </a:extLst>
          </p:cNvPr>
          <p:cNvSpPr>
            <a:spLocks noGrp="1" noChangeArrowheads="1"/>
          </p:cNvSpPr>
          <p:nvPr>
            <p:ph type="title"/>
          </p:nvPr>
        </p:nvSpPr>
        <p:spPr bwMode="auto">
          <a:xfrm>
            <a:off x="381000" y="152400"/>
            <a:ext cx="10591800" cy="609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he-IL" dirty="0"/>
          </a:p>
        </p:txBody>
      </p:sp>
    </p:spTree>
    <p:extLst>
      <p:ext uri="{BB962C8B-B14F-4D97-AF65-F5344CB8AC3E}">
        <p14:creationId xmlns:p14="http://schemas.microsoft.com/office/powerpoint/2010/main" val="3779952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B4AD-42E2-C473-DA2C-3D1A58720C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0ABD6C8D-6492-D43C-103F-441619AE34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351420-2654-8EF6-EE6A-983699432E7F}"/>
              </a:ext>
            </a:extLst>
          </p:cNvPr>
          <p:cNvSpPr>
            <a:spLocks noGrp="1"/>
          </p:cNvSpPr>
          <p:nvPr>
            <p:ph type="dt" sz="half" idx="10"/>
          </p:nvPr>
        </p:nvSpPr>
        <p:spPr/>
        <p:txBody>
          <a:bodyPr/>
          <a:lstStyle/>
          <a:p>
            <a:fld id="{27BE883E-3909-4C0D-BB41-DCC078C768E6}" type="datetime1">
              <a:rPr lang="LID4096" smtClean="0"/>
              <a:t>03/24/2025</a:t>
            </a:fld>
            <a:endParaRPr lang="LID4096"/>
          </a:p>
        </p:txBody>
      </p:sp>
      <p:sp>
        <p:nvSpPr>
          <p:cNvPr id="5" name="Footer Placeholder 4">
            <a:extLst>
              <a:ext uri="{FF2B5EF4-FFF2-40B4-BE49-F238E27FC236}">
                <a16:creationId xmlns:a16="http://schemas.microsoft.com/office/drawing/2014/main" id="{FEEA012C-4A8A-51AD-3015-ACE19CE8754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633AE32-E175-2FBF-1DC3-6FC0D800162E}"/>
              </a:ext>
            </a:extLst>
          </p:cNvPr>
          <p:cNvSpPr>
            <a:spLocks noGrp="1"/>
          </p:cNvSpPr>
          <p:nvPr>
            <p:ph type="sldNum" sz="quarter" idx="12"/>
          </p:nvPr>
        </p:nvSpPr>
        <p:spPr/>
        <p:txBody>
          <a:bodyPr/>
          <a:lstStyle/>
          <a:p>
            <a:fld id="{E575E747-C381-4278-BC6B-1BF5DBECDDFA}" type="slidenum">
              <a:rPr lang="LID4096" smtClean="0"/>
              <a:t>‹#›</a:t>
            </a:fld>
            <a:endParaRPr lang="LID4096"/>
          </a:p>
        </p:txBody>
      </p:sp>
    </p:spTree>
    <p:extLst>
      <p:ext uri="{BB962C8B-B14F-4D97-AF65-F5344CB8AC3E}">
        <p14:creationId xmlns:p14="http://schemas.microsoft.com/office/powerpoint/2010/main" val="4089916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59CB-608E-E417-42C2-8DF76A207B81}"/>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EF0CA0F-B3F9-B9C5-D7FA-4F43A0CCF8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FBBBA236-F04E-891C-BC1A-C39DCC79BB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61941C29-6491-93A0-671A-3503F50E5EC3}"/>
              </a:ext>
            </a:extLst>
          </p:cNvPr>
          <p:cNvSpPr>
            <a:spLocks noGrp="1"/>
          </p:cNvSpPr>
          <p:nvPr>
            <p:ph type="dt" sz="half" idx="10"/>
          </p:nvPr>
        </p:nvSpPr>
        <p:spPr/>
        <p:txBody>
          <a:bodyPr/>
          <a:lstStyle/>
          <a:p>
            <a:fld id="{CA4D7950-0B7F-4B51-9F3E-C1E886D03001}" type="datetime1">
              <a:rPr lang="LID4096" smtClean="0"/>
              <a:t>03/24/2025</a:t>
            </a:fld>
            <a:endParaRPr lang="LID4096"/>
          </a:p>
        </p:txBody>
      </p:sp>
      <p:sp>
        <p:nvSpPr>
          <p:cNvPr id="6" name="Footer Placeholder 5">
            <a:extLst>
              <a:ext uri="{FF2B5EF4-FFF2-40B4-BE49-F238E27FC236}">
                <a16:creationId xmlns:a16="http://schemas.microsoft.com/office/drawing/2014/main" id="{32DDF12F-D41B-3D21-A5E4-52947357F9C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33B357FB-E661-ED82-6316-E6B29BD6674E}"/>
              </a:ext>
            </a:extLst>
          </p:cNvPr>
          <p:cNvSpPr>
            <a:spLocks noGrp="1"/>
          </p:cNvSpPr>
          <p:nvPr>
            <p:ph type="sldNum" sz="quarter" idx="12"/>
          </p:nvPr>
        </p:nvSpPr>
        <p:spPr/>
        <p:txBody>
          <a:bodyPr/>
          <a:lstStyle/>
          <a:p>
            <a:fld id="{E575E747-C381-4278-BC6B-1BF5DBECDDFA}" type="slidenum">
              <a:rPr lang="LID4096" smtClean="0"/>
              <a:t>‹#›</a:t>
            </a:fld>
            <a:endParaRPr lang="LID4096"/>
          </a:p>
        </p:txBody>
      </p:sp>
    </p:spTree>
    <p:extLst>
      <p:ext uri="{BB962C8B-B14F-4D97-AF65-F5344CB8AC3E}">
        <p14:creationId xmlns:p14="http://schemas.microsoft.com/office/powerpoint/2010/main" val="60035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0A787-50A5-38DF-4BEE-D84FB93E8A1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2A9D32B0-F307-1682-E1A3-189CBE13BB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D10E4C-AECB-AF7D-4B7F-A4A404DF79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623EACEF-815C-49B7-88A5-6585B53FB1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8FA0BB-CD6E-E4EE-AF6F-2F34EBC0C9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2C17B82A-9999-E529-56EF-8D0484A4652D}"/>
              </a:ext>
            </a:extLst>
          </p:cNvPr>
          <p:cNvSpPr>
            <a:spLocks noGrp="1"/>
          </p:cNvSpPr>
          <p:nvPr>
            <p:ph type="dt" sz="half" idx="10"/>
          </p:nvPr>
        </p:nvSpPr>
        <p:spPr/>
        <p:txBody>
          <a:bodyPr/>
          <a:lstStyle/>
          <a:p>
            <a:fld id="{041F594B-983B-4FD1-821C-E14970C1ED9E}" type="datetime1">
              <a:rPr lang="LID4096" smtClean="0"/>
              <a:t>03/24/2025</a:t>
            </a:fld>
            <a:endParaRPr lang="LID4096"/>
          </a:p>
        </p:txBody>
      </p:sp>
      <p:sp>
        <p:nvSpPr>
          <p:cNvPr id="8" name="Footer Placeholder 7">
            <a:extLst>
              <a:ext uri="{FF2B5EF4-FFF2-40B4-BE49-F238E27FC236}">
                <a16:creationId xmlns:a16="http://schemas.microsoft.com/office/drawing/2014/main" id="{5A7810B6-0AE8-7FED-A35E-4275974E1533}"/>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CD9115EB-565C-7510-39E1-6C22F043E6EA}"/>
              </a:ext>
            </a:extLst>
          </p:cNvPr>
          <p:cNvSpPr>
            <a:spLocks noGrp="1"/>
          </p:cNvSpPr>
          <p:nvPr>
            <p:ph type="sldNum" sz="quarter" idx="12"/>
          </p:nvPr>
        </p:nvSpPr>
        <p:spPr/>
        <p:txBody>
          <a:bodyPr/>
          <a:lstStyle/>
          <a:p>
            <a:fld id="{E575E747-C381-4278-BC6B-1BF5DBECDDFA}" type="slidenum">
              <a:rPr lang="LID4096" smtClean="0"/>
              <a:t>‹#›</a:t>
            </a:fld>
            <a:endParaRPr lang="LID4096"/>
          </a:p>
        </p:txBody>
      </p:sp>
    </p:spTree>
    <p:extLst>
      <p:ext uri="{BB962C8B-B14F-4D97-AF65-F5344CB8AC3E}">
        <p14:creationId xmlns:p14="http://schemas.microsoft.com/office/powerpoint/2010/main" val="67894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52CE-8533-2FC9-5AE1-38F114AEFF51}"/>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B35E3CE4-005C-53F6-E057-AFCACEE08649}"/>
              </a:ext>
            </a:extLst>
          </p:cNvPr>
          <p:cNvSpPr>
            <a:spLocks noGrp="1"/>
          </p:cNvSpPr>
          <p:nvPr>
            <p:ph type="dt" sz="half" idx="10"/>
          </p:nvPr>
        </p:nvSpPr>
        <p:spPr/>
        <p:txBody>
          <a:bodyPr/>
          <a:lstStyle/>
          <a:p>
            <a:fld id="{1F1A12E1-271A-46A7-A5AC-706055E4B031}" type="datetime1">
              <a:rPr lang="LID4096" smtClean="0"/>
              <a:t>03/24/2025</a:t>
            </a:fld>
            <a:endParaRPr lang="LID4096"/>
          </a:p>
        </p:txBody>
      </p:sp>
      <p:sp>
        <p:nvSpPr>
          <p:cNvPr id="4" name="Footer Placeholder 3">
            <a:extLst>
              <a:ext uri="{FF2B5EF4-FFF2-40B4-BE49-F238E27FC236}">
                <a16:creationId xmlns:a16="http://schemas.microsoft.com/office/drawing/2014/main" id="{1F2220E7-056F-8306-883D-A25A0463462A}"/>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84A9ECD7-F18D-3FC3-ED16-1129451F856D}"/>
              </a:ext>
            </a:extLst>
          </p:cNvPr>
          <p:cNvSpPr>
            <a:spLocks noGrp="1"/>
          </p:cNvSpPr>
          <p:nvPr>
            <p:ph type="sldNum" sz="quarter" idx="12"/>
          </p:nvPr>
        </p:nvSpPr>
        <p:spPr/>
        <p:txBody>
          <a:bodyPr/>
          <a:lstStyle/>
          <a:p>
            <a:fld id="{E575E747-C381-4278-BC6B-1BF5DBECDDFA}" type="slidenum">
              <a:rPr lang="LID4096" smtClean="0"/>
              <a:t>‹#›</a:t>
            </a:fld>
            <a:endParaRPr lang="LID4096"/>
          </a:p>
        </p:txBody>
      </p:sp>
    </p:spTree>
    <p:extLst>
      <p:ext uri="{BB962C8B-B14F-4D97-AF65-F5344CB8AC3E}">
        <p14:creationId xmlns:p14="http://schemas.microsoft.com/office/powerpoint/2010/main" val="580779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6FE051-79D0-CE44-ADDE-7B6DCCDC922E}"/>
              </a:ext>
            </a:extLst>
          </p:cNvPr>
          <p:cNvSpPr>
            <a:spLocks noGrp="1"/>
          </p:cNvSpPr>
          <p:nvPr>
            <p:ph type="dt" sz="half" idx="10"/>
          </p:nvPr>
        </p:nvSpPr>
        <p:spPr/>
        <p:txBody>
          <a:bodyPr/>
          <a:lstStyle/>
          <a:p>
            <a:fld id="{344D2C36-F6E9-4E2C-85AB-1DF57FD41E70}" type="datetime1">
              <a:rPr lang="LID4096" smtClean="0"/>
              <a:t>03/24/2025</a:t>
            </a:fld>
            <a:endParaRPr lang="LID4096"/>
          </a:p>
        </p:txBody>
      </p:sp>
      <p:sp>
        <p:nvSpPr>
          <p:cNvPr id="3" name="Footer Placeholder 2">
            <a:extLst>
              <a:ext uri="{FF2B5EF4-FFF2-40B4-BE49-F238E27FC236}">
                <a16:creationId xmlns:a16="http://schemas.microsoft.com/office/drawing/2014/main" id="{CC45CFB5-A951-AD98-CE17-2B89006EB645}"/>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1495C3E5-0D3C-68C6-0775-5C31F8B2CC2B}"/>
              </a:ext>
            </a:extLst>
          </p:cNvPr>
          <p:cNvSpPr>
            <a:spLocks noGrp="1"/>
          </p:cNvSpPr>
          <p:nvPr>
            <p:ph type="sldNum" sz="quarter" idx="12"/>
          </p:nvPr>
        </p:nvSpPr>
        <p:spPr/>
        <p:txBody>
          <a:bodyPr/>
          <a:lstStyle/>
          <a:p>
            <a:fld id="{E575E747-C381-4278-BC6B-1BF5DBECDDFA}" type="slidenum">
              <a:rPr lang="LID4096" smtClean="0"/>
              <a:t>‹#›</a:t>
            </a:fld>
            <a:endParaRPr lang="LID4096"/>
          </a:p>
        </p:txBody>
      </p:sp>
    </p:spTree>
    <p:extLst>
      <p:ext uri="{BB962C8B-B14F-4D97-AF65-F5344CB8AC3E}">
        <p14:creationId xmlns:p14="http://schemas.microsoft.com/office/powerpoint/2010/main" val="4075500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4639-9E9E-50F1-8909-1598A7A6B0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CD0CDB4-6D7F-4D78-B3AB-B33B34F87A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B93F8C78-4219-FB75-6592-245C4A4ED2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B8B682-7AAB-6576-AD87-5E808B323430}"/>
              </a:ext>
            </a:extLst>
          </p:cNvPr>
          <p:cNvSpPr>
            <a:spLocks noGrp="1"/>
          </p:cNvSpPr>
          <p:nvPr>
            <p:ph type="dt" sz="half" idx="10"/>
          </p:nvPr>
        </p:nvSpPr>
        <p:spPr/>
        <p:txBody>
          <a:bodyPr/>
          <a:lstStyle/>
          <a:p>
            <a:fld id="{19ADD843-E01C-4348-8220-EC027020828F}" type="datetime1">
              <a:rPr lang="LID4096" smtClean="0"/>
              <a:t>03/24/2025</a:t>
            </a:fld>
            <a:endParaRPr lang="LID4096"/>
          </a:p>
        </p:txBody>
      </p:sp>
      <p:sp>
        <p:nvSpPr>
          <p:cNvPr id="6" name="Footer Placeholder 5">
            <a:extLst>
              <a:ext uri="{FF2B5EF4-FFF2-40B4-BE49-F238E27FC236}">
                <a16:creationId xmlns:a16="http://schemas.microsoft.com/office/drawing/2014/main" id="{CE113041-CF39-84CA-3D0D-4FB95EA91DB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39C26A4-FF3A-4AC8-7BEA-5851836A1C49}"/>
              </a:ext>
            </a:extLst>
          </p:cNvPr>
          <p:cNvSpPr>
            <a:spLocks noGrp="1"/>
          </p:cNvSpPr>
          <p:nvPr>
            <p:ph type="sldNum" sz="quarter" idx="12"/>
          </p:nvPr>
        </p:nvSpPr>
        <p:spPr/>
        <p:txBody>
          <a:bodyPr/>
          <a:lstStyle/>
          <a:p>
            <a:fld id="{E575E747-C381-4278-BC6B-1BF5DBECDDFA}" type="slidenum">
              <a:rPr lang="LID4096" smtClean="0"/>
              <a:t>‹#›</a:t>
            </a:fld>
            <a:endParaRPr lang="LID4096"/>
          </a:p>
        </p:txBody>
      </p:sp>
    </p:spTree>
    <p:extLst>
      <p:ext uri="{BB962C8B-B14F-4D97-AF65-F5344CB8AC3E}">
        <p14:creationId xmlns:p14="http://schemas.microsoft.com/office/powerpoint/2010/main" val="2709051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7317-5CB2-39BE-79C9-CBD9558BED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F2FBE90A-9570-F04C-0A5C-32186E19E2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F39173C4-CF38-4318-E2FF-EC25570EE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3BAE1A-6D7A-ADE5-13CA-541AD612F363}"/>
              </a:ext>
            </a:extLst>
          </p:cNvPr>
          <p:cNvSpPr>
            <a:spLocks noGrp="1"/>
          </p:cNvSpPr>
          <p:nvPr>
            <p:ph type="dt" sz="half" idx="10"/>
          </p:nvPr>
        </p:nvSpPr>
        <p:spPr/>
        <p:txBody>
          <a:bodyPr/>
          <a:lstStyle/>
          <a:p>
            <a:fld id="{C79EAF31-3792-4AF8-BD40-1653B1C2970B}" type="datetime1">
              <a:rPr lang="LID4096" smtClean="0"/>
              <a:t>03/24/2025</a:t>
            </a:fld>
            <a:endParaRPr lang="LID4096"/>
          </a:p>
        </p:txBody>
      </p:sp>
      <p:sp>
        <p:nvSpPr>
          <p:cNvPr id="6" name="Footer Placeholder 5">
            <a:extLst>
              <a:ext uri="{FF2B5EF4-FFF2-40B4-BE49-F238E27FC236}">
                <a16:creationId xmlns:a16="http://schemas.microsoft.com/office/drawing/2014/main" id="{40AC25D0-3B4C-C43F-62CF-B7F05D0DE574}"/>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C9903A7F-936C-B65E-E534-5471D60AB9CB}"/>
              </a:ext>
            </a:extLst>
          </p:cNvPr>
          <p:cNvSpPr>
            <a:spLocks noGrp="1"/>
          </p:cNvSpPr>
          <p:nvPr>
            <p:ph type="sldNum" sz="quarter" idx="12"/>
          </p:nvPr>
        </p:nvSpPr>
        <p:spPr/>
        <p:txBody>
          <a:bodyPr/>
          <a:lstStyle/>
          <a:p>
            <a:fld id="{E575E747-C381-4278-BC6B-1BF5DBECDDFA}" type="slidenum">
              <a:rPr lang="LID4096" smtClean="0"/>
              <a:t>‹#›</a:t>
            </a:fld>
            <a:endParaRPr lang="LID4096"/>
          </a:p>
        </p:txBody>
      </p:sp>
    </p:spTree>
    <p:extLst>
      <p:ext uri="{BB962C8B-B14F-4D97-AF65-F5344CB8AC3E}">
        <p14:creationId xmlns:p14="http://schemas.microsoft.com/office/powerpoint/2010/main" val="2444172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A46BC8-E542-3BD4-C8AC-6EDB3DB8ED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982B625-55E9-F2C7-9D6B-598FE74365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EC7958F-EB5A-B298-C2D3-108559BED8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F12B0B-CEAC-4B8B-9952-248AA8F6D117}" type="datetime1">
              <a:rPr lang="LID4096" smtClean="0"/>
              <a:t>03/24/2025</a:t>
            </a:fld>
            <a:endParaRPr lang="LID4096"/>
          </a:p>
        </p:txBody>
      </p:sp>
      <p:sp>
        <p:nvSpPr>
          <p:cNvPr id="5" name="Footer Placeholder 4">
            <a:extLst>
              <a:ext uri="{FF2B5EF4-FFF2-40B4-BE49-F238E27FC236}">
                <a16:creationId xmlns:a16="http://schemas.microsoft.com/office/drawing/2014/main" id="{ACB1BC4E-B7DF-CE4F-3408-151F7A55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52DAF440-2660-329F-DC62-32508D80FB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5E747-C381-4278-BC6B-1BF5DBECDDFA}" type="slidenum">
              <a:rPr lang="LID4096" smtClean="0"/>
              <a:t>‹#›</a:t>
            </a:fld>
            <a:endParaRPr lang="LID4096"/>
          </a:p>
        </p:txBody>
      </p:sp>
    </p:spTree>
    <p:extLst>
      <p:ext uri="{BB962C8B-B14F-4D97-AF65-F5344CB8AC3E}">
        <p14:creationId xmlns:p14="http://schemas.microsoft.com/office/powerpoint/2010/main" val="1290415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42565C0-1ACF-C29B-9EE0-2B4A12D79EE0}"/>
              </a:ext>
            </a:extLst>
          </p:cNvPr>
          <p:cNvSpPr/>
          <p:nvPr/>
        </p:nvSpPr>
        <p:spPr>
          <a:xfrm flipH="1">
            <a:off x="0" y="0"/>
            <a:ext cx="11847808" cy="914657"/>
          </a:xfrm>
          <a:custGeom>
            <a:avLst/>
            <a:gdLst>
              <a:gd name="connsiteX0" fmla="*/ 12191999 w 12191999"/>
              <a:gd name="connsiteY0" fmla="*/ 0 h 5740272"/>
              <a:gd name="connsiteX1" fmla="*/ 12191999 w 12191999"/>
              <a:gd name="connsiteY1" fmla="*/ 3048077 h 5740272"/>
              <a:gd name="connsiteX2" fmla="*/ 12191999 w 12191999"/>
              <a:gd name="connsiteY2" fmla="*/ 5465875 h 5740272"/>
              <a:gd name="connsiteX3" fmla="*/ 12191999 w 12191999"/>
              <a:gd name="connsiteY3" fmla="*/ 5740272 h 5740272"/>
              <a:gd name="connsiteX4" fmla="*/ 0 w 12191999"/>
              <a:gd name="connsiteY4" fmla="*/ 5740272 h 5740272"/>
              <a:gd name="connsiteX5" fmla="*/ 0 w 12191999"/>
              <a:gd name="connsiteY5" fmla="*/ 5465875 h 5740272"/>
              <a:gd name="connsiteX6" fmla="*/ 0 w 12191999"/>
              <a:gd name="connsiteY6" fmla="*/ 5465875 h 5740272"/>
              <a:gd name="connsiteX7" fmla="*/ 0 w 12191999"/>
              <a:gd name="connsiteY7" fmla="*/ 2025264 h 5740272"/>
              <a:gd name="connsiteX8" fmla="*/ 3597180 w 12191999"/>
              <a:gd name="connsiteY8" fmla="*/ 0 h 5740272"/>
              <a:gd name="connsiteX0" fmla="*/ 12191999 w 12191999"/>
              <a:gd name="connsiteY0" fmla="*/ 0 h 5740272"/>
              <a:gd name="connsiteX1" fmla="*/ 12191999 w 12191999"/>
              <a:gd name="connsiteY1" fmla="*/ 3048077 h 5740272"/>
              <a:gd name="connsiteX2" fmla="*/ 12191999 w 12191999"/>
              <a:gd name="connsiteY2" fmla="*/ 5465875 h 5740272"/>
              <a:gd name="connsiteX3" fmla="*/ 12191999 w 12191999"/>
              <a:gd name="connsiteY3" fmla="*/ 5740272 h 5740272"/>
              <a:gd name="connsiteX4" fmla="*/ 0 w 12191999"/>
              <a:gd name="connsiteY4" fmla="*/ 5740272 h 5740272"/>
              <a:gd name="connsiteX5" fmla="*/ 0 w 12191999"/>
              <a:gd name="connsiteY5" fmla="*/ 5465875 h 5740272"/>
              <a:gd name="connsiteX6" fmla="*/ 0 w 12191999"/>
              <a:gd name="connsiteY6" fmla="*/ 5465875 h 5740272"/>
              <a:gd name="connsiteX7" fmla="*/ 0 w 12191999"/>
              <a:gd name="connsiteY7" fmla="*/ 2025264 h 5740272"/>
              <a:gd name="connsiteX8" fmla="*/ 1657285 w 12191999"/>
              <a:gd name="connsiteY8" fmla="*/ 53649 h 5740272"/>
              <a:gd name="connsiteX9" fmla="*/ 12191999 w 12191999"/>
              <a:gd name="connsiteY9" fmla="*/ 0 h 5740272"/>
              <a:gd name="connsiteX0" fmla="*/ 12191999 w 12191999"/>
              <a:gd name="connsiteY0" fmla="*/ 0 h 5740272"/>
              <a:gd name="connsiteX1" fmla="*/ 12191999 w 12191999"/>
              <a:gd name="connsiteY1" fmla="*/ 3048077 h 5740272"/>
              <a:gd name="connsiteX2" fmla="*/ 12191999 w 12191999"/>
              <a:gd name="connsiteY2" fmla="*/ 5465875 h 5740272"/>
              <a:gd name="connsiteX3" fmla="*/ 12191999 w 12191999"/>
              <a:gd name="connsiteY3" fmla="*/ 5740272 h 5740272"/>
              <a:gd name="connsiteX4" fmla="*/ 0 w 12191999"/>
              <a:gd name="connsiteY4" fmla="*/ 5740272 h 5740272"/>
              <a:gd name="connsiteX5" fmla="*/ 0 w 12191999"/>
              <a:gd name="connsiteY5" fmla="*/ 5465875 h 5740272"/>
              <a:gd name="connsiteX6" fmla="*/ 0 w 12191999"/>
              <a:gd name="connsiteY6" fmla="*/ 5465875 h 5740272"/>
              <a:gd name="connsiteX7" fmla="*/ 0 w 12191999"/>
              <a:gd name="connsiteY7" fmla="*/ 4010224 h 5740272"/>
              <a:gd name="connsiteX8" fmla="*/ 1657285 w 12191999"/>
              <a:gd name="connsiteY8" fmla="*/ 53649 h 5740272"/>
              <a:gd name="connsiteX9" fmla="*/ 12191999 w 12191999"/>
              <a:gd name="connsiteY9" fmla="*/ 0 h 5740272"/>
              <a:gd name="connsiteX0" fmla="*/ 12191999 w 12191999"/>
              <a:gd name="connsiteY0" fmla="*/ 0 h 5740272"/>
              <a:gd name="connsiteX1" fmla="*/ 12191999 w 12191999"/>
              <a:gd name="connsiteY1" fmla="*/ 3048077 h 5740272"/>
              <a:gd name="connsiteX2" fmla="*/ 12191999 w 12191999"/>
              <a:gd name="connsiteY2" fmla="*/ 5465875 h 5740272"/>
              <a:gd name="connsiteX3" fmla="*/ 12191999 w 12191999"/>
              <a:gd name="connsiteY3" fmla="*/ 5740272 h 5740272"/>
              <a:gd name="connsiteX4" fmla="*/ 0 w 12191999"/>
              <a:gd name="connsiteY4" fmla="*/ 5740272 h 5740272"/>
              <a:gd name="connsiteX5" fmla="*/ 0 w 12191999"/>
              <a:gd name="connsiteY5" fmla="*/ 5465875 h 5740272"/>
              <a:gd name="connsiteX6" fmla="*/ 0 w 12191999"/>
              <a:gd name="connsiteY6" fmla="*/ 5465875 h 5740272"/>
              <a:gd name="connsiteX7" fmla="*/ 0 w 12191999"/>
              <a:gd name="connsiteY7" fmla="*/ 4010224 h 5740272"/>
              <a:gd name="connsiteX8" fmla="*/ 1161628 w 12191999"/>
              <a:gd name="connsiteY8" fmla="*/ 6 h 5740272"/>
              <a:gd name="connsiteX9" fmla="*/ 12191999 w 12191999"/>
              <a:gd name="connsiteY9" fmla="*/ 0 h 5740272"/>
              <a:gd name="connsiteX0" fmla="*/ 12191999 w 12191999"/>
              <a:gd name="connsiteY0" fmla="*/ 0 h 5740272"/>
              <a:gd name="connsiteX1" fmla="*/ 12191999 w 12191999"/>
              <a:gd name="connsiteY1" fmla="*/ 3048077 h 5740272"/>
              <a:gd name="connsiteX2" fmla="*/ 12191999 w 12191999"/>
              <a:gd name="connsiteY2" fmla="*/ 5465875 h 5740272"/>
              <a:gd name="connsiteX3" fmla="*/ 12191999 w 12191999"/>
              <a:gd name="connsiteY3" fmla="*/ 5740272 h 5740272"/>
              <a:gd name="connsiteX4" fmla="*/ 0 w 12191999"/>
              <a:gd name="connsiteY4" fmla="*/ 5740272 h 5740272"/>
              <a:gd name="connsiteX5" fmla="*/ 0 w 12191999"/>
              <a:gd name="connsiteY5" fmla="*/ 5465875 h 5740272"/>
              <a:gd name="connsiteX6" fmla="*/ 0 w 12191999"/>
              <a:gd name="connsiteY6" fmla="*/ 5465875 h 5740272"/>
              <a:gd name="connsiteX7" fmla="*/ 196554 w 12191999"/>
              <a:gd name="connsiteY7" fmla="*/ 5726938 h 5740272"/>
              <a:gd name="connsiteX8" fmla="*/ 1161628 w 12191999"/>
              <a:gd name="connsiteY8" fmla="*/ 6 h 5740272"/>
              <a:gd name="connsiteX9" fmla="*/ 12191999 w 12191999"/>
              <a:gd name="connsiteY9" fmla="*/ 0 h 5740272"/>
              <a:gd name="connsiteX0" fmla="*/ 12191999 w 12191999"/>
              <a:gd name="connsiteY0" fmla="*/ 0 h 5740272"/>
              <a:gd name="connsiteX1" fmla="*/ 12191999 w 12191999"/>
              <a:gd name="connsiteY1" fmla="*/ 3048077 h 5740272"/>
              <a:gd name="connsiteX2" fmla="*/ 12191999 w 12191999"/>
              <a:gd name="connsiteY2" fmla="*/ 5465875 h 5740272"/>
              <a:gd name="connsiteX3" fmla="*/ 12191999 w 12191999"/>
              <a:gd name="connsiteY3" fmla="*/ 5740272 h 5740272"/>
              <a:gd name="connsiteX4" fmla="*/ 0 w 12191999"/>
              <a:gd name="connsiteY4" fmla="*/ 5740272 h 5740272"/>
              <a:gd name="connsiteX5" fmla="*/ 0 w 12191999"/>
              <a:gd name="connsiteY5" fmla="*/ 5465875 h 5740272"/>
              <a:gd name="connsiteX6" fmla="*/ 0 w 12191999"/>
              <a:gd name="connsiteY6" fmla="*/ 5734949 h 5740272"/>
              <a:gd name="connsiteX7" fmla="*/ 196554 w 12191999"/>
              <a:gd name="connsiteY7" fmla="*/ 5726938 h 5740272"/>
              <a:gd name="connsiteX8" fmla="*/ 1161628 w 12191999"/>
              <a:gd name="connsiteY8" fmla="*/ 6 h 5740272"/>
              <a:gd name="connsiteX9" fmla="*/ 12191999 w 12191999"/>
              <a:gd name="connsiteY9" fmla="*/ 0 h 5740272"/>
              <a:gd name="connsiteX0" fmla="*/ 12191999 w 12191999"/>
              <a:gd name="connsiteY0" fmla="*/ 0 h 5740272"/>
              <a:gd name="connsiteX1" fmla="*/ 12191999 w 12191999"/>
              <a:gd name="connsiteY1" fmla="*/ 3048077 h 5740272"/>
              <a:gd name="connsiteX2" fmla="*/ 12191999 w 12191999"/>
              <a:gd name="connsiteY2" fmla="*/ 5465875 h 5740272"/>
              <a:gd name="connsiteX3" fmla="*/ 12191999 w 12191999"/>
              <a:gd name="connsiteY3" fmla="*/ 5740272 h 5740272"/>
              <a:gd name="connsiteX4" fmla="*/ 0 w 12191999"/>
              <a:gd name="connsiteY4" fmla="*/ 5740272 h 5740272"/>
              <a:gd name="connsiteX5" fmla="*/ 0 w 12191999"/>
              <a:gd name="connsiteY5" fmla="*/ 5720008 h 5740272"/>
              <a:gd name="connsiteX6" fmla="*/ 0 w 12191999"/>
              <a:gd name="connsiteY6" fmla="*/ 5734949 h 5740272"/>
              <a:gd name="connsiteX7" fmla="*/ 196554 w 12191999"/>
              <a:gd name="connsiteY7" fmla="*/ 5726938 h 5740272"/>
              <a:gd name="connsiteX8" fmla="*/ 1161628 w 12191999"/>
              <a:gd name="connsiteY8" fmla="*/ 6 h 5740272"/>
              <a:gd name="connsiteX9" fmla="*/ 12191999 w 12191999"/>
              <a:gd name="connsiteY9" fmla="*/ 0 h 5740272"/>
              <a:gd name="connsiteX0" fmla="*/ 12191999 w 12191999"/>
              <a:gd name="connsiteY0" fmla="*/ 0 h 5740272"/>
              <a:gd name="connsiteX1" fmla="*/ 12191999 w 12191999"/>
              <a:gd name="connsiteY1" fmla="*/ 3048077 h 5740272"/>
              <a:gd name="connsiteX2" fmla="*/ 12191999 w 12191999"/>
              <a:gd name="connsiteY2" fmla="*/ 5465875 h 5740272"/>
              <a:gd name="connsiteX3" fmla="*/ 12191999 w 12191999"/>
              <a:gd name="connsiteY3" fmla="*/ 5740272 h 5740272"/>
              <a:gd name="connsiteX4" fmla="*/ 0 w 12191999"/>
              <a:gd name="connsiteY4" fmla="*/ 5740272 h 5740272"/>
              <a:gd name="connsiteX5" fmla="*/ 0 w 12191999"/>
              <a:gd name="connsiteY5" fmla="*/ 5720008 h 5740272"/>
              <a:gd name="connsiteX6" fmla="*/ 196554 w 12191999"/>
              <a:gd name="connsiteY6" fmla="*/ 5726938 h 5740272"/>
              <a:gd name="connsiteX7" fmla="*/ 1161628 w 12191999"/>
              <a:gd name="connsiteY7" fmla="*/ 6 h 5740272"/>
              <a:gd name="connsiteX8" fmla="*/ 12191999 w 12191999"/>
              <a:gd name="connsiteY8" fmla="*/ 0 h 5740272"/>
              <a:gd name="connsiteX0" fmla="*/ 12191999 w 12191999"/>
              <a:gd name="connsiteY0" fmla="*/ 0 h 5740272"/>
              <a:gd name="connsiteX1" fmla="*/ 12191999 w 12191999"/>
              <a:gd name="connsiteY1" fmla="*/ 3048077 h 5740272"/>
              <a:gd name="connsiteX2" fmla="*/ 12191999 w 12191999"/>
              <a:gd name="connsiteY2" fmla="*/ 5465875 h 5740272"/>
              <a:gd name="connsiteX3" fmla="*/ 12191999 w 12191999"/>
              <a:gd name="connsiteY3" fmla="*/ 5740272 h 5740272"/>
              <a:gd name="connsiteX4" fmla="*/ 0 w 12191999"/>
              <a:gd name="connsiteY4" fmla="*/ 5740272 h 5740272"/>
              <a:gd name="connsiteX5" fmla="*/ 196554 w 12191999"/>
              <a:gd name="connsiteY5" fmla="*/ 5726938 h 5740272"/>
              <a:gd name="connsiteX6" fmla="*/ 1161628 w 12191999"/>
              <a:gd name="connsiteY6" fmla="*/ 6 h 5740272"/>
              <a:gd name="connsiteX7" fmla="*/ 12191999 w 12191999"/>
              <a:gd name="connsiteY7" fmla="*/ 0 h 5740272"/>
              <a:gd name="connsiteX0" fmla="*/ 11995445 w 11995445"/>
              <a:gd name="connsiteY0" fmla="*/ 0 h 5740272"/>
              <a:gd name="connsiteX1" fmla="*/ 11995445 w 11995445"/>
              <a:gd name="connsiteY1" fmla="*/ 3048077 h 5740272"/>
              <a:gd name="connsiteX2" fmla="*/ 11995445 w 11995445"/>
              <a:gd name="connsiteY2" fmla="*/ 5465875 h 5740272"/>
              <a:gd name="connsiteX3" fmla="*/ 11995445 w 11995445"/>
              <a:gd name="connsiteY3" fmla="*/ 5740272 h 5740272"/>
              <a:gd name="connsiteX4" fmla="*/ 0 w 11995445"/>
              <a:gd name="connsiteY4" fmla="*/ 5726938 h 5740272"/>
              <a:gd name="connsiteX5" fmla="*/ 965074 w 11995445"/>
              <a:gd name="connsiteY5" fmla="*/ 6 h 5740272"/>
              <a:gd name="connsiteX6" fmla="*/ 11995445 w 11995445"/>
              <a:gd name="connsiteY6" fmla="*/ 0 h 5740272"/>
              <a:gd name="connsiteX0" fmla="*/ 11847808 w 11847808"/>
              <a:gd name="connsiteY0" fmla="*/ 0 h 5741885"/>
              <a:gd name="connsiteX1" fmla="*/ 11847808 w 11847808"/>
              <a:gd name="connsiteY1" fmla="*/ 3048077 h 5741885"/>
              <a:gd name="connsiteX2" fmla="*/ 11847808 w 11847808"/>
              <a:gd name="connsiteY2" fmla="*/ 5465875 h 5741885"/>
              <a:gd name="connsiteX3" fmla="*/ 11847808 w 11847808"/>
              <a:gd name="connsiteY3" fmla="*/ 5740272 h 5741885"/>
              <a:gd name="connsiteX4" fmla="*/ 0 w 11847808"/>
              <a:gd name="connsiteY4" fmla="*/ 5741885 h 5741885"/>
              <a:gd name="connsiteX5" fmla="*/ 817437 w 11847808"/>
              <a:gd name="connsiteY5" fmla="*/ 6 h 5741885"/>
              <a:gd name="connsiteX6" fmla="*/ 11847808 w 11847808"/>
              <a:gd name="connsiteY6" fmla="*/ 0 h 574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7808" h="5741885">
                <a:moveTo>
                  <a:pt x="11847808" y="0"/>
                </a:moveTo>
                <a:lnTo>
                  <a:pt x="11847808" y="3048077"/>
                </a:lnTo>
                <a:lnTo>
                  <a:pt x="11847808" y="5465875"/>
                </a:lnTo>
                <a:lnTo>
                  <a:pt x="11847808" y="5740272"/>
                </a:lnTo>
                <a:lnTo>
                  <a:pt x="0" y="5741885"/>
                </a:lnTo>
                <a:lnTo>
                  <a:pt x="817437" y="6"/>
                </a:lnTo>
                <a:lnTo>
                  <a:pt x="11847808" y="0"/>
                </a:lnTo>
                <a:close/>
              </a:path>
            </a:pathLst>
          </a:custGeom>
          <a:solidFill>
            <a:srgbClr val="CFD6DA"/>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26" name="Rectangle 2"/>
          <p:cNvSpPr>
            <a:spLocks noGrp="1" noChangeArrowheads="1"/>
          </p:cNvSpPr>
          <p:nvPr>
            <p:ph type="title"/>
          </p:nvPr>
        </p:nvSpPr>
        <p:spPr bwMode="auto">
          <a:xfrm>
            <a:off x="381000" y="152400"/>
            <a:ext cx="10591800" cy="609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he-IL" dirty="0"/>
          </a:p>
        </p:txBody>
      </p:sp>
      <p:sp>
        <p:nvSpPr>
          <p:cNvPr id="82947" name="Rectangle 3"/>
          <p:cNvSpPr>
            <a:spLocks noGrp="1" noChangeArrowheads="1"/>
          </p:cNvSpPr>
          <p:nvPr>
            <p:ph type="body" idx="1"/>
          </p:nvPr>
        </p:nvSpPr>
        <p:spPr bwMode="auto">
          <a:xfrm>
            <a:off x="304800" y="1295400"/>
            <a:ext cx="11379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he-IL" dirty="0"/>
              <a:t>לחץ כדי לערוך סגנונות טקסט של תבנית בסיס</a:t>
            </a:r>
            <a:endParaRPr lang="en-US" dirty="0"/>
          </a:p>
          <a:p>
            <a:pPr lvl="1"/>
            <a:r>
              <a:rPr lang="he-IL" dirty="0"/>
              <a:t>רמה שנייה</a:t>
            </a:r>
            <a:endParaRPr lang="en-US" dirty="0"/>
          </a:p>
          <a:p>
            <a:pPr lvl="2"/>
            <a:r>
              <a:rPr lang="he-IL" dirty="0"/>
              <a:t>רמה שלישית</a:t>
            </a:r>
            <a:endParaRPr lang="en-US" dirty="0"/>
          </a:p>
          <a:p>
            <a:pPr lvl="3"/>
            <a:r>
              <a:rPr lang="he-IL" dirty="0"/>
              <a:t>רמה רביעית</a:t>
            </a:r>
            <a:endParaRPr lang="en-US" dirty="0"/>
          </a:p>
          <a:p>
            <a:pPr lvl="4"/>
            <a:r>
              <a:rPr lang="he-IL" dirty="0"/>
              <a:t>רמה חמישית</a:t>
            </a:r>
            <a:endParaRPr lang="en-US" dirty="0"/>
          </a:p>
        </p:txBody>
      </p:sp>
      <p:sp>
        <p:nvSpPr>
          <p:cNvPr id="16" name="Slide Number Placeholder 5">
            <a:extLst>
              <a:ext uri="{FF2B5EF4-FFF2-40B4-BE49-F238E27FC236}">
                <a16:creationId xmlns:a16="http://schemas.microsoft.com/office/drawing/2014/main" id="{860F9B67-38E1-5979-C2B9-7D815DC88C31}"/>
              </a:ext>
            </a:extLst>
          </p:cNvPr>
          <p:cNvSpPr txBox="1">
            <a:spLocks/>
          </p:cNvSpPr>
          <p:nvPr/>
        </p:nvSpPr>
        <p:spPr>
          <a:xfrm>
            <a:off x="11582400" y="457200"/>
            <a:ext cx="5334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ctr" rtl="0" fontAlgn="base">
              <a:spcBef>
                <a:spcPct val="0"/>
              </a:spcBef>
              <a:spcAft>
                <a:spcPct val="0"/>
              </a:spcAft>
              <a:defRPr kern="1200">
                <a:solidFill>
                  <a:schemeClr val="tx1"/>
                </a:solidFill>
                <a:latin typeface="Arial" pitchFamily="34" charset="0"/>
                <a:ea typeface="+mn-ea"/>
                <a:cs typeface="Arial" pitchFamily="34" charset="0"/>
              </a:defRPr>
            </a:lvl2pPr>
            <a:lvl3pPr marL="914400" algn="ctr" rtl="0" fontAlgn="base">
              <a:spcBef>
                <a:spcPct val="0"/>
              </a:spcBef>
              <a:spcAft>
                <a:spcPct val="0"/>
              </a:spcAft>
              <a:defRPr kern="1200">
                <a:solidFill>
                  <a:schemeClr val="tx1"/>
                </a:solidFill>
                <a:latin typeface="Arial" pitchFamily="34" charset="0"/>
                <a:ea typeface="+mn-ea"/>
                <a:cs typeface="Arial" pitchFamily="34" charset="0"/>
              </a:defRPr>
            </a:lvl3pPr>
            <a:lvl4pPr marL="1371600" algn="ctr" rtl="0" fontAlgn="base">
              <a:spcBef>
                <a:spcPct val="0"/>
              </a:spcBef>
              <a:spcAft>
                <a:spcPct val="0"/>
              </a:spcAft>
              <a:defRPr kern="1200">
                <a:solidFill>
                  <a:schemeClr val="tx1"/>
                </a:solidFill>
                <a:latin typeface="Arial" pitchFamily="34" charset="0"/>
                <a:ea typeface="+mn-ea"/>
                <a:cs typeface="Arial" pitchFamily="34" charset="0"/>
              </a:defRPr>
            </a:lvl4pPr>
            <a:lvl5pPr marL="1828800" algn="ctr" rtl="0" fontAlgn="base">
              <a:spcBef>
                <a:spcPct val="0"/>
              </a:spcBef>
              <a:spcAft>
                <a:spcPct val="0"/>
              </a:spcAft>
              <a:defRPr kern="1200">
                <a:solidFill>
                  <a:schemeClr val="tx1"/>
                </a:solidFill>
                <a:latin typeface="Arial" pitchFamily="34" charset="0"/>
                <a:ea typeface="+mn-ea"/>
                <a:cs typeface="Arial" pitchFamily="34" charset="0"/>
              </a:defRPr>
            </a:lvl5pPr>
            <a:lvl6pPr marL="2286000" algn="r" defTabSz="914400" rtl="1" eaLnBrk="1" latinLnBrk="0" hangingPunct="1">
              <a:defRPr kern="1200">
                <a:solidFill>
                  <a:schemeClr val="tx1"/>
                </a:solidFill>
                <a:latin typeface="Arial" pitchFamily="34" charset="0"/>
                <a:ea typeface="+mn-ea"/>
                <a:cs typeface="Arial" pitchFamily="34" charset="0"/>
              </a:defRPr>
            </a:lvl6pPr>
            <a:lvl7pPr marL="2743200" algn="r" defTabSz="914400" rtl="1" eaLnBrk="1" latinLnBrk="0" hangingPunct="1">
              <a:defRPr kern="1200">
                <a:solidFill>
                  <a:schemeClr val="tx1"/>
                </a:solidFill>
                <a:latin typeface="Arial" pitchFamily="34" charset="0"/>
                <a:ea typeface="+mn-ea"/>
                <a:cs typeface="Arial" pitchFamily="34" charset="0"/>
              </a:defRPr>
            </a:lvl7pPr>
            <a:lvl8pPr marL="3200400" algn="r" defTabSz="914400" rtl="1" eaLnBrk="1" latinLnBrk="0" hangingPunct="1">
              <a:defRPr kern="1200">
                <a:solidFill>
                  <a:schemeClr val="tx1"/>
                </a:solidFill>
                <a:latin typeface="Arial" pitchFamily="34" charset="0"/>
                <a:ea typeface="+mn-ea"/>
                <a:cs typeface="Arial" pitchFamily="34" charset="0"/>
              </a:defRPr>
            </a:lvl8pPr>
            <a:lvl9pPr marL="3657600" algn="r" defTabSz="914400" rtl="1" eaLnBrk="1" latinLnBrk="0" hangingPunct="1">
              <a:defRPr kern="1200">
                <a:solidFill>
                  <a:schemeClr val="tx1"/>
                </a:solidFill>
                <a:latin typeface="Arial" pitchFamily="34" charset="0"/>
                <a:ea typeface="+mn-ea"/>
                <a:cs typeface="Arial" pitchFamily="34" charset="0"/>
              </a:defRPr>
            </a:lvl9pPr>
          </a:lstStyle>
          <a:p>
            <a:pPr lvl="0" algn="ctr"/>
            <a:fld id="{7A6A052B-A0ED-42E3-A42D-476CBA669AF3}" type="slidenum">
              <a:rPr lang="en-US" smtClean="0"/>
              <a:pPr lvl="0" algn="ctr"/>
              <a:t>‹#›</a:t>
            </a:fld>
            <a:endParaRPr lang="en-US" dirty="0"/>
          </a:p>
        </p:txBody>
      </p:sp>
      <p:sp>
        <p:nvSpPr>
          <p:cNvPr id="19" name="Rectangle 18">
            <a:extLst>
              <a:ext uri="{FF2B5EF4-FFF2-40B4-BE49-F238E27FC236}">
                <a16:creationId xmlns:a16="http://schemas.microsoft.com/office/drawing/2014/main" id="{6E436AEB-89C4-21E7-59DA-11D3578740FA}"/>
              </a:ext>
            </a:extLst>
          </p:cNvPr>
          <p:cNvSpPr/>
          <p:nvPr/>
        </p:nvSpPr>
        <p:spPr bwMode="auto">
          <a:xfrm>
            <a:off x="-2260" y="0"/>
            <a:ext cx="304800" cy="914400"/>
          </a:xfrm>
          <a:prstGeom prst="rect">
            <a:avLst/>
          </a:prstGeom>
          <a:gradFill flip="none" rotWithShape="1">
            <a:gsLst>
              <a:gs pos="0">
                <a:srgbClr val="F7941E"/>
              </a:gs>
              <a:gs pos="100000">
                <a:srgbClr val="E16327"/>
              </a:gs>
            </a:gsLst>
            <a:lin ang="13500000" scaled="1"/>
            <a:tileRect/>
          </a:gra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pPr>
            <a:endParaRPr kumimoji="0" lang="en-IL" sz="1800" b="0" i="0" u="none" strike="noStrike" kern="0" cap="none" spc="0" normalizeH="0" baseline="0" dirty="0">
              <a:ln>
                <a:noFill/>
              </a:ln>
              <a:solidFill>
                <a:prstClr val="white"/>
              </a:solidFill>
              <a:effectLst/>
              <a:uLnTx/>
              <a:uFillTx/>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E579D9F-6F36-ED7F-666D-17996A2F274D}"/>
              </a:ext>
            </a:extLst>
          </p:cNvPr>
          <p:cNvPicPr>
            <a:picLocks noChangeAspect="1"/>
          </p:cNvPicPr>
          <p:nvPr/>
        </p:nvPicPr>
        <p:blipFill rotWithShape="1">
          <a:blip r:embed="rId11">
            <a:extLst>
              <a:ext uri="{28A0092B-C50C-407E-A947-70E740481C1C}">
                <a14:useLocalDpi xmlns:a14="http://schemas.microsoft.com/office/drawing/2010/main" val="0"/>
              </a:ext>
            </a:extLst>
          </a:blip>
          <a:srcRect l="82510" r="-1127"/>
          <a:stretch/>
        </p:blipFill>
        <p:spPr>
          <a:xfrm>
            <a:off x="11631890" y="133350"/>
            <a:ext cx="434421" cy="384207"/>
          </a:xfrm>
          <a:prstGeom prst="rect">
            <a:avLst/>
          </a:prstGeom>
        </p:spPr>
      </p:pic>
    </p:spTree>
    <p:extLst>
      <p:ext uri="{BB962C8B-B14F-4D97-AF65-F5344CB8AC3E}">
        <p14:creationId xmlns:p14="http://schemas.microsoft.com/office/powerpoint/2010/main" val="42084001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sldNum="0" hdr="0" ftr="0" dt="0"/>
  <p:txStyles>
    <p:titleStyle>
      <a:lvl1pPr algn="l" rtl="0" eaLnBrk="1" fontAlgn="base" hangingPunct="1">
        <a:spcBef>
          <a:spcPct val="0"/>
        </a:spcBef>
        <a:spcAft>
          <a:spcPct val="0"/>
        </a:spcAft>
        <a:defRPr sz="3200" b="1">
          <a:solidFill>
            <a:schemeClr val="tx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3200" b="1">
          <a:solidFill>
            <a:schemeClr val="bg1"/>
          </a:solidFill>
          <a:latin typeface="Arial" pitchFamily="34" charset="0"/>
          <a:cs typeface="Arial" pitchFamily="34" charset="0"/>
        </a:defRPr>
      </a:lvl2pPr>
      <a:lvl3pPr algn="l" rtl="0" eaLnBrk="1" fontAlgn="base" hangingPunct="1">
        <a:spcBef>
          <a:spcPct val="0"/>
        </a:spcBef>
        <a:spcAft>
          <a:spcPct val="0"/>
        </a:spcAft>
        <a:defRPr sz="3200" b="1">
          <a:solidFill>
            <a:schemeClr val="bg1"/>
          </a:solidFill>
          <a:latin typeface="Arial" pitchFamily="34" charset="0"/>
          <a:cs typeface="Arial" pitchFamily="34" charset="0"/>
        </a:defRPr>
      </a:lvl3pPr>
      <a:lvl4pPr algn="l" rtl="0" eaLnBrk="1" fontAlgn="base" hangingPunct="1">
        <a:spcBef>
          <a:spcPct val="0"/>
        </a:spcBef>
        <a:spcAft>
          <a:spcPct val="0"/>
        </a:spcAft>
        <a:defRPr sz="3200" b="1">
          <a:solidFill>
            <a:schemeClr val="bg1"/>
          </a:solidFill>
          <a:latin typeface="Arial" pitchFamily="34" charset="0"/>
          <a:cs typeface="Arial" pitchFamily="34" charset="0"/>
        </a:defRPr>
      </a:lvl4pPr>
      <a:lvl5pPr algn="l" rtl="0" eaLnBrk="1" fontAlgn="base" hangingPunct="1">
        <a:spcBef>
          <a:spcPct val="0"/>
        </a:spcBef>
        <a:spcAft>
          <a:spcPct val="0"/>
        </a:spcAft>
        <a:defRPr sz="3200" b="1">
          <a:solidFill>
            <a:schemeClr val="bg1"/>
          </a:solidFill>
          <a:latin typeface="Arial" pitchFamily="34" charset="0"/>
          <a:cs typeface="Arial" pitchFamily="34" charset="0"/>
        </a:defRPr>
      </a:lvl5pPr>
      <a:lvl6pPr marL="457200" algn="l" rtl="0" eaLnBrk="1" fontAlgn="base" hangingPunct="1">
        <a:spcBef>
          <a:spcPct val="0"/>
        </a:spcBef>
        <a:spcAft>
          <a:spcPct val="0"/>
        </a:spcAft>
        <a:defRPr sz="3200" b="1">
          <a:solidFill>
            <a:schemeClr val="bg1"/>
          </a:solidFill>
          <a:latin typeface="Arial" pitchFamily="34" charset="0"/>
          <a:cs typeface="Arial" pitchFamily="34" charset="0"/>
        </a:defRPr>
      </a:lvl6pPr>
      <a:lvl7pPr marL="914400" algn="l" rtl="0" eaLnBrk="1" fontAlgn="base" hangingPunct="1">
        <a:spcBef>
          <a:spcPct val="0"/>
        </a:spcBef>
        <a:spcAft>
          <a:spcPct val="0"/>
        </a:spcAft>
        <a:defRPr sz="3200" b="1">
          <a:solidFill>
            <a:schemeClr val="bg1"/>
          </a:solidFill>
          <a:latin typeface="Arial" pitchFamily="34" charset="0"/>
          <a:cs typeface="Arial" pitchFamily="34" charset="0"/>
        </a:defRPr>
      </a:lvl7pPr>
      <a:lvl8pPr marL="1371600" algn="l" rtl="0" eaLnBrk="1" fontAlgn="base" hangingPunct="1">
        <a:spcBef>
          <a:spcPct val="0"/>
        </a:spcBef>
        <a:spcAft>
          <a:spcPct val="0"/>
        </a:spcAft>
        <a:defRPr sz="3200" b="1">
          <a:solidFill>
            <a:schemeClr val="bg1"/>
          </a:solidFill>
          <a:latin typeface="Arial" pitchFamily="34" charset="0"/>
          <a:cs typeface="Arial" pitchFamily="34" charset="0"/>
        </a:defRPr>
      </a:lvl8pPr>
      <a:lvl9pPr marL="1828800" algn="l" rtl="0" eaLnBrk="1" fontAlgn="base" hangingPunct="1">
        <a:spcBef>
          <a:spcPct val="0"/>
        </a:spcBef>
        <a:spcAft>
          <a:spcPct val="0"/>
        </a:spcAft>
        <a:defRPr sz="3200" b="1">
          <a:solidFill>
            <a:schemeClr val="bg1"/>
          </a:solidFill>
          <a:latin typeface="Arial" pitchFamily="34" charset="0"/>
          <a:cs typeface="Arial"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www.akronchildrens.org/inside/2022/04/14/prediabetes-in-kids/" TargetMode="External"/><Relationship Id="rId3" Type="http://schemas.openxmlformats.org/officeDocument/2006/relationships/hyperlink" Target="https://pmc.ncbi.nlm.nih.gov/articles/PMC10762598/#sec10" TargetMode="External"/><Relationship Id="rId7" Type="http://schemas.openxmlformats.org/officeDocument/2006/relationships/hyperlink" Target="https://jamanetwork.com/journals/jama/article-abstract/2759484#google_vignette"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hyperlink" Target="https://www.yalemedicine.org/news/prediabetes" TargetMode="External"/><Relationship Id="rId5" Type="http://schemas.openxmlformats.org/officeDocument/2006/relationships/hyperlink" Target="https://pubmed.ncbi.nlm.nih.gov/31790544/" TargetMode="External"/><Relationship Id="rId10" Type="http://schemas.openxmlformats.org/officeDocument/2006/relationships/hyperlink" Target="https://archive.cdc.gov/www_cdc_gov/media/releases/2019/p1202-diabetes.html" TargetMode="External"/><Relationship Id="rId4" Type="http://schemas.openxmlformats.org/officeDocument/2006/relationships/hyperlink" Target="https://www.google.com/search?q=youngest+prediabetes+patient&amp;oq=youngest+prediabetes+patient&amp;gs_lcrp=EgZjaHJvbWUyBggAEEUYOTIHCAEQIRigAdIBCTEwODk5ajBqN6gCALACAA&amp;sourceid=chrome&amp;ie=UTF-8" TargetMode="External"/><Relationship Id="rId9" Type="http://schemas.openxmlformats.org/officeDocument/2006/relationships/hyperlink" Target="https://www.publichealth.columbia.edu/news/youth-prediabetes-linked-likelihood-poor-pregnancy-outcomes"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ieeexplore.ieee.org/abstract/document/10517591"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hyperlink" Target="https://papers.ssrn.com/sol3/papers.cfm?abstract_id=4033433" TargetMode="External"/><Relationship Id="rId4" Type="http://schemas.openxmlformats.org/officeDocument/2006/relationships/hyperlink" Target="https://link.springer.com/article/10.1186/s12874-024-02304-4"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dl.acm.org/doi/full/10.1145/3636424#core-Bib0123"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hyperlink" Target="https://www.tandfonline.com/doi/abs/10.1080/01621459.1951.10500769" TargetMode="External"/><Relationship Id="rId4" Type="http://schemas.openxmlformats.org/officeDocument/2006/relationships/hyperlink" Target="https://dl.acm.org/doi/full/10.1145/3636424#core-Bib0010"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jpeg"/><Relationship Id="rId7" Type="http://schemas.openxmlformats.org/officeDocument/2006/relationships/diagramColors" Target="../diagrams/colors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s://mltechniques.com/2023/03/12/feature-clustering-a-simple-solution-to-many-machine-learning-problems/" TargetMode="External"/><Relationship Id="rId2" Type="http://schemas.openxmlformats.org/officeDocument/2006/relationships/notesSlide" Target="../notesSlides/notesSlide170.xml"/><Relationship Id="rId1" Type="http://schemas.openxmlformats.org/officeDocument/2006/relationships/slideLayout" Target="../slideLayouts/slideLayout2.xml"/><Relationship Id="rId5" Type="http://schemas.openxmlformats.org/officeDocument/2006/relationships/hyperlink" Target="https://www.jsoftware.us/vol5/jsw0512-9.pdf" TargetMode="External"/><Relationship Id="rId4" Type="http://schemas.openxmlformats.org/officeDocument/2006/relationships/hyperlink" Target="https://www.jmlr.org/papers/volume3/dhillon03a/dhillon03a.pdf"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93.xml"/><Relationship Id="rId1" Type="http://schemas.openxmlformats.org/officeDocument/2006/relationships/slideLayout" Target="../slideLayouts/slideLayout4.xml"/><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9.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11.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2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21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13.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6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5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6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8.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26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60.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6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2.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26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64.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81.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28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229.sv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80.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dom-pubs.onlinelibrary.wiley.com/doi/full/10.1111/dom.15238#dom15238-bib-0007"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hyperlink" Target="https://dom-pubs.onlinelibrary.wiley.com/action/getFTRLinkout?url=http%3A%2F%2Fscholar.google.com%2Fscholar%3Fhl%3Den%26q%3D%2BWorld%2BHealth%2BOrganization.%2BWHO%2BTechnical%2BReport%2BSeries%2B894.%2BObesity%253A%2Bpreventing%2Band%2Bmanaging%2Bthe%2Bglobal%2Bepidemic.%2BReport%2Bof%2Ba%2BWHO%2Bconsultation.%2B2023%2BAccessed%2BFebruary%2B28%252C%2B2023.%2Bhttps%253A%252F%252Fapps.who.int%252Firis%252Fhandle%252F10665%252F42330&amp;doi=10.1111%2Fdom.15238&amp;linkType=gs&amp;linkLocation=Reference&amp;linkSource=FULL_TEXT" TargetMode="External"/><Relationship Id="rId4" Type="http://schemas.openxmlformats.org/officeDocument/2006/relationships/hyperlink" Target="https://apps.who.int/iris/handle/10665/42330"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Google Shape;55;p15"/>
          <p:cNvSpPr txBox="1">
            <a:spLocks noGrp="1"/>
          </p:cNvSpPr>
          <p:nvPr>
            <p:ph type="ctrTitle"/>
          </p:nvPr>
        </p:nvSpPr>
        <p:spPr>
          <a:xfrm>
            <a:off x="1069115" y="699924"/>
            <a:ext cx="10053763" cy="2928470"/>
          </a:xfrm>
          <a:prstGeom prst="rect">
            <a:avLst/>
          </a:prstGeom>
        </p:spPr>
        <p:txBody>
          <a:bodyPr spcFirstLastPara="1" vert="horz" lIns="121900" tIns="121900" rIns="121900" bIns="121900" rtlCol="0" anchor="b" anchorCtr="0">
            <a:normAutofit/>
          </a:bodyPr>
          <a:lstStyle/>
          <a:p>
            <a:pPr>
              <a:spcBef>
                <a:spcPts val="0"/>
              </a:spcBef>
            </a:pPr>
            <a:r>
              <a:rPr lang="en-US" sz="9600" b="1" dirty="0">
                <a:solidFill>
                  <a:srgbClr val="FFFFFF"/>
                </a:solidFill>
                <a:effectLst>
                  <a:outerShdw blurRad="38100" dist="38100" dir="2700000" algn="tl">
                    <a:srgbClr val="000000">
                      <a:alpha val="43137"/>
                    </a:srgbClr>
                  </a:outerShdw>
                </a:effectLst>
              </a:rPr>
              <a:t>Prediabetes Project</a:t>
            </a:r>
          </a:p>
        </p:txBody>
      </p:sp>
      <p:sp>
        <p:nvSpPr>
          <p:cNvPr id="56" name="Google Shape;56;p15"/>
          <p:cNvSpPr txBox="1">
            <a:spLocks noGrp="1"/>
          </p:cNvSpPr>
          <p:nvPr>
            <p:ph type="subTitle" idx="1"/>
          </p:nvPr>
        </p:nvSpPr>
        <p:spPr>
          <a:xfrm>
            <a:off x="1350682" y="4870824"/>
            <a:ext cx="10005951" cy="1458258"/>
          </a:xfrm>
          <a:prstGeom prst="rect">
            <a:avLst/>
          </a:prstGeom>
        </p:spPr>
        <p:txBody>
          <a:bodyPr spcFirstLastPara="1" vert="horz" lIns="121900" tIns="121900" rIns="121900" bIns="121900" rtlCol="0" anchor="ctr" anchorCtr="0">
            <a:normAutofit/>
          </a:bodyPr>
          <a:lstStyle/>
          <a:p>
            <a:pPr algn="l">
              <a:spcBef>
                <a:spcPts val="0"/>
              </a:spcBef>
              <a:spcAft>
                <a:spcPts val="600"/>
              </a:spcAft>
            </a:pPr>
            <a:r>
              <a:rPr lang="en-US" dirty="0"/>
              <a:t>PM Meeting, 16/12/24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3AC986-9324-54F6-16E0-A173ED85ACE7}"/>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D3395D6-7841-24EF-8726-CC79FC375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21ECD1D-A051-FAB2-A076-329BDBD78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3381315-5A6D-3BFD-0A66-4828D18C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8D6DC33-4962-2CE2-3A42-597DCBE6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953D6B3-9137-A9DD-C09A-07EA824E4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3CC82D1B-7299-7814-8C0E-0A7FD865D8C0}"/>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Pregnancy Period</a:t>
            </a:r>
          </a:p>
        </p:txBody>
      </p:sp>
      <p:graphicFrame>
        <p:nvGraphicFramePr>
          <p:cNvPr id="4" name="TextBox 2">
            <a:extLst>
              <a:ext uri="{FF2B5EF4-FFF2-40B4-BE49-F238E27FC236}">
                <a16:creationId xmlns:a16="http://schemas.microsoft.com/office/drawing/2014/main" id="{FAC59468-351F-1DAA-60CA-505B9DDF3B15}"/>
              </a:ext>
            </a:extLst>
          </p:cNvPr>
          <p:cNvGraphicFramePr/>
          <p:nvPr/>
        </p:nvGraphicFramePr>
        <p:xfrm>
          <a:off x="133350" y="1963125"/>
          <a:ext cx="11991975" cy="4018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2212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9D66DFDF-E524-BC6F-136F-4E25F62E6AC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F4ACCF3-4592-4C51-9BD3-8B585431F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85F8DD32-9AAF-4829-5B08-37DA9E525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E739265-BBA8-8B4F-1B1D-D8ED09BE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5055E6A-251A-E57F-D2B9-6CB743153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3AB9B7B-A00C-1144-456F-A44FF2942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25066581-47E4-56B4-B2FC-4B4F6B5CEC03}"/>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chemeClr val="bg1"/>
                </a:solidFill>
              </a:rPr>
              <a:t>Important Articles to read</a:t>
            </a:r>
          </a:p>
        </p:txBody>
      </p:sp>
      <p:sp>
        <p:nvSpPr>
          <p:cNvPr id="3" name="TextBox 2">
            <a:extLst>
              <a:ext uri="{FF2B5EF4-FFF2-40B4-BE49-F238E27FC236}">
                <a16:creationId xmlns:a16="http://schemas.microsoft.com/office/drawing/2014/main" id="{594DD356-1F2B-FBF4-262A-148CD514ED4B}"/>
              </a:ext>
            </a:extLst>
          </p:cNvPr>
          <p:cNvSpPr txBox="1"/>
          <p:nvPr/>
        </p:nvSpPr>
        <p:spPr>
          <a:xfrm>
            <a:off x="699714" y="1928621"/>
            <a:ext cx="11190736" cy="4801314"/>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https://pmc.ncbi.nlm.nih.gov/articles/PMC10762598/#sec10</a:t>
            </a: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b="1" dirty="0">
                <a:hlinkClick r:id="rId4"/>
              </a:rPr>
              <a:t>https://www.google.com/search?q=youngest+prediabetes+patient&amp;oq=youngest+prediabetes+patient&amp;gs_lcrp=EgZjaHJvbWUyBggAEEUYOTIHCAEQIRigAdIBCTEwODk5ajBqN6gCALACAA&amp;sourceid=chrome&amp;ie=UTF-8</a:t>
            </a:r>
            <a:endParaRPr lang="en-US" b="1" dirty="0">
              <a:solidFill>
                <a:prstClr val="black"/>
              </a:solidFill>
              <a:latin typeface="Calibri" panose="020F0502020204030204"/>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https://pubmed.ncbi.nlm.nih.gov/31790544/</a:t>
            </a:r>
            <a:endParaRPr lang="en-US"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https://www.yalemedicine.org/news/prediabetes</a:t>
            </a:r>
            <a:endParaRPr lang="en-US"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https://jamanetwork.com/journals/jama/article-abstract/2759484#google_vignette</a:t>
            </a:r>
            <a:endParaRPr lang="en-US"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https://www.akronchildrens.org/inside/2022/04/14/prediabetes-in-kids/</a:t>
            </a:r>
            <a:endParaRPr lang="en-US"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hlinkClick r:id="rId9"/>
              </a:rPr>
              <a:t>https://www.publichealth.columbia.edu/news/youth-prediabetes-linked-likelihood-poor-pregnancy-outcomes</a:t>
            </a:r>
            <a:endParaRPr lang="en-US"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https://archive.cdc.gov/www_cdc_gov/media/releases/2019/p1202-diabetes.html</a:t>
            </a: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91342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3255E8-7BBC-C14E-0127-D689469555A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CA76F24-0CC1-81FE-7CB9-C2688AB98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50D782F-FE06-64B6-EEA8-5B0943332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E522F96-4149-52B4-BF39-A4998B5DD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6B6B41-9E90-0630-5D70-A6350E712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FF6FC91-063F-D914-2BED-D2D9A7782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A8671F4-B513-A747-0676-0008E683D09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Summary</a:t>
            </a:r>
          </a:p>
        </p:txBody>
      </p:sp>
      <p:sp>
        <p:nvSpPr>
          <p:cNvPr id="3" name="תיבת טקסט 20">
            <a:extLst>
              <a:ext uri="{FF2B5EF4-FFF2-40B4-BE49-F238E27FC236}">
                <a16:creationId xmlns:a16="http://schemas.microsoft.com/office/drawing/2014/main" id="{9871C089-F5C0-96B2-C811-D59951957DD8}"/>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 name="תיבת טקסט 2">
            <a:extLst>
              <a:ext uri="{FF2B5EF4-FFF2-40B4-BE49-F238E27FC236}">
                <a16:creationId xmlns:a16="http://schemas.microsoft.com/office/drawing/2014/main" id="{0569E44F-17DF-0CF1-9E13-89D865DA76A6}"/>
              </a:ext>
            </a:extLst>
          </p:cNvPr>
          <p:cNvSpPr txBox="1"/>
          <p:nvPr/>
        </p:nvSpPr>
        <p:spPr>
          <a:xfrm>
            <a:off x="301234" y="1928621"/>
            <a:ext cx="11351821" cy="3469155"/>
          </a:xfrm>
          <a:prstGeom prst="rect">
            <a:avLst/>
          </a:prstGeom>
          <a:noFill/>
        </p:spPr>
        <p:txBody>
          <a:bodyPr wrap="square" rtlCol="1">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Our data preprocessing phase involved outlier removal using Tukey fences, and subsequently, we embarked on the feature selection stage to pinpoint which lab tests would be important in predicting prediabetes. By leveraging the Welch's t-test and incorporating a bootstrapping method, we managed to filter out irrelevant lab tests due to the large sample size's influence and landed on a subset of 15 lab tests and BMI.</a:t>
            </a:r>
          </a:p>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rPr>
              <a:t>Of these 15 tests, familiar markers such as blood glucose, HbA1c, lipid profile, uric acid, and ALT-GPT were present. Interestingly, we also identified markers like gamma GT, LDH, CRP, C3, and alkaline phosphatase, not typically associated with prediabetes or diabetes in the current literature. Subsequent analysis revealed large effect sizes over extended periods for most of these markers, verifying their relevance.</a:t>
            </a:r>
          </a:p>
        </p:txBody>
      </p:sp>
    </p:spTree>
    <p:extLst>
      <p:ext uri="{BB962C8B-B14F-4D97-AF65-F5344CB8AC3E}">
        <p14:creationId xmlns:p14="http://schemas.microsoft.com/office/powerpoint/2010/main" val="3799432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783C97-F163-3F86-778B-9DFA66F37FF8}"/>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C376A2-39D1-4651-7A15-B64316911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EF93A0A-772B-6C60-72E9-7BD08B972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0EF0178-3583-386A-31C7-FC08C9826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46C2CF2B-4724-59E5-8CD0-4094BB295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22CBA3B-AF16-9EEF-6A04-9E676B785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892785C3-F171-1665-9C07-2DA50D8E8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F9642A79-CC99-0114-5D2D-F3538162EF23}"/>
              </a:ext>
            </a:extLst>
          </p:cNvPr>
          <p:cNvSpPr>
            <a:spLocks noGrp="1"/>
          </p:cNvSpPr>
          <p:nvPr>
            <p:ph type="title"/>
          </p:nvPr>
        </p:nvSpPr>
        <p:spPr>
          <a:xfrm>
            <a:off x="1314824" y="735106"/>
            <a:ext cx="10229476" cy="2928470"/>
          </a:xfrm>
        </p:spPr>
        <p:txBody>
          <a:bodyPr vert="horz" lIns="91440" tIns="45720" rIns="91440" bIns="45720" rtlCol="0" anchor="b">
            <a:normAutofit/>
          </a:bodyPr>
          <a:lstStyle/>
          <a:p>
            <a:pPr algn="l">
              <a:spcBef>
                <a:spcPct val="0"/>
              </a:spcBef>
            </a:pPr>
            <a:r>
              <a:rPr lang="en-US" dirty="0">
                <a:solidFill>
                  <a:srgbClr val="FFFFFF"/>
                </a:solidFill>
              </a:rPr>
              <a:t>Lab Test Results Comparison – </a:t>
            </a:r>
            <a:br>
              <a:rPr lang="en-US" dirty="0">
                <a:solidFill>
                  <a:srgbClr val="FFFFFF"/>
                </a:solidFill>
              </a:rPr>
            </a:br>
            <a:r>
              <a:rPr lang="en-US" dirty="0">
                <a:solidFill>
                  <a:srgbClr val="FFFFFF"/>
                </a:solidFill>
              </a:rPr>
              <a:t>Before and After handling missing values </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4956636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C4700A-4D78-B698-3049-A62BA3324859}"/>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3925302-B05B-DBB7-BB8F-42B875469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BCB84541-CC47-4590-6048-DA0AD156A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8960164-ADEE-68D7-0F60-37AFE1A12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908168C-AAA8-EC22-6A02-237AAE510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EC6CBAE-5200-4EB3-BF0B-CBC7CF27A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BA22972-1618-4519-8B5A-3323D14C02F0}"/>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Glucose Comparison</a:t>
            </a:r>
            <a:endParaRPr lang="en-US" sz="4000" dirty="0">
              <a:solidFill>
                <a:schemeClr val="bg1"/>
              </a:solidFill>
            </a:endParaRPr>
          </a:p>
        </p:txBody>
      </p:sp>
      <p:pic>
        <p:nvPicPr>
          <p:cNvPr id="3" name="Picture 2">
            <a:extLst>
              <a:ext uri="{FF2B5EF4-FFF2-40B4-BE49-F238E27FC236}">
                <a16:creationId xmlns:a16="http://schemas.microsoft.com/office/drawing/2014/main" id="{795B3FE6-2069-5E84-ACFA-642DA4AAA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5" y="2197967"/>
            <a:ext cx="7225748" cy="4335449"/>
          </a:xfrm>
          <a:prstGeom prst="rect">
            <a:avLst/>
          </a:prstGeom>
        </p:spPr>
      </p:pic>
      <p:pic>
        <p:nvPicPr>
          <p:cNvPr id="4" name="Picture 3">
            <a:extLst>
              <a:ext uri="{FF2B5EF4-FFF2-40B4-BE49-F238E27FC236}">
                <a16:creationId xmlns:a16="http://schemas.microsoft.com/office/drawing/2014/main" id="{563E01A7-44CD-B27B-7B35-4A620D954A3A}"/>
              </a:ext>
            </a:extLst>
          </p:cNvPr>
          <p:cNvPicPr>
            <a:picLocks noChangeAspect="1"/>
          </p:cNvPicPr>
          <p:nvPr/>
        </p:nvPicPr>
        <p:blipFill>
          <a:blip r:embed="rId4"/>
          <a:stretch>
            <a:fillRect/>
          </a:stretch>
        </p:blipFill>
        <p:spPr>
          <a:xfrm>
            <a:off x="5561919" y="2140814"/>
            <a:ext cx="6644367" cy="4335449"/>
          </a:xfrm>
          <a:prstGeom prst="rect">
            <a:avLst/>
          </a:prstGeom>
        </p:spPr>
      </p:pic>
      <p:sp>
        <p:nvSpPr>
          <p:cNvPr id="6" name="TextBox 5">
            <a:extLst>
              <a:ext uri="{FF2B5EF4-FFF2-40B4-BE49-F238E27FC236}">
                <a16:creationId xmlns:a16="http://schemas.microsoft.com/office/drawing/2014/main" id="{5EEC1B09-359A-2107-1C8E-F2C342C0AEE3}"/>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52576EA2-C3BF-1995-E53B-35AB8548C4C5}"/>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spTree>
    <p:extLst>
      <p:ext uri="{BB962C8B-B14F-4D97-AF65-F5344CB8AC3E}">
        <p14:creationId xmlns:p14="http://schemas.microsoft.com/office/powerpoint/2010/main" val="8730939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AA1897-740D-EA78-5128-B04CDB5098D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445FCC0-D33E-F4EF-8427-9A9CBE009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14D6A7D-7A3A-2C39-9668-08F14A36D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40F3E0B-E330-E514-747F-D114F2ADE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42B4B50-FA89-A7AE-5747-5652796CF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7D37E1A-5FAC-2F73-AA5E-DC93A199C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3E3E248-00F0-0B69-234E-D57EBA5BC78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Glucose Distribution Comparison</a:t>
            </a:r>
            <a:endParaRPr lang="en-US" sz="4000" dirty="0">
              <a:solidFill>
                <a:schemeClr val="bg1"/>
              </a:solidFill>
            </a:endParaRPr>
          </a:p>
        </p:txBody>
      </p:sp>
      <p:sp>
        <p:nvSpPr>
          <p:cNvPr id="6" name="TextBox 5">
            <a:extLst>
              <a:ext uri="{FF2B5EF4-FFF2-40B4-BE49-F238E27FC236}">
                <a16:creationId xmlns:a16="http://schemas.microsoft.com/office/drawing/2014/main" id="{93701F34-4962-E48D-59EF-5748209C7E18}"/>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840A02F8-FAE4-3A46-623D-E1561A0868DA}"/>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9" name="Picture 8">
            <a:extLst>
              <a:ext uri="{FF2B5EF4-FFF2-40B4-BE49-F238E27FC236}">
                <a16:creationId xmlns:a16="http://schemas.microsoft.com/office/drawing/2014/main" id="{C6DE141E-5AD8-B564-9E17-92F00775F962}"/>
              </a:ext>
            </a:extLst>
          </p:cNvPr>
          <p:cNvPicPr>
            <a:picLocks noChangeAspect="1"/>
          </p:cNvPicPr>
          <p:nvPr/>
        </p:nvPicPr>
        <p:blipFill>
          <a:blip r:embed="rId3"/>
          <a:stretch>
            <a:fillRect/>
          </a:stretch>
        </p:blipFill>
        <p:spPr>
          <a:xfrm>
            <a:off x="45720" y="2799034"/>
            <a:ext cx="5805577" cy="3060000"/>
          </a:xfrm>
          <a:prstGeom prst="rect">
            <a:avLst/>
          </a:prstGeom>
        </p:spPr>
      </p:pic>
      <p:pic>
        <p:nvPicPr>
          <p:cNvPr id="7" name="Picture 6">
            <a:extLst>
              <a:ext uri="{FF2B5EF4-FFF2-40B4-BE49-F238E27FC236}">
                <a16:creationId xmlns:a16="http://schemas.microsoft.com/office/drawing/2014/main" id="{B0C2B075-920A-681A-A0BE-E2A23EFCF54E}"/>
              </a:ext>
            </a:extLst>
          </p:cNvPr>
          <p:cNvPicPr>
            <a:picLocks noChangeAspect="1"/>
          </p:cNvPicPr>
          <p:nvPr/>
        </p:nvPicPr>
        <p:blipFill>
          <a:blip r:embed="rId4"/>
          <a:stretch>
            <a:fillRect/>
          </a:stretch>
        </p:blipFill>
        <p:spPr>
          <a:xfrm>
            <a:off x="6151849" y="2799034"/>
            <a:ext cx="5739598" cy="3060000"/>
          </a:xfrm>
          <a:prstGeom prst="rect">
            <a:avLst/>
          </a:prstGeom>
        </p:spPr>
      </p:pic>
    </p:spTree>
    <p:extLst>
      <p:ext uri="{BB962C8B-B14F-4D97-AF65-F5344CB8AC3E}">
        <p14:creationId xmlns:p14="http://schemas.microsoft.com/office/powerpoint/2010/main" val="41548378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569D84-0852-9F89-EF32-42E61136CD9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F7A1109-3863-B857-5B4D-B195A6C8B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8693B503-4D78-8324-48B2-B0B466411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6F05BA-9DB7-D6EB-0162-2CA16F2975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9251D6B-28D2-3586-F83A-50C15765F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794823D-1F54-CACB-6681-074F0B7F1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F966552-230E-BB41-88EC-B09E7DA200C0}"/>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HDL Comparison</a:t>
            </a:r>
            <a:endParaRPr lang="en-US" sz="4000" dirty="0">
              <a:solidFill>
                <a:schemeClr val="bg1"/>
              </a:solidFill>
            </a:endParaRPr>
          </a:p>
        </p:txBody>
      </p:sp>
      <p:sp>
        <p:nvSpPr>
          <p:cNvPr id="6" name="TextBox 5">
            <a:extLst>
              <a:ext uri="{FF2B5EF4-FFF2-40B4-BE49-F238E27FC236}">
                <a16:creationId xmlns:a16="http://schemas.microsoft.com/office/drawing/2014/main" id="{38CB1306-C721-CD5E-6D3D-4CC872F28B9F}"/>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853F1CD1-7F74-14FD-0AA5-6D94EDC3E250}"/>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5" name="Picture 4" descr="A graph of a patient with red and blue lines&#10;&#10;Description automatically generated">
            <a:extLst>
              <a:ext uri="{FF2B5EF4-FFF2-40B4-BE49-F238E27FC236}">
                <a16:creationId xmlns:a16="http://schemas.microsoft.com/office/drawing/2014/main" id="{C960BD8B-1699-178D-FE0B-C88B053B4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 y="2197967"/>
            <a:ext cx="7225748" cy="4335449"/>
          </a:xfrm>
          <a:prstGeom prst="rect">
            <a:avLst/>
          </a:prstGeom>
        </p:spPr>
      </p:pic>
      <p:pic>
        <p:nvPicPr>
          <p:cNvPr id="7" name="Picture 6">
            <a:extLst>
              <a:ext uri="{FF2B5EF4-FFF2-40B4-BE49-F238E27FC236}">
                <a16:creationId xmlns:a16="http://schemas.microsoft.com/office/drawing/2014/main" id="{CA6F4F12-B6AC-D73E-B02B-EF6DC7DEDB88}"/>
              </a:ext>
            </a:extLst>
          </p:cNvPr>
          <p:cNvPicPr>
            <a:picLocks noChangeAspect="1"/>
          </p:cNvPicPr>
          <p:nvPr/>
        </p:nvPicPr>
        <p:blipFill>
          <a:blip r:embed="rId4"/>
          <a:stretch>
            <a:fillRect/>
          </a:stretch>
        </p:blipFill>
        <p:spPr>
          <a:xfrm>
            <a:off x="5643786" y="2197967"/>
            <a:ext cx="6492821" cy="4074245"/>
          </a:xfrm>
          <a:prstGeom prst="rect">
            <a:avLst/>
          </a:prstGeom>
        </p:spPr>
      </p:pic>
    </p:spTree>
    <p:extLst>
      <p:ext uri="{BB962C8B-B14F-4D97-AF65-F5344CB8AC3E}">
        <p14:creationId xmlns:p14="http://schemas.microsoft.com/office/powerpoint/2010/main" val="25276904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3CE92C-0C2C-EDEE-C91E-FBB10AF2836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014BA16-3714-519C-D564-2CF113E7B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B3ED49CD-23E7-C30E-FC02-00C36CCDB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FA101BC-11BA-B302-4853-E55899DB0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3C8FBEC-3DDA-7487-B401-A3F183AB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2BA2662-CD70-9684-E8B6-B9C6F8E65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E09F5F2-0AA4-F903-D2EC-C770BC238B50}"/>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HDL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49C93070-0B6A-0B19-D62C-922B72DB1B9A}"/>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9822944D-CEA2-A460-4286-1BC27C223ABB}"/>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4" name="Picture 3">
            <a:extLst>
              <a:ext uri="{FF2B5EF4-FFF2-40B4-BE49-F238E27FC236}">
                <a16:creationId xmlns:a16="http://schemas.microsoft.com/office/drawing/2014/main" id="{19EDF45B-F3F1-C2B5-8B8B-F530F9DCFD63}"/>
              </a:ext>
            </a:extLst>
          </p:cNvPr>
          <p:cNvPicPr>
            <a:picLocks noChangeAspect="1"/>
          </p:cNvPicPr>
          <p:nvPr/>
        </p:nvPicPr>
        <p:blipFill>
          <a:blip r:embed="rId3"/>
          <a:stretch>
            <a:fillRect/>
          </a:stretch>
        </p:blipFill>
        <p:spPr>
          <a:xfrm>
            <a:off x="181014" y="2807605"/>
            <a:ext cx="5796131" cy="3060000"/>
          </a:xfrm>
          <a:prstGeom prst="rect">
            <a:avLst/>
          </a:prstGeom>
        </p:spPr>
      </p:pic>
      <p:pic>
        <p:nvPicPr>
          <p:cNvPr id="5" name="Picture 4">
            <a:extLst>
              <a:ext uri="{FF2B5EF4-FFF2-40B4-BE49-F238E27FC236}">
                <a16:creationId xmlns:a16="http://schemas.microsoft.com/office/drawing/2014/main" id="{3DC932E5-CA0B-C06B-1DC5-2EE715E389DC}"/>
              </a:ext>
            </a:extLst>
          </p:cNvPr>
          <p:cNvPicPr>
            <a:picLocks noChangeAspect="1"/>
          </p:cNvPicPr>
          <p:nvPr/>
        </p:nvPicPr>
        <p:blipFill>
          <a:blip r:embed="rId4"/>
          <a:stretch>
            <a:fillRect/>
          </a:stretch>
        </p:blipFill>
        <p:spPr>
          <a:xfrm>
            <a:off x="6158159" y="2806916"/>
            <a:ext cx="5745875" cy="3060000"/>
          </a:xfrm>
          <a:prstGeom prst="rect">
            <a:avLst/>
          </a:prstGeom>
        </p:spPr>
      </p:pic>
    </p:spTree>
    <p:extLst>
      <p:ext uri="{BB962C8B-B14F-4D97-AF65-F5344CB8AC3E}">
        <p14:creationId xmlns:p14="http://schemas.microsoft.com/office/powerpoint/2010/main" val="19225392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256E61-6E09-53BD-E855-DE469629618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D2FD70-9B2B-01EE-4E76-911AF4CB0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9A404A34-7F55-B175-DFF7-89B3C38FE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F643D1E-0B42-0C55-C8FD-B885830C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BABBD26-DA20-0B0F-6884-340A0CB61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092F5DA-D6C0-3E6C-05A1-1B25AB4E9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64CD0BA-31F7-3D66-1DBD-D3D805EFE265}"/>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Triglycerides Comparison</a:t>
            </a:r>
            <a:endParaRPr lang="en-US" sz="4000" dirty="0">
              <a:solidFill>
                <a:schemeClr val="bg1"/>
              </a:solidFill>
            </a:endParaRPr>
          </a:p>
        </p:txBody>
      </p:sp>
      <p:sp>
        <p:nvSpPr>
          <p:cNvPr id="6" name="TextBox 5">
            <a:extLst>
              <a:ext uri="{FF2B5EF4-FFF2-40B4-BE49-F238E27FC236}">
                <a16:creationId xmlns:a16="http://schemas.microsoft.com/office/drawing/2014/main" id="{E64CC432-C5C2-E5AA-CF76-D649FF153F4F}"/>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ED59200C-875A-93BB-3916-65A6DFA78D7B}"/>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4" name="Picture 3">
            <a:extLst>
              <a:ext uri="{FF2B5EF4-FFF2-40B4-BE49-F238E27FC236}">
                <a16:creationId xmlns:a16="http://schemas.microsoft.com/office/drawing/2014/main" id="{1B5BA19E-035C-80DF-7B1E-B49E813C6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5971"/>
            <a:ext cx="7225748" cy="4335449"/>
          </a:xfrm>
          <a:prstGeom prst="rect">
            <a:avLst/>
          </a:prstGeom>
        </p:spPr>
      </p:pic>
      <p:pic>
        <p:nvPicPr>
          <p:cNvPr id="8" name="Picture 7" descr="A graph with red and blue lines&#10;&#10;Description automatically generated">
            <a:extLst>
              <a:ext uri="{FF2B5EF4-FFF2-40B4-BE49-F238E27FC236}">
                <a16:creationId xmlns:a16="http://schemas.microsoft.com/office/drawing/2014/main" id="{5E49568C-7199-C40F-7CB2-09F90338807E}"/>
              </a:ext>
            </a:extLst>
          </p:cNvPr>
          <p:cNvPicPr>
            <a:picLocks noChangeAspect="1"/>
          </p:cNvPicPr>
          <p:nvPr/>
        </p:nvPicPr>
        <p:blipFill>
          <a:blip r:embed="rId4"/>
          <a:stretch>
            <a:fillRect/>
          </a:stretch>
        </p:blipFill>
        <p:spPr>
          <a:xfrm>
            <a:off x="5682644" y="2290035"/>
            <a:ext cx="6509354" cy="4214805"/>
          </a:xfrm>
          <a:prstGeom prst="rect">
            <a:avLst/>
          </a:prstGeom>
        </p:spPr>
      </p:pic>
    </p:spTree>
    <p:extLst>
      <p:ext uri="{BB962C8B-B14F-4D97-AF65-F5344CB8AC3E}">
        <p14:creationId xmlns:p14="http://schemas.microsoft.com/office/powerpoint/2010/main" val="4042970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9D9872-7666-585E-7123-8BEA78519DC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F9D7D92-3889-BA0B-CEBE-F9A55E12A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999243C0-588D-9775-A7EE-9F5E28295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DCC6430-528C-9BE1-C76A-B91E103E0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2E6F98-9C50-F650-E2E8-D887C2A78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28D21BD-DB9F-FDF7-3840-29645F3C3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8E89AB6-75CB-02FD-FEFD-7463F9A540D8}"/>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Triglycerides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7ED99EA9-E05E-1CDB-119D-739278F3E1E5}"/>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44A15E86-6563-58C0-9F90-DABA33D51F42}"/>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5" name="Picture 4">
            <a:extLst>
              <a:ext uri="{FF2B5EF4-FFF2-40B4-BE49-F238E27FC236}">
                <a16:creationId xmlns:a16="http://schemas.microsoft.com/office/drawing/2014/main" id="{9EDA6214-6675-4FD8-5BCD-D8438C3A47B4}"/>
              </a:ext>
            </a:extLst>
          </p:cNvPr>
          <p:cNvPicPr>
            <a:picLocks noChangeAspect="1"/>
          </p:cNvPicPr>
          <p:nvPr/>
        </p:nvPicPr>
        <p:blipFill>
          <a:blip r:embed="rId3"/>
          <a:stretch>
            <a:fillRect/>
          </a:stretch>
        </p:blipFill>
        <p:spPr>
          <a:xfrm>
            <a:off x="133445" y="2713695"/>
            <a:ext cx="5763927" cy="3060000"/>
          </a:xfrm>
          <a:prstGeom prst="rect">
            <a:avLst/>
          </a:prstGeom>
        </p:spPr>
      </p:pic>
      <p:pic>
        <p:nvPicPr>
          <p:cNvPr id="4" name="Picture 3">
            <a:extLst>
              <a:ext uri="{FF2B5EF4-FFF2-40B4-BE49-F238E27FC236}">
                <a16:creationId xmlns:a16="http://schemas.microsoft.com/office/drawing/2014/main" id="{8BC5D12C-171D-26B5-9E09-F4545CD12DCB}"/>
              </a:ext>
            </a:extLst>
          </p:cNvPr>
          <p:cNvPicPr>
            <a:picLocks noChangeAspect="1"/>
          </p:cNvPicPr>
          <p:nvPr/>
        </p:nvPicPr>
        <p:blipFill>
          <a:blip r:embed="rId4"/>
          <a:stretch>
            <a:fillRect/>
          </a:stretch>
        </p:blipFill>
        <p:spPr>
          <a:xfrm>
            <a:off x="6096000" y="2713695"/>
            <a:ext cx="5892491" cy="3060000"/>
          </a:xfrm>
          <a:prstGeom prst="rect">
            <a:avLst/>
          </a:prstGeom>
        </p:spPr>
      </p:pic>
    </p:spTree>
    <p:extLst>
      <p:ext uri="{BB962C8B-B14F-4D97-AF65-F5344CB8AC3E}">
        <p14:creationId xmlns:p14="http://schemas.microsoft.com/office/powerpoint/2010/main" val="32902277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145DBF-56AC-0F4A-A2BF-18ACEE7437D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D503792-0C17-FA41-A30C-D846630BA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B956D7B3-31D6-C9BD-00FD-55FAFFF8A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CB64B1A-7655-9D44-9FB1-1604B9FE7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6231A9D-9966-6677-BCBF-63CE2349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D05417E-C1BD-A180-4330-BF4367984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2497FC0-939D-C52B-D67F-E19331E3E283}"/>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Alkaline Phosphatase Comparison</a:t>
            </a:r>
            <a:endParaRPr lang="en-US" sz="4000" dirty="0">
              <a:solidFill>
                <a:schemeClr val="bg1"/>
              </a:solidFill>
            </a:endParaRPr>
          </a:p>
        </p:txBody>
      </p:sp>
      <p:sp>
        <p:nvSpPr>
          <p:cNvPr id="6" name="TextBox 5">
            <a:extLst>
              <a:ext uri="{FF2B5EF4-FFF2-40B4-BE49-F238E27FC236}">
                <a16:creationId xmlns:a16="http://schemas.microsoft.com/office/drawing/2014/main" id="{7E6C2F49-FA38-5A85-68F4-5F8160BF502F}"/>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64F7697B-5AB6-1247-99C3-0CE20DC290E3}"/>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5" name="Picture 4" descr="A graph of a number of patients&#10;&#10;Description automatically generated with medium confidence">
            <a:extLst>
              <a:ext uri="{FF2B5EF4-FFF2-40B4-BE49-F238E27FC236}">
                <a16:creationId xmlns:a16="http://schemas.microsoft.com/office/drawing/2014/main" id="{40ED6303-CBE4-C7F4-FB81-63A52D20B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7967"/>
            <a:ext cx="7225748" cy="4335449"/>
          </a:xfrm>
          <a:prstGeom prst="rect">
            <a:avLst/>
          </a:prstGeom>
        </p:spPr>
      </p:pic>
      <p:pic>
        <p:nvPicPr>
          <p:cNvPr id="7" name="Picture 6">
            <a:extLst>
              <a:ext uri="{FF2B5EF4-FFF2-40B4-BE49-F238E27FC236}">
                <a16:creationId xmlns:a16="http://schemas.microsoft.com/office/drawing/2014/main" id="{130757FF-9371-EC46-FDF5-0F284B7AD9D0}"/>
              </a:ext>
            </a:extLst>
          </p:cNvPr>
          <p:cNvPicPr>
            <a:picLocks noChangeAspect="1"/>
          </p:cNvPicPr>
          <p:nvPr/>
        </p:nvPicPr>
        <p:blipFill>
          <a:blip r:embed="rId4"/>
          <a:stretch>
            <a:fillRect/>
          </a:stretch>
        </p:blipFill>
        <p:spPr>
          <a:xfrm>
            <a:off x="5603385" y="2169391"/>
            <a:ext cx="6509860" cy="4231409"/>
          </a:xfrm>
          <a:prstGeom prst="rect">
            <a:avLst/>
          </a:prstGeom>
        </p:spPr>
      </p:pic>
    </p:spTree>
    <p:extLst>
      <p:ext uri="{BB962C8B-B14F-4D97-AF65-F5344CB8AC3E}">
        <p14:creationId xmlns:p14="http://schemas.microsoft.com/office/powerpoint/2010/main" val="595411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278E97-B97F-BCC4-EAA8-8B2560FA107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E4EA6B1-8CDC-CEF9-8721-5202D158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BCB6A015-C942-D90D-771E-B2DFFB2A6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59DC08C-98FD-F7CA-1E4D-898760C0A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69AF8EF-90F6-2D6E-4FCE-5BEDE7767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AC2E98A7-D277-4324-7451-29BC4F276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CB09485C-B533-4028-E06B-C9A8BC460057}"/>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Pregnancy Period</a:t>
            </a:r>
          </a:p>
        </p:txBody>
      </p:sp>
      <p:sp>
        <p:nvSpPr>
          <p:cNvPr id="3" name="TextBox 2">
            <a:extLst>
              <a:ext uri="{FF2B5EF4-FFF2-40B4-BE49-F238E27FC236}">
                <a16:creationId xmlns:a16="http://schemas.microsoft.com/office/drawing/2014/main" id="{0B5B0F95-90F6-F4DF-2CDA-92F630F6A639}"/>
              </a:ext>
            </a:extLst>
          </p:cNvPr>
          <p:cNvSpPr txBox="1"/>
          <p:nvPr/>
        </p:nvSpPr>
        <p:spPr>
          <a:xfrm>
            <a:off x="554015" y="1963127"/>
            <a:ext cx="11083969" cy="3170099"/>
          </a:xfrm>
          <a:prstGeom prst="rect">
            <a:avLst/>
          </a:prstGeom>
          <a:noFill/>
        </p:spPr>
        <p:txBody>
          <a:bodyPr wrap="square" rtlCol="1">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Laboratory tests performed during pregnancy can potentially result in an incorrect diagnosis of prediabetes. This can occur due to gestational diabetes or other extreme bodily conditions.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We used cross-referencing data from the maternity department to identify the tests conducted during pregnancy.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This data was then analyzed to determine if the patient still met the criteria for prediabetes diagnosis.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After thorough analysis, we identified around 350 female patients who did not meet the criteria for prediabetes diagnosis. Therefore, these patients were moved to the control group.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Additionally, approximately 90 female patients did not meet the two-year criterion mention in Section 3.1, but their results approached prediabetes. Following recommendations from the participating doctors, these individuals were excluded from the study cohort.</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281332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6CF777-C0E0-E1B4-5887-FA3C6B7DE3C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42E339D-94BA-8252-717A-B6124520C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F941A72E-E36B-3B57-2C2F-B93323ACB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2D94BE8-31DE-7B08-103E-BEFCDE056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4390176-C4BD-3D30-480F-4BCF0E2AF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D31B5D1-CC49-B90D-1C7F-6259B7C65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D4CDF69-84D6-F756-CE11-3A996B59650C}"/>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Alkaline Phosphatase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07F6525D-6846-7DF8-8D28-07AAB22EB953}"/>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4F30CB57-A03F-A40A-3848-84817A265A1E}"/>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4" name="Picture 3">
            <a:extLst>
              <a:ext uri="{FF2B5EF4-FFF2-40B4-BE49-F238E27FC236}">
                <a16:creationId xmlns:a16="http://schemas.microsoft.com/office/drawing/2014/main" id="{21A907FF-48A3-FEF1-1D7C-D523CF85FCDA}"/>
              </a:ext>
            </a:extLst>
          </p:cNvPr>
          <p:cNvPicPr>
            <a:picLocks noChangeAspect="1"/>
          </p:cNvPicPr>
          <p:nvPr/>
        </p:nvPicPr>
        <p:blipFill>
          <a:blip r:embed="rId3"/>
          <a:stretch>
            <a:fillRect/>
          </a:stretch>
        </p:blipFill>
        <p:spPr>
          <a:xfrm>
            <a:off x="134574" y="2733675"/>
            <a:ext cx="5781879" cy="3060000"/>
          </a:xfrm>
          <a:prstGeom prst="rect">
            <a:avLst/>
          </a:prstGeom>
        </p:spPr>
      </p:pic>
      <p:pic>
        <p:nvPicPr>
          <p:cNvPr id="5" name="Picture 4">
            <a:extLst>
              <a:ext uri="{FF2B5EF4-FFF2-40B4-BE49-F238E27FC236}">
                <a16:creationId xmlns:a16="http://schemas.microsoft.com/office/drawing/2014/main" id="{26912DF8-D193-9577-E262-CA98BE0711BC}"/>
              </a:ext>
            </a:extLst>
          </p:cNvPr>
          <p:cNvPicPr>
            <a:picLocks noChangeAspect="1"/>
          </p:cNvPicPr>
          <p:nvPr/>
        </p:nvPicPr>
        <p:blipFill>
          <a:blip r:embed="rId4"/>
          <a:stretch>
            <a:fillRect/>
          </a:stretch>
        </p:blipFill>
        <p:spPr>
          <a:xfrm>
            <a:off x="6188600" y="2687223"/>
            <a:ext cx="5731252" cy="3060000"/>
          </a:xfrm>
          <a:prstGeom prst="rect">
            <a:avLst/>
          </a:prstGeom>
        </p:spPr>
      </p:pic>
    </p:spTree>
    <p:extLst>
      <p:ext uri="{BB962C8B-B14F-4D97-AF65-F5344CB8AC3E}">
        <p14:creationId xmlns:p14="http://schemas.microsoft.com/office/powerpoint/2010/main" val="13692342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6C480D-154E-3CCB-1022-C0A5408044A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C1C8086-5A51-FEC0-D9F7-A58BDAF95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1C5820CD-C40A-9F23-9C60-52FCA05109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A70D4F2-EB22-3D56-7AE8-EE021506E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E017A1-500D-8284-DEEE-389C5CA93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6FC95C0-2AED-82C0-A42D-569C73B1C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DA6770E-3991-2E08-0536-E0C246C0CD48}"/>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ALT GPT Comparison </a:t>
            </a:r>
            <a:endParaRPr lang="en-US" sz="4000" dirty="0">
              <a:solidFill>
                <a:schemeClr val="bg1"/>
              </a:solidFill>
            </a:endParaRPr>
          </a:p>
        </p:txBody>
      </p:sp>
      <p:sp>
        <p:nvSpPr>
          <p:cNvPr id="6" name="TextBox 5">
            <a:extLst>
              <a:ext uri="{FF2B5EF4-FFF2-40B4-BE49-F238E27FC236}">
                <a16:creationId xmlns:a16="http://schemas.microsoft.com/office/drawing/2014/main" id="{8B61ABFB-E2A8-CCA6-7EB8-053BB7E482CB}"/>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17F82C67-0532-8FB5-ECA6-11BE40D0E2CA}"/>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3" name="Picture 2">
            <a:extLst>
              <a:ext uri="{FF2B5EF4-FFF2-40B4-BE49-F238E27FC236}">
                <a16:creationId xmlns:a16="http://schemas.microsoft.com/office/drawing/2014/main" id="{A4D7E6E0-4503-7E99-E48D-9B9DE06F5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5971"/>
            <a:ext cx="7225748" cy="4335449"/>
          </a:xfrm>
          <a:prstGeom prst="rect">
            <a:avLst/>
          </a:prstGeom>
        </p:spPr>
      </p:pic>
      <p:pic>
        <p:nvPicPr>
          <p:cNvPr id="4" name="Picture 3">
            <a:extLst>
              <a:ext uri="{FF2B5EF4-FFF2-40B4-BE49-F238E27FC236}">
                <a16:creationId xmlns:a16="http://schemas.microsoft.com/office/drawing/2014/main" id="{11978813-6097-242D-3212-B613B1ABFF5A}"/>
              </a:ext>
            </a:extLst>
          </p:cNvPr>
          <p:cNvPicPr>
            <a:picLocks noChangeAspect="1"/>
          </p:cNvPicPr>
          <p:nvPr/>
        </p:nvPicPr>
        <p:blipFill>
          <a:blip r:embed="rId4"/>
          <a:stretch>
            <a:fillRect/>
          </a:stretch>
        </p:blipFill>
        <p:spPr>
          <a:xfrm>
            <a:off x="5543816" y="2224203"/>
            <a:ext cx="6662470" cy="4280637"/>
          </a:xfrm>
          <a:prstGeom prst="rect">
            <a:avLst/>
          </a:prstGeom>
        </p:spPr>
      </p:pic>
    </p:spTree>
    <p:extLst>
      <p:ext uri="{BB962C8B-B14F-4D97-AF65-F5344CB8AC3E}">
        <p14:creationId xmlns:p14="http://schemas.microsoft.com/office/powerpoint/2010/main" val="5209806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AFC2B9-CF91-B0A6-6494-B8819FA467C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919023E-CEE7-F9BD-5EF5-CE5884834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C4D0A56C-B842-939D-D6F9-94C6F1FF4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0F1635-8E88-B849-4377-631DD2FE5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1C2C531-E158-7730-9AC9-69EE14415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30F4F99-E41F-B2B6-BB02-D75D26A4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AB2E608-D302-DDD2-4ECB-C535E66A984D}"/>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ALT GPT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2021A7FE-16C7-3A09-F850-902BB477C974}"/>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8076845F-50B2-F2DF-3C9D-803A9DF90A0C}"/>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7" name="Picture 6">
            <a:extLst>
              <a:ext uri="{FF2B5EF4-FFF2-40B4-BE49-F238E27FC236}">
                <a16:creationId xmlns:a16="http://schemas.microsoft.com/office/drawing/2014/main" id="{1ED4E3E2-D260-D0A3-E632-C18B9737B542}"/>
              </a:ext>
            </a:extLst>
          </p:cNvPr>
          <p:cNvPicPr>
            <a:picLocks noChangeAspect="1"/>
          </p:cNvPicPr>
          <p:nvPr/>
        </p:nvPicPr>
        <p:blipFill>
          <a:blip r:embed="rId3"/>
          <a:stretch>
            <a:fillRect/>
          </a:stretch>
        </p:blipFill>
        <p:spPr>
          <a:xfrm>
            <a:off x="166134" y="2696700"/>
            <a:ext cx="5842847" cy="3060000"/>
          </a:xfrm>
          <a:prstGeom prst="rect">
            <a:avLst/>
          </a:prstGeom>
        </p:spPr>
      </p:pic>
      <p:pic>
        <p:nvPicPr>
          <p:cNvPr id="4" name="Picture 3">
            <a:extLst>
              <a:ext uri="{FF2B5EF4-FFF2-40B4-BE49-F238E27FC236}">
                <a16:creationId xmlns:a16="http://schemas.microsoft.com/office/drawing/2014/main" id="{309FCEB0-A858-B0F4-F1C3-18BCDC0D6A6D}"/>
              </a:ext>
            </a:extLst>
          </p:cNvPr>
          <p:cNvPicPr>
            <a:picLocks noChangeAspect="1"/>
          </p:cNvPicPr>
          <p:nvPr/>
        </p:nvPicPr>
        <p:blipFill>
          <a:blip r:embed="rId4"/>
          <a:stretch>
            <a:fillRect/>
          </a:stretch>
        </p:blipFill>
        <p:spPr>
          <a:xfrm>
            <a:off x="6175115" y="2696700"/>
            <a:ext cx="5822422" cy="3060000"/>
          </a:xfrm>
          <a:prstGeom prst="rect">
            <a:avLst/>
          </a:prstGeom>
        </p:spPr>
      </p:pic>
    </p:spTree>
    <p:extLst>
      <p:ext uri="{BB962C8B-B14F-4D97-AF65-F5344CB8AC3E}">
        <p14:creationId xmlns:p14="http://schemas.microsoft.com/office/powerpoint/2010/main" val="3369834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72987F-F706-1AA3-744E-B42B9B061A6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DD70FE4-D566-0528-A0AE-51AE5C353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43F77ED9-B64B-A336-1214-F94727143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160C35-73E6-3690-30EA-3AAED10E7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0FBA2C9-BB1E-1D34-0432-E5C590277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59FC36A-3205-B7A3-D68F-339378FCD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52D362C-2FAA-E5B8-836C-B6345B72EC4B}"/>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Uric Acid Comparison</a:t>
            </a:r>
            <a:endParaRPr lang="en-US" sz="4000" dirty="0">
              <a:solidFill>
                <a:schemeClr val="bg1"/>
              </a:solidFill>
            </a:endParaRPr>
          </a:p>
        </p:txBody>
      </p:sp>
      <p:sp>
        <p:nvSpPr>
          <p:cNvPr id="6" name="TextBox 5">
            <a:extLst>
              <a:ext uri="{FF2B5EF4-FFF2-40B4-BE49-F238E27FC236}">
                <a16:creationId xmlns:a16="http://schemas.microsoft.com/office/drawing/2014/main" id="{6D419F6D-8358-83AD-192A-D2271D4AF159}"/>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D4C84A22-6A4D-4199-6CDD-D7C12164BE06}"/>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7" name="Picture 6" descr="A graph of a number of patients&#10;&#10;Description automatically generated with medium confidence">
            <a:extLst>
              <a:ext uri="{FF2B5EF4-FFF2-40B4-BE49-F238E27FC236}">
                <a16:creationId xmlns:a16="http://schemas.microsoft.com/office/drawing/2014/main" id="{B85BB22C-DC83-7B17-682C-C15725A5D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9" y="2269406"/>
            <a:ext cx="7225748" cy="4335449"/>
          </a:xfrm>
          <a:prstGeom prst="rect">
            <a:avLst/>
          </a:prstGeom>
        </p:spPr>
      </p:pic>
      <p:pic>
        <p:nvPicPr>
          <p:cNvPr id="8" name="Picture 7">
            <a:extLst>
              <a:ext uri="{FF2B5EF4-FFF2-40B4-BE49-F238E27FC236}">
                <a16:creationId xmlns:a16="http://schemas.microsoft.com/office/drawing/2014/main" id="{B62944E4-50AE-0076-AACD-653D716BF1E3}"/>
              </a:ext>
            </a:extLst>
          </p:cNvPr>
          <p:cNvPicPr>
            <a:picLocks noChangeAspect="1"/>
          </p:cNvPicPr>
          <p:nvPr/>
        </p:nvPicPr>
        <p:blipFill>
          <a:blip r:embed="rId4"/>
          <a:stretch>
            <a:fillRect/>
          </a:stretch>
        </p:blipFill>
        <p:spPr>
          <a:xfrm>
            <a:off x="5591538" y="2269406"/>
            <a:ext cx="6593839" cy="4335449"/>
          </a:xfrm>
          <a:prstGeom prst="rect">
            <a:avLst/>
          </a:prstGeom>
        </p:spPr>
      </p:pic>
    </p:spTree>
    <p:extLst>
      <p:ext uri="{BB962C8B-B14F-4D97-AF65-F5344CB8AC3E}">
        <p14:creationId xmlns:p14="http://schemas.microsoft.com/office/powerpoint/2010/main" val="26526195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5AC8A7-BC8B-0379-E10D-4F0BA7E59CC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115D777-F11D-E697-81A4-E149401AF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8B8908F8-5213-050E-8231-3AD4F242B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00F120C-1885-6FBE-5B4C-A0C94CE90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DF64A9-57D8-0EF0-CAB5-9DF6E732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C04AFD7-9D8D-414A-8FEE-65B628916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1254F3B-3900-590D-96CC-23429F6D449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Uric Acid Distribution Comparison</a:t>
            </a:r>
            <a:endParaRPr lang="en-US" sz="4000" dirty="0">
              <a:solidFill>
                <a:schemeClr val="bg1"/>
              </a:solidFill>
            </a:endParaRPr>
          </a:p>
        </p:txBody>
      </p:sp>
      <p:sp>
        <p:nvSpPr>
          <p:cNvPr id="6" name="TextBox 5">
            <a:extLst>
              <a:ext uri="{FF2B5EF4-FFF2-40B4-BE49-F238E27FC236}">
                <a16:creationId xmlns:a16="http://schemas.microsoft.com/office/drawing/2014/main" id="{74339E21-F71E-4B6F-6CFE-8B5AAD8CF5E5}"/>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03D9112C-7DA9-2D16-1232-22E769B586C3}"/>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4" name="Picture 3">
            <a:extLst>
              <a:ext uri="{FF2B5EF4-FFF2-40B4-BE49-F238E27FC236}">
                <a16:creationId xmlns:a16="http://schemas.microsoft.com/office/drawing/2014/main" id="{5C15639B-9E08-C625-3C8F-777542E012A8}"/>
              </a:ext>
            </a:extLst>
          </p:cNvPr>
          <p:cNvPicPr>
            <a:picLocks noChangeAspect="1"/>
          </p:cNvPicPr>
          <p:nvPr/>
        </p:nvPicPr>
        <p:blipFill>
          <a:blip r:embed="rId3"/>
          <a:stretch>
            <a:fillRect/>
          </a:stretch>
        </p:blipFill>
        <p:spPr>
          <a:xfrm>
            <a:off x="164714" y="2687223"/>
            <a:ext cx="5655190" cy="3060000"/>
          </a:xfrm>
          <a:prstGeom prst="rect">
            <a:avLst/>
          </a:prstGeom>
        </p:spPr>
      </p:pic>
      <p:pic>
        <p:nvPicPr>
          <p:cNvPr id="5" name="Picture 4">
            <a:extLst>
              <a:ext uri="{FF2B5EF4-FFF2-40B4-BE49-F238E27FC236}">
                <a16:creationId xmlns:a16="http://schemas.microsoft.com/office/drawing/2014/main" id="{E0ECCB43-1253-20A9-0FCB-43F039502B1E}"/>
              </a:ext>
            </a:extLst>
          </p:cNvPr>
          <p:cNvPicPr>
            <a:picLocks noChangeAspect="1"/>
          </p:cNvPicPr>
          <p:nvPr/>
        </p:nvPicPr>
        <p:blipFill>
          <a:blip r:embed="rId4"/>
          <a:stretch>
            <a:fillRect/>
          </a:stretch>
        </p:blipFill>
        <p:spPr>
          <a:xfrm>
            <a:off x="6140679" y="2687223"/>
            <a:ext cx="5730545" cy="3060000"/>
          </a:xfrm>
          <a:prstGeom prst="rect">
            <a:avLst/>
          </a:prstGeom>
        </p:spPr>
      </p:pic>
    </p:spTree>
    <p:extLst>
      <p:ext uri="{BB962C8B-B14F-4D97-AF65-F5344CB8AC3E}">
        <p14:creationId xmlns:p14="http://schemas.microsoft.com/office/powerpoint/2010/main" val="33945235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BF290B-216D-370B-427D-B77E86FFEFBC}"/>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AECA2F9-D5A8-E8CA-A23F-5CB3CF3BF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45B5F4B2-85F4-0CD9-AAAD-B8FC86B37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98D3F10-7037-E9D6-43D9-BF8267453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8BB549-ACD2-5C43-0943-8DE2B7028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583CC4F-4F4A-DAF5-586B-D8BA93F11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526F983-64D0-7BE7-B842-6395A9EC247B}"/>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BMI Comparison</a:t>
            </a:r>
            <a:endParaRPr lang="en-US" sz="4000" dirty="0">
              <a:solidFill>
                <a:schemeClr val="bg1"/>
              </a:solidFill>
            </a:endParaRPr>
          </a:p>
        </p:txBody>
      </p:sp>
      <p:sp>
        <p:nvSpPr>
          <p:cNvPr id="6" name="TextBox 5">
            <a:extLst>
              <a:ext uri="{FF2B5EF4-FFF2-40B4-BE49-F238E27FC236}">
                <a16:creationId xmlns:a16="http://schemas.microsoft.com/office/drawing/2014/main" id="{1749E2EF-5E7E-19FF-9C48-524510316B4F}"/>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5A8E3E03-35E9-CA10-C346-414E6AF42313}"/>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7" name="Picture 6" descr="A graph showing the number of patients with the number of patients with the number of patients with the number of patients with the number of patients with the number of patients with the number of patients with the&#10;&#10;Description automatically generated">
            <a:extLst>
              <a:ext uri="{FF2B5EF4-FFF2-40B4-BE49-F238E27FC236}">
                <a16:creationId xmlns:a16="http://schemas.microsoft.com/office/drawing/2014/main" id="{FD9BD229-9A85-2D0A-A608-A084D7269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 y="2438842"/>
            <a:ext cx="7225748" cy="4335448"/>
          </a:xfrm>
          <a:prstGeom prst="rect">
            <a:avLst/>
          </a:prstGeom>
        </p:spPr>
      </p:pic>
      <p:pic>
        <p:nvPicPr>
          <p:cNvPr id="8" name="Picture 7">
            <a:extLst>
              <a:ext uri="{FF2B5EF4-FFF2-40B4-BE49-F238E27FC236}">
                <a16:creationId xmlns:a16="http://schemas.microsoft.com/office/drawing/2014/main" id="{014EEB39-0FB6-2A48-3A5E-0DC9BF4D6793}"/>
              </a:ext>
            </a:extLst>
          </p:cNvPr>
          <p:cNvPicPr>
            <a:picLocks noChangeAspect="1"/>
          </p:cNvPicPr>
          <p:nvPr/>
        </p:nvPicPr>
        <p:blipFill>
          <a:blip r:embed="rId4"/>
          <a:stretch>
            <a:fillRect/>
          </a:stretch>
        </p:blipFill>
        <p:spPr>
          <a:xfrm>
            <a:off x="5572670" y="2352823"/>
            <a:ext cx="6647904" cy="4337757"/>
          </a:xfrm>
          <a:prstGeom prst="rect">
            <a:avLst/>
          </a:prstGeom>
        </p:spPr>
      </p:pic>
    </p:spTree>
    <p:extLst>
      <p:ext uri="{BB962C8B-B14F-4D97-AF65-F5344CB8AC3E}">
        <p14:creationId xmlns:p14="http://schemas.microsoft.com/office/powerpoint/2010/main" val="33709064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CCEED0-0939-9385-A90F-D45546145037}"/>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732F545-C44E-F238-59CA-AB641550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08326FB9-98FF-68C2-F5CA-55789F66C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A2C056D-FF61-66C0-536E-138D7CB40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1E3B78-B7EC-2242-485D-5EA98B7AC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2BEF12B-7DBC-5109-0723-94424136C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B8173AF-7F7E-EA35-F3D7-DCE8CE79AA38}"/>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BMI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E07E3FB8-D9F5-6322-D1A7-1564FC0219C4}"/>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8DAA00D6-0E62-E9F5-0712-80D65982241A}"/>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9" name="Picture 8">
            <a:extLst>
              <a:ext uri="{FF2B5EF4-FFF2-40B4-BE49-F238E27FC236}">
                <a16:creationId xmlns:a16="http://schemas.microsoft.com/office/drawing/2014/main" id="{1A015C2A-A6F9-4803-B7BD-5C3D57AF6C64}"/>
              </a:ext>
            </a:extLst>
          </p:cNvPr>
          <p:cNvPicPr>
            <a:picLocks noChangeAspect="1"/>
          </p:cNvPicPr>
          <p:nvPr/>
        </p:nvPicPr>
        <p:blipFill>
          <a:blip r:embed="rId3"/>
          <a:stretch>
            <a:fillRect/>
          </a:stretch>
        </p:blipFill>
        <p:spPr>
          <a:xfrm>
            <a:off x="213635" y="2597223"/>
            <a:ext cx="5721358" cy="3060000"/>
          </a:xfrm>
          <a:prstGeom prst="rect">
            <a:avLst/>
          </a:prstGeom>
        </p:spPr>
      </p:pic>
      <p:pic>
        <p:nvPicPr>
          <p:cNvPr id="4" name="Picture 3">
            <a:extLst>
              <a:ext uri="{FF2B5EF4-FFF2-40B4-BE49-F238E27FC236}">
                <a16:creationId xmlns:a16="http://schemas.microsoft.com/office/drawing/2014/main" id="{B18FA528-840A-03D4-23EB-D4D5DB3DCF22}"/>
              </a:ext>
            </a:extLst>
          </p:cNvPr>
          <p:cNvPicPr>
            <a:picLocks noChangeAspect="1"/>
          </p:cNvPicPr>
          <p:nvPr/>
        </p:nvPicPr>
        <p:blipFill>
          <a:blip r:embed="rId4"/>
          <a:stretch>
            <a:fillRect/>
          </a:stretch>
        </p:blipFill>
        <p:spPr>
          <a:xfrm>
            <a:off x="6146299" y="2597223"/>
            <a:ext cx="5832066" cy="3060000"/>
          </a:xfrm>
          <a:prstGeom prst="rect">
            <a:avLst/>
          </a:prstGeom>
        </p:spPr>
      </p:pic>
    </p:spTree>
    <p:extLst>
      <p:ext uri="{BB962C8B-B14F-4D97-AF65-F5344CB8AC3E}">
        <p14:creationId xmlns:p14="http://schemas.microsoft.com/office/powerpoint/2010/main" val="3093345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D5F6F0-21A0-B144-525F-E0B6EAE27B76}"/>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E8DDA01-1550-5879-BEFE-13AD55D56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D5591BB-8270-46D7-CAFA-4CA9CBF9A9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4" name="Rectangle 23">
              <a:extLst>
                <a:ext uri="{FF2B5EF4-FFF2-40B4-BE49-F238E27FC236}">
                  <a16:creationId xmlns:a16="http://schemas.microsoft.com/office/drawing/2014/main" id="{123B64E2-05B6-AD7D-FBFF-2A41EA77F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7E239FB-9CE3-E70D-106A-E320DFE4FF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060017-88E7-F124-E043-38B83965C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B33C0982-7343-3DA2-2682-263A84C727A8}"/>
              </a:ext>
            </a:extLst>
          </p:cNvPr>
          <p:cNvSpPr>
            <a:spLocks noGrp="1"/>
          </p:cNvSpPr>
          <p:nvPr>
            <p:ph type="title"/>
          </p:nvPr>
        </p:nvSpPr>
        <p:spPr>
          <a:xfrm>
            <a:off x="932211" y="319621"/>
            <a:ext cx="9477377" cy="1030515"/>
          </a:xfrm>
        </p:spPr>
        <p:txBody>
          <a:bodyPr anchor="ctr">
            <a:normAutofit/>
          </a:bodyPr>
          <a:lstStyle/>
          <a:p>
            <a:r>
              <a:rPr lang="en-US" sz="4000" dirty="0">
                <a:solidFill>
                  <a:srgbClr val="FFFFFF"/>
                </a:solidFill>
              </a:rPr>
              <a:t>Lab tests with high rate of missing values</a:t>
            </a:r>
            <a:endParaRPr lang="LID4096" sz="4000" dirty="0">
              <a:solidFill>
                <a:srgbClr val="FFFFFF"/>
              </a:solidFill>
            </a:endParaRPr>
          </a:p>
        </p:txBody>
      </p:sp>
      <p:sp>
        <p:nvSpPr>
          <p:cNvPr id="7" name="Content Placeholder 6">
            <a:extLst>
              <a:ext uri="{FF2B5EF4-FFF2-40B4-BE49-F238E27FC236}">
                <a16:creationId xmlns:a16="http://schemas.microsoft.com/office/drawing/2014/main" id="{EB1FAB24-B9BF-BBCD-31D1-9940595DF74E}"/>
              </a:ext>
            </a:extLst>
          </p:cNvPr>
          <p:cNvSpPr>
            <a:spLocks noGrp="1"/>
          </p:cNvSpPr>
          <p:nvPr>
            <p:ph idx="1"/>
          </p:nvPr>
        </p:nvSpPr>
        <p:spPr>
          <a:xfrm>
            <a:off x="389415" y="1895082"/>
            <a:ext cx="11182350" cy="2200110"/>
          </a:xfrm>
        </p:spPr>
        <p:txBody>
          <a:bodyPr>
            <a:normAutofit/>
          </a:bodyPr>
          <a:lstStyle/>
          <a:p>
            <a:pPr marL="0" indent="0">
              <a:lnSpc>
                <a:spcPct val="107000"/>
              </a:lnSpc>
              <a:spcAft>
                <a:spcPts val="800"/>
              </a:spcAft>
              <a:buNone/>
            </a:pPr>
            <a:r>
              <a:rPr lang="en-US" sz="2000" b="1" dirty="0">
                <a:effectLst/>
                <a:latin typeface="Times New Roman" panose="02020603050405020304" pitchFamily="18" charset="0"/>
                <a:ea typeface="Calibri" panose="020F0502020204030204" pitchFamily="34" charset="0"/>
                <a:cs typeface="Arial" panose="020B0604020202020204" pitchFamily="34" charset="0"/>
              </a:rPr>
              <a:t>Graphs fitting the differences between patients who will be prediabetes and controls, over time depicting the progression for laboratory tests that did not pass the threshold (60%) for entry into the CDDRL algorithm due to many missing values.</a:t>
            </a:r>
          </a:p>
          <a:p>
            <a:pPr marL="0" indent="0">
              <a:lnSpc>
                <a:spcPct val="107000"/>
              </a:lnSpc>
              <a:spcAft>
                <a:spcPts val="800"/>
              </a:spcAft>
              <a:buNone/>
            </a:pPr>
            <a:r>
              <a:rPr lang="en-US" sz="2000" b="1" dirty="0">
                <a:latin typeface="Times New Roman" panose="02020603050405020304" pitchFamily="18" charset="0"/>
                <a:ea typeface="Calibri" panose="020F0502020204030204" pitchFamily="34" charset="0"/>
                <a:cs typeface="Arial" panose="020B0604020202020204" pitchFamily="34" charset="0"/>
              </a:rPr>
              <a:t>The tests that didn’t pass : </a:t>
            </a:r>
            <a:r>
              <a:rPr lang="en-US" sz="2000" dirty="0">
                <a:latin typeface="Times New Roman" panose="02020603050405020304" pitchFamily="18" charset="0"/>
                <a:ea typeface="Calibri" panose="020F0502020204030204" pitchFamily="34" charset="0"/>
                <a:cs typeface="Arial" panose="020B0604020202020204" pitchFamily="34" charset="0"/>
              </a:rPr>
              <a:t>A1C, Glucose after 50g, C3, CRP, GGT, LDH, Non-HDL, HDL-Ratio, VLDL</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299886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00BB98-F980-0D0E-E290-887A83F14167}"/>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6AF9842-18C0-93B9-DE31-B3B2FCC4F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428387F8-8F07-8176-4DA6-D70B183E2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6BAA4C9-032F-B5AC-D374-EE51EA9BD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6FF812B-22BF-3B4D-BDCD-589285608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925CB87-0616-D549-88D6-9A84B28B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F6713ED-8C19-5BAA-DC74-02FB5DAE03BB}"/>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Hemoglobin A1c Comparison</a:t>
            </a:r>
            <a:endParaRPr lang="en-US" sz="4000" dirty="0">
              <a:solidFill>
                <a:schemeClr val="bg1"/>
              </a:solidFill>
            </a:endParaRPr>
          </a:p>
        </p:txBody>
      </p:sp>
      <p:sp>
        <p:nvSpPr>
          <p:cNvPr id="6" name="TextBox 5">
            <a:extLst>
              <a:ext uri="{FF2B5EF4-FFF2-40B4-BE49-F238E27FC236}">
                <a16:creationId xmlns:a16="http://schemas.microsoft.com/office/drawing/2014/main" id="{25D87C92-76F4-F92C-1681-C784DEB62767}"/>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1BAD2578-2C8D-2E5E-E4EE-ED844334F759}"/>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4" name="Picture 3" descr="A graph of a number of people&#10;&#10;Description automatically generated with medium confidence">
            <a:extLst>
              <a:ext uri="{FF2B5EF4-FFF2-40B4-BE49-F238E27FC236}">
                <a16:creationId xmlns:a16="http://schemas.microsoft.com/office/drawing/2014/main" id="{013E724F-8E63-A1C2-8D9C-10A4941BD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8" y="2391219"/>
            <a:ext cx="7225748" cy="4335449"/>
          </a:xfrm>
          <a:prstGeom prst="rect">
            <a:avLst/>
          </a:prstGeom>
        </p:spPr>
      </p:pic>
      <p:pic>
        <p:nvPicPr>
          <p:cNvPr id="5" name="Picture 4">
            <a:extLst>
              <a:ext uri="{FF2B5EF4-FFF2-40B4-BE49-F238E27FC236}">
                <a16:creationId xmlns:a16="http://schemas.microsoft.com/office/drawing/2014/main" id="{AB5DA284-A494-C38F-287F-9FA0C594E3E1}"/>
              </a:ext>
            </a:extLst>
          </p:cNvPr>
          <p:cNvPicPr>
            <a:picLocks noChangeAspect="1"/>
          </p:cNvPicPr>
          <p:nvPr/>
        </p:nvPicPr>
        <p:blipFill>
          <a:blip r:embed="rId4"/>
          <a:stretch>
            <a:fillRect/>
          </a:stretch>
        </p:blipFill>
        <p:spPr>
          <a:xfrm>
            <a:off x="5593138" y="2362643"/>
            <a:ext cx="6613148" cy="4199349"/>
          </a:xfrm>
          <a:prstGeom prst="rect">
            <a:avLst/>
          </a:prstGeom>
        </p:spPr>
      </p:pic>
    </p:spTree>
    <p:extLst>
      <p:ext uri="{BB962C8B-B14F-4D97-AF65-F5344CB8AC3E}">
        <p14:creationId xmlns:p14="http://schemas.microsoft.com/office/powerpoint/2010/main" val="3971768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EC6F28-C034-6158-3E2D-822D1B66453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0F3BBF7-4FC9-4E4D-122F-D04AC60DC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F2C4650-F380-C3AD-BD08-FA04AFF5F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602805-472C-E500-7DFF-39618AD4B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0E88B7-3AE9-958C-9285-833287DA4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9086577-06AB-6D36-AD61-0B2DAB3C8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13CC341-8FAE-EF50-66F3-EB0AEC7A0FF0}"/>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Hemoglobin A1c Distribution Comparison</a:t>
            </a:r>
            <a:endParaRPr lang="en-US" sz="4000" dirty="0">
              <a:solidFill>
                <a:schemeClr val="bg1"/>
              </a:solidFill>
            </a:endParaRPr>
          </a:p>
        </p:txBody>
      </p:sp>
      <p:sp>
        <p:nvSpPr>
          <p:cNvPr id="6" name="TextBox 5">
            <a:extLst>
              <a:ext uri="{FF2B5EF4-FFF2-40B4-BE49-F238E27FC236}">
                <a16:creationId xmlns:a16="http://schemas.microsoft.com/office/drawing/2014/main" id="{A1780BCE-C67B-9E65-7215-92A7C217BF85}"/>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97372A2C-B9AF-468C-7482-97C61F8C6BEF}"/>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7" name="Picture 6">
            <a:extLst>
              <a:ext uri="{FF2B5EF4-FFF2-40B4-BE49-F238E27FC236}">
                <a16:creationId xmlns:a16="http://schemas.microsoft.com/office/drawing/2014/main" id="{33DBD4A5-B311-0B34-F686-F7F577F86C5D}"/>
              </a:ext>
            </a:extLst>
          </p:cNvPr>
          <p:cNvPicPr>
            <a:picLocks noChangeAspect="1"/>
          </p:cNvPicPr>
          <p:nvPr/>
        </p:nvPicPr>
        <p:blipFill>
          <a:blip r:embed="rId3"/>
          <a:stretch>
            <a:fillRect/>
          </a:stretch>
        </p:blipFill>
        <p:spPr>
          <a:xfrm>
            <a:off x="149165" y="2597223"/>
            <a:ext cx="5616455" cy="3060000"/>
          </a:xfrm>
          <a:prstGeom prst="rect">
            <a:avLst/>
          </a:prstGeom>
        </p:spPr>
      </p:pic>
      <p:pic>
        <p:nvPicPr>
          <p:cNvPr id="4" name="Picture 3">
            <a:extLst>
              <a:ext uri="{FF2B5EF4-FFF2-40B4-BE49-F238E27FC236}">
                <a16:creationId xmlns:a16="http://schemas.microsoft.com/office/drawing/2014/main" id="{0D913DCB-986D-5D07-03CE-FDB0CAFDE2C0}"/>
              </a:ext>
            </a:extLst>
          </p:cNvPr>
          <p:cNvPicPr>
            <a:picLocks noChangeAspect="1"/>
          </p:cNvPicPr>
          <p:nvPr/>
        </p:nvPicPr>
        <p:blipFill>
          <a:blip r:embed="rId4"/>
          <a:stretch>
            <a:fillRect/>
          </a:stretch>
        </p:blipFill>
        <p:spPr>
          <a:xfrm>
            <a:off x="5977145" y="2597223"/>
            <a:ext cx="5713115" cy="3060000"/>
          </a:xfrm>
          <a:prstGeom prst="rect">
            <a:avLst/>
          </a:prstGeom>
        </p:spPr>
      </p:pic>
    </p:spTree>
    <p:extLst>
      <p:ext uri="{BB962C8B-B14F-4D97-AF65-F5344CB8AC3E}">
        <p14:creationId xmlns:p14="http://schemas.microsoft.com/office/powerpoint/2010/main" val="4007011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71AEB9-CEE8-249B-6A51-2D833FE1A857}"/>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3B9244A-20D8-ADD6-43E4-FDB98F5FB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C14993D-B871-9FC0-D81B-1B1804197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4360CA1C-8850-9DF4-CAC1-6BC512E2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85C947B-DFF4-1542-D4C9-6F763DA8C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223F4A5-ACF0-C723-F3ED-C77FA2BEE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A493BFE0-F36E-7C7F-CDFA-367BFD7FD9D4}"/>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Reference Date</a:t>
            </a:r>
          </a:p>
        </p:txBody>
      </p:sp>
      <p:sp>
        <p:nvSpPr>
          <p:cNvPr id="3" name="TextBox 2">
            <a:extLst>
              <a:ext uri="{FF2B5EF4-FFF2-40B4-BE49-F238E27FC236}">
                <a16:creationId xmlns:a16="http://schemas.microsoft.com/office/drawing/2014/main" id="{A69C9B30-3FA5-B950-9B37-17B324EF49CD}"/>
              </a:ext>
            </a:extLst>
          </p:cNvPr>
          <p:cNvSpPr txBox="1"/>
          <p:nvPr/>
        </p:nvSpPr>
        <p:spPr>
          <a:xfrm>
            <a:off x="435160" y="1903221"/>
            <a:ext cx="11083969" cy="4708981"/>
          </a:xfrm>
          <a:prstGeom prst="rect">
            <a:avLst/>
          </a:prstGeom>
          <a:noFill/>
        </p:spPr>
        <p:txBody>
          <a:bodyPr wrap="square" rtlCol="1">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Initially, our task involved validating the study flowchart as designed by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Arial" panose="020B0604020202020204" pitchFamily="34" charset="0"/>
              </a:rPr>
              <a:t>Clalit</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and Soroka. Upon examining the patient cohort, we discovered inconsistencies where several control patients were actually prediabetic. To fix it, we adjusted the diagnosis date to align with the initial prediabetic blood test, removed any prediabetics showing evidence of diabetes, and executed a gender, age, and sector-based matching process to ensure each prediabetes patient had a corresponding control.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Identifying the earliest possible signs of prediabetes for each patient is a goal in order to be able to predict prediabetes before its formal diagnosis date. To accomplish this, a thorough investigation of the original database we got from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Arial" panose="020B0604020202020204" pitchFamily="34" charset="0"/>
              </a:rPr>
              <a:t>Clalit</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 was conducted to determine the two earliest laboratory tests that may indicate prediabetes, even before 2010. Through this research, we have identified approximately 4,000 patients who could have been diagnosed with prediabetes earlier.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anose="020B0604020202020204" pitchFamily="34" charset="0"/>
              </a:rPr>
              <a:t>In addition, the diagnosis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of prediabetes by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Clalit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was determined by two sugar laboratory tests within two years.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The date of diagnosis was set to the date of the later test. However, since we wanted to explore the onset of the disease and to be sure we precede prediabetes, we defined the reference date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in the study to be the date of the first test</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(from the two tests that determined that a patient was diagnosed with prediabetes), when the patient shows the first signs of prediabetes.</a:t>
            </a:r>
          </a:p>
        </p:txBody>
      </p:sp>
    </p:spTree>
    <p:extLst>
      <p:ext uri="{BB962C8B-B14F-4D97-AF65-F5344CB8AC3E}">
        <p14:creationId xmlns:p14="http://schemas.microsoft.com/office/powerpoint/2010/main" val="39621464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3686E2-F4DA-52DA-A8C6-34E3AB4A981D}"/>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210614B-E220-58B8-88FA-F4E94F224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39BC83CD-CA5C-9C22-D468-B2850341C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A6A71B-1A23-B698-381C-9EA7A8B83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F0661E8-EA9D-B5E8-350A-D595F2B55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2774E06-5B51-4F2E-3260-39753CF0E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9E3BF64-B77F-E736-7423-90D6186F377D}"/>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Glucose after 50g Comparison</a:t>
            </a:r>
            <a:endParaRPr lang="en-US" sz="4000" dirty="0">
              <a:solidFill>
                <a:schemeClr val="bg1"/>
              </a:solidFill>
            </a:endParaRPr>
          </a:p>
        </p:txBody>
      </p:sp>
      <p:sp>
        <p:nvSpPr>
          <p:cNvPr id="6" name="TextBox 5">
            <a:extLst>
              <a:ext uri="{FF2B5EF4-FFF2-40B4-BE49-F238E27FC236}">
                <a16:creationId xmlns:a16="http://schemas.microsoft.com/office/drawing/2014/main" id="{B0BB474A-FEBE-0426-35A1-9024FDA1BABD}"/>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1EBEBAA7-B60C-D8F3-7615-5B696F76EE84}"/>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3" name="Picture 2" descr="A graph of a number of people&#10;&#10;Description automatically generated with medium confidence">
            <a:extLst>
              <a:ext uri="{FF2B5EF4-FFF2-40B4-BE49-F238E27FC236}">
                <a16:creationId xmlns:a16="http://schemas.microsoft.com/office/drawing/2014/main" id="{EF6789D0-6AB3-AEFE-920E-12525AD33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0" y="2312271"/>
            <a:ext cx="7225748" cy="4335449"/>
          </a:xfrm>
          <a:prstGeom prst="rect">
            <a:avLst/>
          </a:prstGeom>
        </p:spPr>
      </p:pic>
      <p:pic>
        <p:nvPicPr>
          <p:cNvPr id="7" name="Picture 6">
            <a:extLst>
              <a:ext uri="{FF2B5EF4-FFF2-40B4-BE49-F238E27FC236}">
                <a16:creationId xmlns:a16="http://schemas.microsoft.com/office/drawing/2014/main" id="{09ACA18E-75EF-3DDF-DBDD-163AD77831AE}"/>
              </a:ext>
            </a:extLst>
          </p:cNvPr>
          <p:cNvPicPr>
            <a:picLocks noChangeAspect="1"/>
          </p:cNvPicPr>
          <p:nvPr/>
        </p:nvPicPr>
        <p:blipFill>
          <a:blip r:embed="rId4"/>
          <a:stretch>
            <a:fillRect/>
          </a:stretch>
        </p:blipFill>
        <p:spPr>
          <a:xfrm>
            <a:off x="5545840" y="2251301"/>
            <a:ext cx="6646157" cy="4253539"/>
          </a:xfrm>
          <a:prstGeom prst="rect">
            <a:avLst/>
          </a:prstGeom>
        </p:spPr>
      </p:pic>
    </p:spTree>
    <p:extLst>
      <p:ext uri="{BB962C8B-B14F-4D97-AF65-F5344CB8AC3E}">
        <p14:creationId xmlns:p14="http://schemas.microsoft.com/office/powerpoint/2010/main" val="2756164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20B154-B528-FED4-83D6-0ADD3E81F33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BE96F71-0ADE-77EB-ABEC-8D1D06CA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6E26093B-4378-ABFA-A396-8FB232B31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AE67CC2-F0EA-E55D-57C7-85D84BAF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DCCF020-76FE-30A2-FD63-D9F408A47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C49D252-ABAC-FEC6-0744-D6B032144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7846E3D-B970-2968-A1C8-D734EB1A66A1}"/>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Glucose after 50g Distribution Comparison</a:t>
            </a:r>
            <a:endParaRPr lang="en-US" sz="4000" dirty="0">
              <a:solidFill>
                <a:schemeClr val="bg1"/>
              </a:solidFill>
            </a:endParaRPr>
          </a:p>
        </p:txBody>
      </p:sp>
      <p:sp>
        <p:nvSpPr>
          <p:cNvPr id="6" name="TextBox 5">
            <a:extLst>
              <a:ext uri="{FF2B5EF4-FFF2-40B4-BE49-F238E27FC236}">
                <a16:creationId xmlns:a16="http://schemas.microsoft.com/office/drawing/2014/main" id="{050CA60F-DC39-57DE-E974-1E65DBDEC96A}"/>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4258110E-8056-9316-181A-7124A257981F}"/>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12" name="Picture 11">
            <a:extLst>
              <a:ext uri="{FF2B5EF4-FFF2-40B4-BE49-F238E27FC236}">
                <a16:creationId xmlns:a16="http://schemas.microsoft.com/office/drawing/2014/main" id="{A21AE284-7581-196E-0AF9-2CCE4F8111A9}"/>
              </a:ext>
            </a:extLst>
          </p:cNvPr>
          <p:cNvPicPr>
            <a:picLocks noChangeAspect="1"/>
          </p:cNvPicPr>
          <p:nvPr/>
        </p:nvPicPr>
        <p:blipFill>
          <a:blip r:embed="rId3"/>
          <a:stretch>
            <a:fillRect/>
          </a:stretch>
        </p:blipFill>
        <p:spPr>
          <a:xfrm>
            <a:off x="134667" y="2597223"/>
            <a:ext cx="5701442" cy="3060000"/>
          </a:xfrm>
          <a:prstGeom prst="rect">
            <a:avLst/>
          </a:prstGeom>
        </p:spPr>
      </p:pic>
      <p:pic>
        <p:nvPicPr>
          <p:cNvPr id="4" name="Picture 3">
            <a:extLst>
              <a:ext uri="{FF2B5EF4-FFF2-40B4-BE49-F238E27FC236}">
                <a16:creationId xmlns:a16="http://schemas.microsoft.com/office/drawing/2014/main" id="{0641A872-6A19-787B-C7FE-A5545B4229CB}"/>
              </a:ext>
            </a:extLst>
          </p:cNvPr>
          <p:cNvPicPr>
            <a:picLocks noChangeAspect="1"/>
          </p:cNvPicPr>
          <p:nvPr/>
        </p:nvPicPr>
        <p:blipFill>
          <a:blip r:embed="rId4"/>
          <a:stretch>
            <a:fillRect/>
          </a:stretch>
        </p:blipFill>
        <p:spPr>
          <a:xfrm>
            <a:off x="6096000" y="2597223"/>
            <a:ext cx="5717514" cy="3060000"/>
          </a:xfrm>
          <a:prstGeom prst="rect">
            <a:avLst/>
          </a:prstGeom>
        </p:spPr>
      </p:pic>
    </p:spTree>
    <p:extLst>
      <p:ext uri="{BB962C8B-B14F-4D97-AF65-F5344CB8AC3E}">
        <p14:creationId xmlns:p14="http://schemas.microsoft.com/office/powerpoint/2010/main" val="32866471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94150F-F1AC-2E3F-89A1-853E420F39B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E4E979A-13DE-BCF5-5D82-3C5405EF1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9096E5BA-9051-4572-1677-2094706FB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9194D77-85BB-ED0B-3A71-B9C56E442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A25379-AF2D-1DEF-1F2A-FD05AC741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2B92C90-C8F1-151B-9EF7-8168957B5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D83C7E2-FBEF-69CF-5CA2-43CB250FACBE}"/>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C3 Comparison</a:t>
            </a:r>
            <a:endParaRPr lang="en-US" sz="4000" dirty="0">
              <a:solidFill>
                <a:schemeClr val="bg1"/>
              </a:solidFill>
            </a:endParaRPr>
          </a:p>
        </p:txBody>
      </p:sp>
      <p:sp>
        <p:nvSpPr>
          <p:cNvPr id="6" name="TextBox 5">
            <a:extLst>
              <a:ext uri="{FF2B5EF4-FFF2-40B4-BE49-F238E27FC236}">
                <a16:creationId xmlns:a16="http://schemas.microsoft.com/office/drawing/2014/main" id="{A4DA7C89-D375-2B30-D862-CD6B59153B10}"/>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3CE81F3B-19F9-7EBE-A13E-87701C7ECFD2}"/>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8" name="Picture 7" descr="A graph of a number of people&#10;&#10;Description automatically generated with medium confidence">
            <a:extLst>
              <a:ext uri="{FF2B5EF4-FFF2-40B4-BE49-F238E27FC236}">
                <a16:creationId xmlns:a16="http://schemas.microsoft.com/office/drawing/2014/main" id="{826A05BC-0E8C-9126-B3D9-7426E768D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1243"/>
            <a:ext cx="7225748" cy="4335449"/>
          </a:xfrm>
          <a:prstGeom prst="rect">
            <a:avLst/>
          </a:prstGeom>
        </p:spPr>
      </p:pic>
      <p:pic>
        <p:nvPicPr>
          <p:cNvPr id="9" name="Picture 8" descr="A graph showing the number of years&#10;&#10;Description automatically generated">
            <a:extLst>
              <a:ext uri="{FF2B5EF4-FFF2-40B4-BE49-F238E27FC236}">
                <a16:creationId xmlns:a16="http://schemas.microsoft.com/office/drawing/2014/main" id="{DFFDDD49-F41D-95FD-CE08-2A5FD4526E57}"/>
              </a:ext>
            </a:extLst>
          </p:cNvPr>
          <p:cNvPicPr>
            <a:picLocks noChangeAspect="1"/>
          </p:cNvPicPr>
          <p:nvPr/>
        </p:nvPicPr>
        <p:blipFill>
          <a:blip r:embed="rId4"/>
          <a:stretch>
            <a:fillRect/>
          </a:stretch>
        </p:blipFill>
        <p:spPr>
          <a:xfrm>
            <a:off x="5541317" y="2459819"/>
            <a:ext cx="6650684" cy="4156676"/>
          </a:xfrm>
          <a:prstGeom prst="rect">
            <a:avLst/>
          </a:prstGeom>
        </p:spPr>
      </p:pic>
    </p:spTree>
    <p:extLst>
      <p:ext uri="{BB962C8B-B14F-4D97-AF65-F5344CB8AC3E}">
        <p14:creationId xmlns:p14="http://schemas.microsoft.com/office/powerpoint/2010/main" val="38277414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152BDB-4A5F-CB98-3693-A584E19DA76A}"/>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D217229-24D1-4A27-0557-45443111D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53DE7A8-865F-8E6B-2B4D-1A31D7FAC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732AD91-0ED5-C2BF-4B0A-9BCE02506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569AE0-0A33-B20B-0FB1-44A025930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CCF8DDA-F122-2FDC-FAED-6095A608E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69B6461-984C-764C-D491-D4C2D5E11C7A}"/>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C3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67E5B329-AA88-DE78-28AE-CB1A2C69B171}"/>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2139E5ED-44A0-6EB5-4D9E-347FA6F4B21D}"/>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4" name="Picture 3">
            <a:extLst>
              <a:ext uri="{FF2B5EF4-FFF2-40B4-BE49-F238E27FC236}">
                <a16:creationId xmlns:a16="http://schemas.microsoft.com/office/drawing/2014/main" id="{39491D6A-4065-89EB-B8B2-79A302AFC20A}"/>
              </a:ext>
            </a:extLst>
          </p:cNvPr>
          <p:cNvPicPr>
            <a:picLocks noChangeAspect="1"/>
          </p:cNvPicPr>
          <p:nvPr/>
        </p:nvPicPr>
        <p:blipFill>
          <a:blip r:embed="rId3"/>
          <a:stretch>
            <a:fillRect/>
          </a:stretch>
        </p:blipFill>
        <p:spPr>
          <a:xfrm>
            <a:off x="186446" y="2686330"/>
            <a:ext cx="5651803" cy="3060000"/>
          </a:xfrm>
          <a:prstGeom prst="rect">
            <a:avLst/>
          </a:prstGeom>
        </p:spPr>
      </p:pic>
      <p:pic>
        <p:nvPicPr>
          <p:cNvPr id="5" name="Picture 4">
            <a:extLst>
              <a:ext uri="{FF2B5EF4-FFF2-40B4-BE49-F238E27FC236}">
                <a16:creationId xmlns:a16="http://schemas.microsoft.com/office/drawing/2014/main" id="{B79E66A2-7EE1-6AA5-B1D1-E15967AC6726}"/>
              </a:ext>
            </a:extLst>
          </p:cNvPr>
          <p:cNvPicPr>
            <a:picLocks noChangeAspect="1"/>
          </p:cNvPicPr>
          <p:nvPr/>
        </p:nvPicPr>
        <p:blipFill>
          <a:blip r:embed="rId4"/>
          <a:stretch>
            <a:fillRect/>
          </a:stretch>
        </p:blipFill>
        <p:spPr>
          <a:xfrm>
            <a:off x="6096000" y="2686330"/>
            <a:ext cx="5772021" cy="3060000"/>
          </a:xfrm>
          <a:prstGeom prst="rect">
            <a:avLst/>
          </a:prstGeom>
        </p:spPr>
      </p:pic>
    </p:spTree>
    <p:extLst>
      <p:ext uri="{BB962C8B-B14F-4D97-AF65-F5344CB8AC3E}">
        <p14:creationId xmlns:p14="http://schemas.microsoft.com/office/powerpoint/2010/main" val="15084310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91DCD0-7BF6-0EC4-57CE-650B1D35D12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7F0281-6585-331A-EBA5-DEC24028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B94D6AD0-0554-F33C-76DC-7B49AC986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2373B0-01A6-9BC5-24D0-D27BA108C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987910-710A-D054-4CEC-C551B2E2F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99C066C-14E5-A8D8-FC24-A2C6C42C3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0C6DD8A-E08D-181B-5529-31346249AFA5}"/>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CRP Comparison</a:t>
            </a:r>
            <a:endParaRPr lang="en-US" sz="4000" dirty="0">
              <a:solidFill>
                <a:schemeClr val="bg1"/>
              </a:solidFill>
            </a:endParaRPr>
          </a:p>
        </p:txBody>
      </p:sp>
      <p:sp>
        <p:nvSpPr>
          <p:cNvPr id="6" name="TextBox 5">
            <a:extLst>
              <a:ext uri="{FF2B5EF4-FFF2-40B4-BE49-F238E27FC236}">
                <a16:creationId xmlns:a16="http://schemas.microsoft.com/office/drawing/2014/main" id="{41BA7F23-854E-ECAC-9050-9E448D503866}"/>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42E3B244-875F-FD98-32B0-A3C2E57AE74A}"/>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5" name="Picture 4" descr="A graph of a number of patients&#10;&#10;Description automatically generated with medium confidence">
            <a:extLst>
              <a:ext uri="{FF2B5EF4-FFF2-40B4-BE49-F238E27FC236}">
                <a16:creationId xmlns:a16="http://schemas.microsoft.com/office/drawing/2014/main" id="{DA5DACC0-4C48-E29D-7550-D1C19B1D7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8" y="2387068"/>
            <a:ext cx="7225748" cy="4335449"/>
          </a:xfrm>
          <a:prstGeom prst="rect">
            <a:avLst/>
          </a:prstGeom>
        </p:spPr>
      </p:pic>
      <p:pic>
        <p:nvPicPr>
          <p:cNvPr id="7" name="Picture 6">
            <a:extLst>
              <a:ext uri="{FF2B5EF4-FFF2-40B4-BE49-F238E27FC236}">
                <a16:creationId xmlns:a16="http://schemas.microsoft.com/office/drawing/2014/main" id="{293D58A1-866F-FA96-F469-2BD69C3845FA}"/>
              </a:ext>
            </a:extLst>
          </p:cNvPr>
          <p:cNvPicPr>
            <a:picLocks noChangeAspect="1"/>
          </p:cNvPicPr>
          <p:nvPr/>
        </p:nvPicPr>
        <p:blipFill>
          <a:blip r:embed="rId4"/>
          <a:stretch>
            <a:fillRect/>
          </a:stretch>
        </p:blipFill>
        <p:spPr>
          <a:xfrm>
            <a:off x="5448444" y="2365889"/>
            <a:ext cx="6800705" cy="4335449"/>
          </a:xfrm>
          <a:prstGeom prst="rect">
            <a:avLst/>
          </a:prstGeom>
        </p:spPr>
      </p:pic>
    </p:spTree>
    <p:extLst>
      <p:ext uri="{BB962C8B-B14F-4D97-AF65-F5344CB8AC3E}">
        <p14:creationId xmlns:p14="http://schemas.microsoft.com/office/powerpoint/2010/main" val="23633583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025860-45A7-AAC8-4259-16228E97636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74CF01-E82C-E36A-BE48-4000F242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0B3DA463-199E-0FED-8677-4BACC7E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591C545-01DC-A800-6E4E-DDDF1E29E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0932A5A-7DC9-93E0-5E10-D13C8E5E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E4798E3-8B42-4009-FF69-87BB42C77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B27089B-2760-399D-FC5D-03EBA0C8E020}"/>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CRP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F93D0511-8375-A809-14BC-86CF7EC2BE9A}"/>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ED98BD4A-21B2-07D1-C801-D942816B5D1E}"/>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4" name="Picture 3">
            <a:extLst>
              <a:ext uri="{FF2B5EF4-FFF2-40B4-BE49-F238E27FC236}">
                <a16:creationId xmlns:a16="http://schemas.microsoft.com/office/drawing/2014/main" id="{4BF43537-3877-8443-5C69-D422BE1D8BA3}"/>
              </a:ext>
            </a:extLst>
          </p:cNvPr>
          <p:cNvPicPr>
            <a:picLocks noChangeAspect="1"/>
          </p:cNvPicPr>
          <p:nvPr/>
        </p:nvPicPr>
        <p:blipFill>
          <a:blip r:embed="rId3"/>
          <a:stretch>
            <a:fillRect/>
          </a:stretch>
        </p:blipFill>
        <p:spPr>
          <a:xfrm>
            <a:off x="167502" y="2710083"/>
            <a:ext cx="5726250" cy="3060000"/>
          </a:xfrm>
          <a:prstGeom prst="rect">
            <a:avLst/>
          </a:prstGeom>
        </p:spPr>
      </p:pic>
      <p:pic>
        <p:nvPicPr>
          <p:cNvPr id="5" name="Picture 4">
            <a:extLst>
              <a:ext uri="{FF2B5EF4-FFF2-40B4-BE49-F238E27FC236}">
                <a16:creationId xmlns:a16="http://schemas.microsoft.com/office/drawing/2014/main" id="{0A1CE3EC-8013-7CAF-E865-9D289555B095}"/>
              </a:ext>
            </a:extLst>
          </p:cNvPr>
          <p:cNvPicPr>
            <a:picLocks noChangeAspect="1"/>
          </p:cNvPicPr>
          <p:nvPr/>
        </p:nvPicPr>
        <p:blipFill>
          <a:blip r:embed="rId4"/>
          <a:stretch>
            <a:fillRect/>
          </a:stretch>
        </p:blipFill>
        <p:spPr>
          <a:xfrm>
            <a:off x="6096000" y="2687223"/>
            <a:ext cx="5889375" cy="3060000"/>
          </a:xfrm>
          <a:prstGeom prst="rect">
            <a:avLst/>
          </a:prstGeom>
        </p:spPr>
      </p:pic>
    </p:spTree>
    <p:extLst>
      <p:ext uri="{BB962C8B-B14F-4D97-AF65-F5344CB8AC3E}">
        <p14:creationId xmlns:p14="http://schemas.microsoft.com/office/powerpoint/2010/main" val="26451894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9B220D-F988-EB98-3CC6-7D3184830DC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BE1131E-B073-DEEA-56EB-0853F1CF9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49766D7-1ABD-650C-56DF-662766A1A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00610F5-78A3-15A7-5FFD-9E3DCF118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BDEBD51-957D-9ABC-347B-F2A37FF53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1BC8824-4AAF-D966-BF51-E0FF62BB6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06D961C-F540-D343-3A5A-7A5D4FBA55F3}"/>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Gamma-GT (GGT) Comparison</a:t>
            </a:r>
            <a:endParaRPr lang="en-US" sz="4000" dirty="0">
              <a:solidFill>
                <a:schemeClr val="bg1"/>
              </a:solidFill>
            </a:endParaRPr>
          </a:p>
        </p:txBody>
      </p:sp>
      <p:sp>
        <p:nvSpPr>
          <p:cNvPr id="6" name="TextBox 5">
            <a:extLst>
              <a:ext uri="{FF2B5EF4-FFF2-40B4-BE49-F238E27FC236}">
                <a16:creationId xmlns:a16="http://schemas.microsoft.com/office/drawing/2014/main" id="{CFBA90C3-7149-E12D-B9C6-1A2DA8AECB7B}"/>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6A464BC1-4164-585C-5451-F2C4958705F0}"/>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4" name="Picture 3" descr="A graph of a number of patients&#10;&#10;Description automatically generated with medium confidence">
            <a:extLst>
              <a:ext uri="{FF2B5EF4-FFF2-40B4-BE49-F238E27FC236}">
                <a16:creationId xmlns:a16="http://schemas.microsoft.com/office/drawing/2014/main" id="{209C20CC-BED9-8278-CD44-FAA319259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5" y="2382496"/>
            <a:ext cx="7225748" cy="4335449"/>
          </a:xfrm>
          <a:prstGeom prst="rect">
            <a:avLst/>
          </a:prstGeom>
        </p:spPr>
      </p:pic>
      <p:pic>
        <p:nvPicPr>
          <p:cNvPr id="8" name="Picture 7">
            <a:extLst>
              <a:ext uri="{FF2B5EF4-FFF2-40B4-BE49-F238E27FC236}">
                <a16:creationId xmlns:a16="http://schemas.microsoft.com/office/drawing/2014/main" id="{5AB89EAB-BA1C-CAD5-C0F4-DE969E5F9E83}"/>
              </a:ext>
            </a:extLst>
          </p:cNvPr>
          <p:cNvPicPr>
            <a:picLocks noChangeAspect="1"/>
          </p:cNvPicPr>
          <p:nvPr/>
        </p:nvPicPr>
        <p:blipFill>
          <a:blip r:embed="rId4"/>
          <a:stretch>
            <a:fillRect/>
          </a:stretch>
        </p:blipFill>
        <p:spPr>
          <a:xfrm>
            <a:off x="5643164" y="2382496"/>
            <a:ext cx="6536741" cy="4265223"/>
          </a:xfrm>
          <a:prstGeom prst="rect">
            <a:avLst/>
          </a:prstGeom>
        </p:spPr>
      </p:pic>
    </p:spTree>
    <p:extLst>
      <p:ext uri="{BB962C8B-B14F-4D97-AF65-F5344CB8AC3E}">
        <p14:creationId xmlns:p14="http://schemas.microsoft.com/office/powerpoint/2010/main" val="33795430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67DE37-D4ED-0513-CE7C-021028BF62F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B1D1452-DCB1-00D0-33AA-17FC728D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0ACA61FE-42B1-D45A-F510-121A7CC3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F537374-BC8B-0FCE-CB50-33C872CA1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D02B399-5BA7-4B78-C1E3-40292AD91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1C0E8BB-F8E1-A46F-2292-7106549E46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C8F9459-A5A1-8EE3-70E6-DB964EF59E50}"/>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Gamma-GT (GGT)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3A901E7C-6640-F621-225C-B2556D9BCFFB}"/>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C0874741-81FD-ECE9-9856-953C1F9FEB32}"/>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5" name="Picture 4">
            <a:extLst>
              <a:ext uri="{FF2B5EF4-FFF2-40B4-BE49-F238E27FC236}">
                <a16:creationId xmlns:a16="http://schemas.microsoft.com/office/drawing/2014/main" id="{B24293D5-2BA4-C3E8-D4E9-F209D068E76A}"/>
              </a:ext>
            </a:extLst>
          </p:cNvPr>
          <p:cNvPicPr>
            <a:picLocks noChangeAspect="1"/>
          </p:cNvPicPr>
          <p:nvPr/>
        </p:nvPicPr>
        <p:blipFill>
          <a:blip r:embed="rId3"/>
          <a:stretch>
            <a:fillRect/>
          </a:stretch>
        </p:blipFill>
        <p:spPr>
          <a:xfrm>
            <a:off x="193626" y="2683779"/>
            <a:ext cx="5719419" cy="3060000"/>
          </a:xfrm>
          <a:prstGeom prst="rect">
            <a:avLst/>
          </a:prstGeom>
        </p:spPr>
      </p:pic>
      <p:pic>
        <p:nvPicPr>
          <p:cNvPr id="4" name="Picture 3">
            <a:extLst>
              <a:ext uri="{FF2B5EF4-FFF2-40B4-BE49-F238E27FC236}">
                <a16:creationId xmlns:a16="http://schemas.microsoft.com/office/drawing/2014/main" id="{7A861F05-10C5-9505-7DE3-4F6C04EA83A3}"/>
              </a:ext>
            </a:extLst>
          </p:cNvPr>
          <p:cNvPicPr>
            <a:picLocks noChangeAspect="1"/>
          </p:cNvPicPr>
          <p:nvPr/>
        </p:nvPicPr>
        <p:blipFill>
          <a:blip r:embed="rId4"/>
          <a:stretch>
            <a:fillRect/>
          </a:stretch>
        </p:blipFill>
        <p:spPr>
          <a:xfrm>
            <a:off x="6188319" y="2683779"/>
            <a:ext cx="5810055" cy="3060000"/>
          </a:xfrm>
          <a:prstGeom prst="rect">
            <a:avLst/>
          </a:prstGeom>
        </p:spPr>
      </p:pic>
    </p:spTree>
    <p:extLst>
      <p:ext uri="{BB962C8B-B14F-4D97-AF65-F5344CB8AC3E}">
        <p14:creationId xmlns:p14="http://schemas.microsoft.com/office/powerpoint/2010/main" val="1373305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7B91DD-3E6B-9674-A77E-53DCB1276E90}"/>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4BDB320-5C0F-EC91-C74C-C360FB969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CF4827E-869F-ED05-B628-F6472F625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08C44FE-BFF8-EDD4-B138-362090CD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F2E829D-B6A8-FDC4-6945-A25730C85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534E607-4340-EEDD-25EC-3A4AD8385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AD3C6F7-32AE-D0A0-8E9F-8B6DD25C4B5F}"/>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LDH Comparison </a:t>
            </a:r>
            <a:endParaRPr lang="en-US" sz="4000" dirty="0">
              <a:solidFill>
                <a:schemeClr val="bg1"/>
              </a:solidFill>
            </a:endParaRPr>
          </a:p>
        </p:txBody>
      </p:sp>
      <p:sp>
        <p:nvSpPr>
          <p:cNvPr id="6" name="TextBox 5">
            <a:extLst>
              <a:ext uri="{FF2B5EF4-FFF2-40B4-BE49-F238E27FC236}">
                <a16:creationId xmlns:a16="http://schemas.microsoft.com/office/drawing/2014/main" id="{F6C2B7E6-F6D8-8DE5-20F6-B209E2ACF763}"/>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B0DA6C40-C00F-E1C6-FB63-0688EDC9F1E3}"/>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5" name="Picture 4" descr="A graph of different colored lines&#10;&#10;Description automatically generated">
            <a:extLst>
              <a:ext uri="{FF2B5EF4-FFF2-40B4-BE49-F238E27FC236}">
                <a16:creationId xmlns:a16="http://schemas.microsoft.com/office/drawing/2014/main" id="{D194B489-6177-32FD-7385-7CEB28A57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5" y="2422541"/>
            <a:ext cx="7225748" cy="4335449"/>
          </a:xfrm>
          <a:prstGeom prst="rect">
            <a:avLst/>
          </a:prstGeom>
        </p:spPr>
      </p:pic>
      <p:pic>
        <p:nvPicPr>
          <p:cNvPr id="7" name="Picture 6">
            <a:extLst>
              <a:ext uri="{FF2B5EF4-FFF2-40B4-BE49-F238E27FC236}">
                <a16:creationId xmlns:a16="http://schemas.microsoft.com/office/drawing/2014/main" id="{2921DBA8-E162-5AFF-58E8-1855DC65F9A9}"/>
              </a:ext>
            </a:extLst>
          </p:cNvPr>
          <p:cNvPicPr>
            <a:picLocks noChangeAspect="1"/>
          </p:cNvPicPr>
          <p:nvPr/>
        </p:nvPicPr>
        <p:blipFill>
          <a:blip r:embed="rId4"/>
          <a:stretch>
            <a:fillRect/>
          </a:stretch>
        </p:blipFill>
        <p:spPr>
          <a:xfrm>
            <a:off x="5672138" y="2433728"/>
            <a:ext cx="6467476" cy="4123015"/>
          </a:xfrm>
          <a:prstGeom prst="rect">
            <a:avLst/>
          </a:prstGeom>
        </p:spPr>
      </p:pic>
    </p:spTree>
    <p:extLst>
      <p:ext uri="{BB962C8B-B14F-4D97-AF65-F5344CB8AC3E}">
        <p14:creationId xmlns:p14="http://schemas.microsoft.com/office/powerpoint/2010/main" val="22356949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CD3CE1-AE2D-8904-D9BE-D27FF7D8217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297FD8D-DF17-AF16-2BAA-B7C24E47E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28422A3-74A5-E483-DA82-5D358B3326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EFC0548-6CFB-EA05-E578-CF5915F4B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965762-48A3-1F3A-D926-852F3BD38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92AED73-ADE9-AAA8-CC3A-4BA580602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D4E1E48-13F8-8398-E88E-2839E2E33F24}"/>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LDH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DB4C7219-5C65-5A3F-5FC6-9FC52C7EE2F0}"/>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3D751A1B-130D-CBC7-F978-9B3395BA2EC5}"/>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4" name="Picture 3">
            <a:extLst>
              <a:ext uri="{FF2B5EF4-FFF2-40B4-BE49-F238E27FC236}">
                <a16:creationId xmlns:a16="http://schemas.microsoft.com/office/drawing/2014/main" id="{DAA3CAD0-70BA-96F7-D126-AD33D2A96BAD}"/>
              </a:ext>
            </a:extLst>
          </p:cNvPr>
          <p:cNvPicPr>
            <a:picLocks noChangeAspect="1"/>
          </p:cNvPicPr>
          <p:nvPr/>
        </p:nvPicPr>
        <p:blipFill>
          <a:blip r:embed="rId3"/>
          <a:stretch>
            <a:fillRect/>
          </a:stretch>
        </p:blipFill>
        <p:spPr>
          <a:xfrm>
            <a:off x="205519" y="2687223"/>
            <a:ext cx="5599032" cy="3060000"/>
          </a:xfrm>
          <a:prstGeom prst="rect">
            <a:avLst/>
          </a:prstGeom>
        </p:spPr>
      </p:pic>
      <p:pic>
        <p:nvPicPr>
          <p:cNvPr id="5" name="Picture 4">
            <a:extLst>
              <a:ext uri="{FF2B5EF4-FFF2-40B4-BE49-F238E27FC236}">
                <a16:creationId xmlns:a16="http://schemas.microsoft.com/office/drawing/2014/main" id="{FC9D6175-54CC-A2ED-A63C-700C7320FF05}"/>
              </a:ext>
            </a:extLst>
          </p:cNvPr>
          <p:cNvPicPr>
            <a:picLocks noChangeAspect="1"/>
          </p:cNvPicPr>
          <p:nvPr/>
        </p:nvPicPr>
        <p:blipFill>
          <a:blip r:embed="rId4"/>
          <a:stretch>
            <a:fillRect/>
          </a:stretch>
        </p:blipFill>
        <p:spPr>
          <a:xfrm>
            <a:off x="6075332" y="2687223"/>
            <a:ext cx="5845887" cy="3060000"/>
          </a:xfrm>
          <a:prstGeom prst="rect">
            <a:avLst/>
          </a:prstGeom>
        </p:spPr>
      </p:pic>
    </p:spTree>
    <p:extLst>
      <p:ext uri="{BB962C8B-B14F-4D97-AF65-F5344CB8AC3E}">
        <p14:creationId xmlns:p14="http://schemas.microsoft.com/office/powerpoint/2010/main" val="141416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BC960A-62BE-C3B8-C067-782E7EF01230}"/>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02EB74C-367C-A64F-4D7F-06479F032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4A9E72A-4EC5-3B6D-EBAE-D927F24AC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6063C86-80C6-137B-CB41-FE276896F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E703DFB-6DA1-CD8C-7EB8-3F4B8FEFA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739FB877-6865-4A35-7855-CB9D1EEE0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58A97881-FE2E-F5C4-31EE-7C426D5E00B2}"/>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Prediabetes Flowchart</a:t>
            </a:r>
          </a:p>
        </p:txBody>
      </p:sp>
      <p:sp>
        <p:nvSpPr>
          <p:cNvPr id="3" name="TextBox 2">
            <a:extLst>
              <a:ext uri="{FF2B5EF4-FFF2-40B4-BE49-F238E27FC236}">
                <a16:creationId xmlns:a16="http://schemas.microsoft.com/office/drawing/2014/main" id="{EB61A913-408B-C90F-BCF2-16366301CA45}"/>
              </a:ext>
            </a:extLst>
          </p:cNvPr>
          <p:cNvSpPr txBox="1"/>
          <p:nvPr/>
        </p:nvSpPr>
        <p:spPr>
          <a:xfrm>
            <a:off x="554015" y="1963127"/>
            <a:ext cx="11083969" cy="3477875"/>
          </a:xfrm>
          <a:prstGeom prst="rect">
            <a:avLst/>
          </a:prstGeom>
          <a:noFill/>
        </p:spPr>
        <p:txBody>
          <a:bodyPr wrap="square" rtlCol="1">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 study focuses on prediabetes, so to prevent the prediabetes cohort from including patients who already have diabetes before the reference date, a comprehensive process of searching for evidence of diabetes was carried out.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We identified 224 prediabetes patients with evidence of diabetes prescriptions (e.g., Insulin, metformin) before the reference date, 51 patients with laboratory test results that indicate diabetes (glucose levels of 125 mg/dL and above or an A1C of 6.4% and over), and 16 patients with diabetes diagnosis before the reference date. Those patients were removed from the patient cohort.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In addition, 269 patients who were diagnosed based on two laboratory tests from the same date with no other evidence within two years were removed from the cohort since it may be an incorrect diagnosis due to admission extreme information. </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967021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F59205-DAAD-4C6E-4D86-4DA7849CA75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8D53436-866E-5A6B-324D-BCEE0CD64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4FA5F19-5A68-E04D-38D7-6DA9BFE19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DB741B0-E908-E6A8-8223-FB37656C8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19C1181-101C-7B78-CBB4-81A5D42FF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B272501-3A14-BCB5-E242-DFBFF9C5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B85ABD4-FB15-8632-8391-11FF01FA89AE}"/>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Non-HDL Comparison</a:t>
            </a:r>
            <a:endParaRPr lang="en-US" sz="4000" dirty="0">
              <a:solidFill>
                <a:schemeClr val="bg1"/>
              </a:solidFill>
            </a:endParaRPr>
          </a:p>
        </p:txBody>
      </p:sp>
      <p:sp>
        <p:nvSpPr>
          <p:cNvPr id="6" name="TextBox 5">
            <a:extLst>
              <a:ext uri="{FF2B5EF4-FFF2-40B4-BE49-F238E27FC236}">
                <a16:creationId xmlns:a16="http://schemas.microsoft.com/office/drawing/2014/main" id="{D3621631-2F91-CD8A-54B0-04F0DFAF5255}"/>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CEF0929A-CC76-D2BA-D24F-AC16ED344A41}"/>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4" name="Picture 3" descr="A graph showing the number of patients&#10;&#10;Description automatically generated with medium confidence">
            <a:extLst>
              <a:ext uri="{FF2B5EF4-FFF2-40B4-BE49-F238E27FC236}">
                <a16:creationId xmlns:a16="http://schemas.microsoft.com/office/drawing/2014/main" id="{AF5BB5F1-F8C9-DEF6-C2C7-668918E84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445985"/>
            <a:ext cx="7225748" cy="4335449"/>
          </a:xfrm>
          <a:prstGeom prst="rect">
            <a:avLst/>
          </a:prstGeom>
        </p:spPr>
      </p:pic>
      <p:pic>
        <p:nvPicPr>
          <p:cNvPr id="8" name="Picture 7">
            <a:extLst>
              <a:ext uri="{FF2B5EF4-FFF2-40B4-BE49-F238E27FC236}">
                <a16:creationId xmlns:a16="http://schemas.microsoft.com/office/drawing/2014/main" id="{ED695E61-4920-A257-0F7B-6F46E4EF76C1}"/>
              </a:ext>
            </a:extLst>
          </p:cNvPr>
          <p:cNvPicPr>
            <a:picLocks noChangeAspect="1"/>
          </p:cNvPicPr>
          <p:nvPr/>
        </p:nvPicPr>
        <p:blipFill>
          <a:blip r:embed="rId4"/>
          <a:stretch>
            <a:fillRect/>
          </a:stretch>
        </p:blipFill>
        <p:spPr>
          <a:xfrm>
            <a:off x="5607861" y="2474561"/>
            <a:ext cx="6584136" cy="4230307"/>
          </a:xfrm>
          <a:prstGeom prst="rect">
            <a:avLst/>
          </a:prstGeom>
        </p:spPr>
      </p:pic>
    </p:spTree>
    <p:extLst>
      <p:ext uri="{BB962C8B-B14F-4D97-AF65-F5344CB8AC3E}">
        <p14:creationId xmlns:p14="http://schemas.microsoft.com/office/powerpoint/2010/main" val="33838720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9EB10B-DD0A-D2CD-569B-4E3AD6587A6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74EABFE-AD48-53E0-3E71-4F50DE520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CDD36B72-9B0B-6C38-74DA-82290320B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0BD5C90-A448-8237-644D-746C4C47E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5D5438B-8764-78A1-8915-54C22F138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E5BF59A-CB67-7B26-BE03-04006DD3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4B01502-064E-554B-279F-7544013C274F}"/>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Non-HDL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981FB2C3-BD60-AB5C-BE7B-A03C888E0205}"/>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5E7E9D3E-4477-345B-479D-D7A23025D026}"/>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9" name="Picture 8">
            <a:extLst>
              <a:ext uri="{FF2B5EF4-FFF2-40B4-BE49-F238E27FC236}">
                <a16:creationId xmlns:a16="http://schemas.microsoft.com/office/drawing/2014/main" id="{75D94081-C9A2-CD24-DEDD-98668A766D01}"/>
              </a:ext>
            </a:extLst>
          </p:cNvPr>
          <p:cNvPicPr>
            <a:picLocks noChangeAspect="1"/>
          </p:cNvPicPr>
          <p:nvPr/>
        </p:nvPicPr>
        <p:blipFill>
          <a:blip r:embed="rId3"/>
          <a:stretch>
            <a:fillRect/>
          </a:stretch>
        </p:blipFill>
        <p:spPr>
          <a:xfrm>
            <a:off x="238076" y="2597223"/>
            <a:ext cx="5698899" cy="3060000"/>
          </a:xfrm>
          <a:prstGeom prst="rect">
            <a:avLst/>
          </a:prstGeom>
        </p:spPr>
      </p:pic>
      <p:pic>
        <p:nvPicPr>
          <p:cNvPr id="4" name="Picture 3">
            <a:extLst>
              <a:ext uri="{FF2B5EF4-FFF2-40B4-BE49-F238E27FC236}">
                <a16:creationId xmlns:a16="http://schemas.microsoft.com/office/drawing/2014/main" id="{29594B84-4D71-EDF7-B4F6-A4BD18D99EA1}"/>
              </a:ext>
            </a:extLst>
          </p:cNvPr>
          <p:cNvPicPr>
            <a:picLocks noChangeAspect="1"/>
          </p:cNvPicPr>
          <p:nvPr/>
        </p:nvPicPr>
        <p:blipFill>
          <a:blip r:embed="rId4"/>
          <a:stretch>
            <a:fillRect/>
          </a:stretch>
        </p:blipFill>
        <p:spPr>
          <a:xfrm>
            <a:off x="6170074" y="2597223"/>
            <a:ext cx="5710879" cy="3060000"/>
          </a:xfrm>
          <a:prstGeom prst="rect">
            <a:avLst/>
          </a:prstGeom>
        </p:spPr>
      </p:pic>
    </p:spTree>
    <p:extLst>
      <p:ext uri="{BB962C8B-B14F-4D97-AF65-F5344CB8AC3E}">
        <p14:creationId xmlns:p14="http://schemas.microsoft.com/office/powerpoint/2010/main" val="33092148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5C635B-AC30-6684-EC9F-87E38EA02419}"/>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6247FF5-8541-2E27-0E90-8B8C08B8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2C324B0-0AB8-8270-17BB-02E7063EB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C17BFC5-248E-4C9F-441B-8EB65F1BB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7A7B772-0AC0-6D70-6778-970AD9DD0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9B3E735-28EB-357D-9056-D2D1FCB7A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7BDED0A-C1F4-8D71-8BBC-EEBC8F3FFDCE}"/>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HDL Ratio Comparison</a:t>
            </a:r>
            <a:endParaRPr lang="en-US" sz="4000" dirty="0">
              <a:solidFill>
                <a:schemeClr val="bg1"/>
              </a:solidFill>
            </a:endParaRPr>
          </a:p>
        </p:txBody>
      </p:sp>
      <p:sp>
        <p:nvSpPr>
          <p:cNvPr id="6" name="TextBox 5">
            <a:extLst>
              <a:ext uri="{FF2B5EF4-FFF2-40B4-BE49-F238E27FC236}">
                <a16:creationId xmlns:a16="http://schemas.microsoft.com/office/drawing/2014/main" id="{5CCAFAF8-C288-67E2-9E45-2A0FD0399824}"/>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C2864F8D-8AF6-4210-0328-66AB4A1A7CD3}"/>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5" name="Picture 4" descr="A graph of different colored lines&#10;&#10;Description automatically generated">
            <a:extLst>
              <a:ext uri="{FF2B5EF4-FFF2-40B4-BE49-F238E27FC236}">
                <a16:creationId xmlns:a16="http://schemas.microsoft.com/office/drawing/2014/main" id="{9A0FDDE4-55A0-F96D-B241-1EEE588C4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96825"/>
            <a:ext cx="7225748" cy="4335449"/>
          </a:xfrm>
          <a:prstGeom prst="rect">
            <a:avLst/>
          </a:prstGeom>
        </p:spPr>
      </p:pic>
      <p:pic>
        <p:nvPicPr>
          <p:cNvPr id="7" name="Picture 6">
            <a:extLst>
              <a:ext uri="{FF2B5EF4-FFF2-40B4-BE49-F238E27FC236}">
                <a16:creationId xmlns:a16="http://schemas.microsoft.com/office/drawing/2014/main" id="{7280C39C-A537-08F1-A8F1-7253698E55CF}"/>
              </a:ext>
            </a:extLst>
          </p:cNvPr>
          <p:cNvPicPr>
            <a:picLocks noChangeAspect="1"/>
          </p:cNvPicPr>
          <p:nvPr/>
        </p:nvPicPr>
        <p:blipFill>
          <a:blip r:embed="rId4"/>
          <a:stretch>
            <a:fillRect/>
          </a:stretch>
        </p:blipFill>
        <p:spPr>
          <a:xfrm>
            <a:off x="5654936" y="2424231"/>
            <a:ext cx="6522774" cy="4190882"/>
          </a:xfrm>
          <a:prstGeom prst="rect">
            <a:avLst/>
          </a:prstGeom>
        </p:spPr>
      </p:pic>
    </p:spTree>
    <p:extLst>
      <p:ext uri="{BB962C8B-B14F-4D97-AF65-F5344CB8AC3E}">
        <p14:creationId xmlns:p14="http://schemas.microsoft.com/office/powerpoint/2010/main" val="36906993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E5E219-8926-CF9B-0CDB-7B45D5B08CB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5366AEA-C314-1B20-9D08-B51941435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1FC3A4B-EE3E-1DFC-B8AC-ECA370A84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F19211-FEAE-2128-4FA1-21B328C7F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FBB9F72-B451-B835-8EE0-EFF0EDEA4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ED66E3B-87E4-D61B-B411-D2B324FCA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F93AFC3-4661-E060-6125-D4F30B05E55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HDL Ratio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79BC5E2A-1C1F-7C42-6707-408991854615}"/>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B8B9387A-8E0F-77DE-42DA-78166421C1E0}"/>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4" name="Picture 3">
            <a:extLst>
              <a:ext uri="{FF2B5EF4-FFF2-40B4-BE49-F238E27FC236}">
                <a16:creationId xmlns:a16="http://schemas.microsoft.com/office/drawing/2014/main" id="{41739D2E-4A50-B85B-A119-154D486A56AD}"/>
              </a:ext>
            </a:extLst>
          </p:cNvPr>
          <p:cNvPicPr>
            <a:picLocks noChangeAspect="1"/>
          </p:cNvPicPr>
          <p:nvPr/>
        </p:nvPicPr>
        <p:blipFill>
          <a:blip r:embed="rId3"/>
          <a:stretch>
            <a:fillRect/>
          </a:stretch>
        </p:blipFill>
        <p:spPr>
          <a:xfrm>
            <a:off x="110758" y="2597223"/>
            <a:ext cx="5788733" cy="3060000"/>
          </a:xfrm>
          <a:prstGeom prst="rect">
            <a:avLst/>
          </a:prstGeom>
        </p:spPr>
      </p:pic>
      <p:pic>
        <p:nvPicPr>
          <p:cNvPr id="5" name="Picture 4">
            <a:extLst>
              <a:ext uri="{FF2B5EF4-FFF2-40B4-BE49-F238E27FC236}">
                <a16:creationId xmlns:a16="http://schemas.microsoft.com/office/drawing/2014/main" id="{57EFC4A7-1E41-3DEC-E63F-EC594A6C40F7}"/>
              </a:ext>
            </a:extLst>
          </p:cNvPr>
          <p:cNvPicPr>
            <a:picLocks noChangeAspect="1"/>
          </p:cNvPicPr>
          <p:nvPr/>
        </p:nvPicPr>
        <p:blipFill>
          <a:blip r:embed="rId4"/>
          <a:stretch>
            <a:fillRect/>
          </a:stretch>
        </p:blipFill>
        <p:spPr>
          <a:xfrm>
            <a:off x="6010249" y="2597223"/>
            <a:ext cx="5881116" cy="3060000"/>
          </a:xfrm>
          <a:prstGeom prst="rect">
            <a:avLst/>
          </a:prstGeom>
        </p:spPr>
      </p:pic>
    </p:spTree>
    <p:extLst>
      <p:ext uri="{BB962C8B-B14F-4D97-AF65-F5344CB8AC3E}">
        <p14:creationId xmlns:p14="http://schemas.microsoft.com/office/powerpoint/2010/main" val="19386196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E60C20-ABE4-DA3F-99ED-1AEC915957E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1D55261-8EF9-369D-26C7-990904054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B1D0018-6D4A-7D29-4D5A-ECC39B5CC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5A19388-CBD6-FDFA-5210-6ABF5450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967C40-FC7D-ADB2-1F8C-D9D0E9C32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E21B96C-5753-04AE-A369-5865ADF82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A7CD80C-C34A-2D9E-AF3C-E009EDAD6DD2}"/>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VLDL Comparison</a:t>
            </a:r>
            <a:endParaRPr lang="en-US" sz="4000" dirty="0">
              <a:solidFill>
                <a:schemeClr val="bg1"/>
              </a:solidFill>
            </a:endParaRPr>
          </a:p>
        </p:txBody>
      </p:sp>
      <p:sp>
        <p:nvSpPr>
          <p:cNvPr id="6" name="TextBox 5">
            <a:extLst>
              <a:ext uri="{FF2B5EF4-FFF2-40B4-BE49-F238E27FC236}">
                <a16:creationId xmlns:a16="http://schemas.microsoft.com/office/drawing/2014/main" id="{94237343-076D-7EDF-1FD7-3401E53717D7}"/>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999DC776-CDA4-8940-28D8-495627C457EF}"/>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3" name="Picture 2" descr="A graph of a number of patients&#10;&#10;Description automatically generated with medium confidence">
            <a:extLst>
              <a:ext uri="{FF2B5EF4-FFF2-40B4-BE49-F238E27FC236}">
                <a16:creationId xmlns:a16="http://schemas.microsoft.com/office/drawing/2014/main" id="{AF17E01F-CB59-09D4-4EFA-CDD6842F5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 y="2362225"/>
            <a:ext cx="7225748" cy="4335449"/>
          </a:xfrm>
          <a:prstGeom prst="rect">
            <a:avLst/>
          </a:prstGeom>
        </p:spPr>
      </p:pic>
      <p:pic>
        <p:nvPicPr>
          <p:cNvPr id="4" name="Picture 3">
            <a:extLst>
              <a:ext uri="{FF2B5EF4-FFF2-40B4-BE49-F238E27FC236}">
                <a16:creationId xmlns:a16="http://schemas.microsoft.com/office/drawing/2014/main" id="{CF4B2331-F840-654C-C02D-D67D6A16F84F}"/>
              </a:ext>
            </a:extLst>
          </p:cNvPr>
          <p:cNvPicPr>
            <a:picLocks noChangeAspect="1"/>
          </p:cNvPicPr>
          <p:nvPr/>
        </p:nvPicPr>
        <p:blipFill>
          <a:blip r:embed="rId4"/>
          <a:stretch>
            <a:fillRect/>
          </a:stretch>
        </p:blipFill>
        <p:spPr>
          <a:xfrm>
            <a:off x="5601121" y="2285373"/>
            <a:ext cx="6586114" cy="4248043"/>
          </a:xfrm>
          <a:prstGeom prst="rect">
            <a:avLst/>
          </a:prstGeom>
        </p:spPr>
      </p:pic>
    </p:spTree>
    <p:extLst>
      <p:ext uri="{BB962C8B-B14F-4D97-AF65-F5344CB8AC3E}">
        <p14:creationId xmlns:p14="http://schemas.microsoft.com/office/powerpoint/2010/main" val="25011096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F30366-C476-BBCC-21BD-60412FFCE8E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6EA7D85-C63B-E5A9-1A5E-8FF2882ED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07992C64-71D1-B41B-F549-7E76FE554D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C29CAFB-801A-90D3-DAA1-CA4E17A4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9AE0DE9-5529-18A5-3E01-13B9244A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307D390-1512-FB0D-5596-FCAA95F16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3B16648-58BF-A55C-0215-6BF2F208AB44}"/>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VLDL Distribution Comparison </a:t>
            </a:r>
            <a:endParaRPr lang="en-US" sz="4000" dirty="0">
              <a:solidFill>
                <a:schemeClr val="bg1"/>
              </a:solidFill>
            </a:endParaRPr>
          </a:p>
        </p:txBody>
      </p:sp>
      <p:sp>
        <p:nvSpPr>
          <p:cNvPr id="6" name="TextBox 5">
            <a:extLst>
              <a:ext uri="{FF2B5EF4-FFF2-40B4-BE49-F238E27FC236}">
                <a16:creationId xmlns:a16="http://schemas.microsoft.com/office/drawing/2014/main" id="{95AB5ADE-78E8-6407-C580-E5AB65C98499}"/>
              </a:ext>
            </a:extLst>
          </p:cNvPr>
          <p:cNvSpPr txBox="1"/>
          <p:nvPr/>
        </p:nvSpPr>
        <p:spPr>
          <a:xfrm>
            <a:off x="2716011" y="1769281"/>
            <a:ext cx="1684539" cy="400110"/>
          </a:xfrm>
          <a:prstGeom prst="rect">
            <a:avLst/>
          </a:prstGeom>
          <a:noFill/>
        </p:spPr>
        <p:txBody>
          <a:bodyPr wrap="square" rtlCol="1">
            <a:spAutoFit/>
          </a:bodyPr>
          <a:lstStyle/>
          <a:p>
            <a:r>
              <a:rPr lang="en-US" sz="2000" b="1" dirty="0"/>
              <a:t>Before</a:t>
            </a:r>
            <a:endParaRPr lang="he-IL" sz="2000" dirty="0"/>
          </a:p>
        </p:txBody>
      </p:sp>
      <p:sp>
        <p:nvSpPr>
          <p:cNvPr id="10" name="TextBox 9">
            <a:extLst>
              <a:ext uri="{FF2B5EF4-FFF2-40B4-BE49-F238E27FC236}">
                <a16:creationId xmlns:a16="http://schemas.microsoft.com/office/drawing/2014/main" id="{001B8B26-AB3B-4963-D933-B32C36BAEAE1}"/>
              </a:ext>
            </a:extLst>
          </p:cNvPr>
          <p:cNvSpPr txBox="1"/>
          <p:nvPr/>
        </p:nvSpPr>
        <p:spPr>
          <a:xfrm>
            <a:off x="8633719" y="1797857"/>
            <a:ext cx="1684539" cy="400110"/>
          </a:xfrm>
          <a:prstGeom prst="rect">
            <a:avLst/>
          </a:prstGeom>
          <a:noFill/>
        </p:spPr>
        <p:txBody>
          <a:bodyPr wrap="square" rtlCol="1">
            <a:spAutoFit/>
          </a:bodyPr>
          <a:lstStyle/>
          <a:p>
            <a:r>
              <a:rPr lang="en-US" sz="2000" b="1" dirty="0"/>
              <a:t>After</a:t>
            </a:r>
            <a:endParaRPr lang="he-IL" sz="2000" dirty="0"/>
          </a:p>
        </p:txBody>
      </p:sp>
      <p:pic>
        <p:nvPicPr>
          <p:cNvPr id="9" name="Picture 8">
            <a:extLst>
              <a:ext uri="{FF2B5EF4-FFF2-40B4-BE49-F238E27FC236}">
                <a16:creationId xmlns:a16="http://schemas.microsoft.com/office/drawing/2014/main" id="{0A0F98D7-5224-CA45-6BB9-5FF9BAFBFDFA}"/>
              </a:ext>
            </a:extLst>
          </p:cNvPr>
          <p:cNvPicPr>
            <a:picLocks noChangeAspect="1"/>
          </p:cNvPicPr>
          <p:nvPr/>
        </p:nvPicPr>
        <p:blipFill>
          <a:blip r:embed="rId3"/>
          <a:stretch>
            <a:fillRect/>
          </a:stretch>
        </p:blipFill>
        <p:spPr>
          <a:xfrm>
            <a:off x="162197" y="2597223"/>
            <a:ext cx="5819109" cy="3060000"/>
          </a:xfrm>
          <a:prstGeom prst="rect">
            <a:avLst/>
          </a:prstGeom>
        </p:spPr>
      </p:pic>
      <p:pic>
        <p:nvPicPr>
          <p:cNvPr id="4" name="Picture 3">
            <a:extLst>
              <a:ext uri="{FF2B5EF4-FFF2-40B4-BE49-F238E27FC236}">
                <a16:creationId xmlns:a16="http://schemas.microsoft.com/office/drawing/2014/main" id="{2CDD5C57-5D98-9AEF-7C42-28AC41BB3C32}"/>
              </a:ext>
            </a:extLst>
          </p:cNvPr>
          <p:cNvPicPr>
            <a:picLocks noChangeAspect="1"/>
          </p:cNvPicPr>
          <p:nvPr/>
        </p:nvPicPr>
        <p:blipFill>
          <a:blip r:embed="rId4"/>
          <a:stretch>
            <a:fillRect/>
          </a:stretch>
        </p:blipFill>
        <p:spPr>
          <a:xfrm>
            <a:off x="6143503" y="2597223"/>
            <a:ext cx="5777504" cy="3060000"/>
          </a:xfrm>
          <a:prstGeom prst="rect">
            <a:avLst/>
          </a:prstGeom>
        </p:spPr>
      </p:pic>
    </p:spTree>
    <p:extLst>
      <p:ext uri="{BB962C8B-B14F-4D97-AF65-F5344CB8AC3E}">
        <p14:creationId xmlns:p14="http://schemas.microsoft.com/office/powerpoint/2010/main" val="30156260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1E071C-1252-E80A-2287-801E59C363F1}"/>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5AC9509-589B-464E-D667-E1F0F5EAC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F5B95C9-6BB6-FE70-E4FE-33E09E98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F52DDD5-8A50-C700-AA2B-E3DC7D7F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87E1F64-F79F-02B6-C0EE-15E42D5B7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4EA155D-8261-FF77-3E75-320229132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2F2982C9-822C-0907-4CD0-7B1EF226D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F7EC6947-C2C6-2091-A35F-B91B6C7AB0C9}"/>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Data Understanding</a:t>
            </a:r>
            <a:br>
              <a:rPr lang="en-US" dirty="0">
                <a:solidFill>
                  <a:srgbClr val="FFFFFF"/>
                </a:solidFill>
              </a:rPr>
            </a:br>
            <a:r>
              <a:rPr lang="en-US" dirty="0">
                <a:solidFill>
                  <a:srgbClr val="FFFFFF"/>
                </a:solidFill>
              </a:rPr>
              <a:t>After Feature Selection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486948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622543-4273-21A5-B2BF-194F2D76796C}"/>
            </a:ext>
          </a:extLst>
        </p:cNvPr>
        <p:cNvGrpSpPr/>
        <p:nvPr/>
      </p:nvGrpSpPr>
      <p:grpSpPr>
        <a:xfrm>
          <a:off x="0" y="0"/>
          <a:ext cx="0" cy="0"/>
          <a:chOff x="0" y="0"/>
          <a:chExt cx="0" cy="0"/>
        </a:xfrm>
      </p:grpSpPr>
      <p:sp>
        <p:nvSpPr>
          <p:cNvPr id="50" name="Rectangle 49">
            <a:extLst>
              <a:ext uri="{FF2B5EF4-FFF2-40B4-BE49-F238E27FC236}">
                <a16:creationId xmlns:a16="http://schemas.microsoft.com/office/drawing/2014/main" id="{65724B2A-0CCC-04FC-080A-00EEA789F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8DD1D0F-0B29-D999-736B-CED101B4628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Number of Patients over years</a:t>
            </a:r>
            <a:endParaRPr lang="en-US" sz="3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19562109-F76B-EA6B-9C03-8311DFD6C6BA}"/>
              </a:ext>
            </a:extLst>
          </p:cNvPr>
          <p:cNvPicPr>
            <a:picLocks noChangeAspect="1"/>
          </p:cNvPicPr>
          <p:nvPr/>
        </p:nvPicPr>
        <p:blipFill>
          <a:blip r:embed="rId3"/>
          <a:stretch>
            <a:fillRect/>
          </a:stretch>
        </p:blipFill>
        <p:spPr>
          <a:xfrm>
            <a:off x="1365663" y="1603975"/>
            <a:ext cx="8664154" cy="5133511"/>
          </a:xfrm>
          <a:prstGeom prst="rect">
            <a:avLst/>
          </a:prstGeom>
        </p:spPr>
      </p:pic>
    </p:spTree>
    <p:extLst>
      <p:ext uri="{BB962C8B-B14F-4D97-AF65-F5344CB8AC3E}">
        <p14:creationId xmlns:p14="http://schemas.microsoft.com/office/powerpoint/2010/main" val="1243239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CD78657-2E2D-2FB4-A9E1-FC3769198724}"/>
            </a:ext>
          </a:extLst>
        </p:cNvPr>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9" name="Rectangle 13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6311966-95C7-2FCB-90DF-812AD0919BAF}"/>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b="1" dirty="0">
                <a:solidFill>
                  <a:srgbClr val="FFFFFF"/>
                </a:solidFill>
              </a:rPr>
              <a:t>Relationship between Binary Explanatory Features</a:t>
            </a:r>
            <a:endParaRPr lang="en-US" sz="4000" dirty="0">
              <a:solidFill>
                <a:srgbClr val="FFFFFF"/>
              </a:solidFill>
            </a:endParaRPr>
          </a:p>
        </p:txBody>
      </p:sp>
      <p:pic>
        <p:nvPicPr>
          <p:cNvPr id="11" name="Picture 10">
            <a:extLst>
              <a:ext uri="{FF2B5EF4-FFF2-40B4-BE49-F238E27FC236}">
                <a16:creationId xmlns:a16="http://schemas.microsoft.com/office/drawing/2014/main" id="{E96E3D0C-9943-A35A-B24F-AE0C9EF6F311}"/>
              </a:ext>
            </a:extLst>
          </p:cNvPr>
          <p:cNvPicPr>
            <a:picLocks noChangeAspect="1"/>
          </p:cNvPicPr>
          <p:nvPr/>
        </p:nvPicPr>
        <p:blipFill>
          <a:blip r:embed="rId3"/>
          <a:stretch>
            <a:fillRect/>
          </a:stretch>
        </p:blipFill>
        <p:spPr>
          <a:xfrm>
            <a:off x="4601040" y="946503"/>
            <a:ext cx="3387578" cy="2227332"/>
          </a:xfrm>
          <a:prstGeom prst="rect">
            <a:avLst/>
          </a:prstGeom>
        </p:spPr>
      </p:pic>
      <p:pic>
        <p:nvPicPr>
          <p:cNvPr id="13" name="Picture 12">
            <a:extLst>
              <a:ext uri="{FF2B5EF4-FFF2-40B4-BE49-F238E27FC236}">
                <a16:creationId xmlns:a16="http://schemas.microsoft.com/office/drawing/2014/main" id="{4F03A523-C9A4-1C3A-13EB-32F61FF5EC29}"/>
              </a:ext>
            </a:extLst>
          </p:cNvPr>
          <p:cNvPicPr>
            <a:picLocks noChangeAspect="1"/>
          </p:cNvPicPr>
          <p:nvPr/>
        </p:nvPicPr>
        <p:blipFill>
          <a:blip r:embed="rId4"/>
          <a:stretch>
            <a:fillRect/>
          </a:stretch>
        </p:blipFill>
        <p:spPr>
          <a:xfrm>
            <a:off x="8293930" y="942590"/>
            <a:ext cx="3419533" cy="2231245"/>
          </a:xfrm>
          <a:prstGeom prst="rect">
            <a:avLst/>
          </a:prstGeom>
        </p:spPr>
      </p:pic>
      <p:pic>
        <p:nvPicPr>
          <p:cNvPr id="15" name="Picture 14">
            <a:extLst>
              <a:ext uri="{FF2B5EF4-FFF2-40B4-BE49-F238E27FC236}">
                <a16:creationId xmlns:a16="http://schemas.microsoft.com/office/drawing/2014/main" id="{C0514DE7-6207-7802-D749-2D185336BCD8}"/>
              </a:ext>
            </a:extLst>
          </p:cNvPr>
          <p:cNvPicPr>
            <a:picLocks noChangeAspect="1"/>
          </p:cNvPicPr>
          <p:nvPr/>
        </p:nvPicPr>
        <p:blipFill>
          <a:blip r:embed="rId5"/>
          <a:stretch>
            <a:fillRect/>
          </a:stretch>
        </p:blipFill>
        <p:spPr>
          <a:xfrm>
            <a:off x="5936125" y="3429000"/>
            <a:ext cx="4442253" cy="2887465"/>
          </a:xfrm>
          <a:prstGeom prst="rect">
            <a:avLst/>
          </a:prstGeom>
        </p:spPr>
      </p:pic>
    </p:spTree>
    <p:extLst>
      <p:ext uri="{BB962C8B-B14F-4D97-AF65-F5344CB8AC3E}">
        <p14:creationId xmlns:p14="http://schemas.microsoft.com/office/powerpoint/2010/main" val="4318355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5BBAD567-2904-E240-FB66-293940DD122E}"/>
            </a:ext>
          </a:extLst>
        </p:cNvPr>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77BC4425-19A2-F50C-CC89-E50980ECD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2BAF30ED-7FB0-9B3B-610F-004D7E5CE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30E3BAED-F6F0-ED0A-AB5F-4503E98EC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a:extLst>
              <a:ext uri="{FF2B5EF4-FFF2-40B4-BE49-F238E27FC236}">
                <a16:creationId xmlns:a16="http://schemas.microsoft.com/office/drawing/2014/main" id="{CB187A21-FEC8-BC59-999A-B121E9B42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9" name="Rectangle 138">
            <a:extLst>
              <a:ext uri="{FF2B5EF4-FFF2-40B4-BE49-F238E27FC236}">
                <a16:creationId xmlns:a16="http://schemas.microsoft.com/office/drawing/2014/main" id="{7A9B62F1-A40C-41A2-E082-A4E14C8A3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2DDAD4C-CBB5-2D8D-38DC-A1222C68A691}"/>
              </a:ext>
            </a:extLst>
          </p:cNvPr>
          <p:cNvSpPr>
            <a:spLocks noGrp="1"/>
          </p:cNvSpPr>
          <p:nvPr>
            <p:ph type="title"/>
          </p:nvPr>
        </p:nvSpPr>
        <p:spPr>
          <a:xfrm>
            <a:off x="662180" y="2725310"/>
            <a:ext cx="3041803" cy="3620338"/>
          </a:xfrm>
        </p:spPr>
        <p:txBody>
          <a:bodyPr vert="horz" lIns="91440" tIns="45720" rIns="91440" bIns="45720" rtlCol="0" anchor="t">
            <a:normAutofit/>
          </a:bodyPr>
          <a:lstStyle/>
          <a:p>
            <a:r>
              <a:rPr lang="en-US" sz="4000" b="1" dirty="0">
                <a:solidFill>
                  <a:srgbClr val="FFFFFF"/>
                </a:solidFill>
              </a:rPr>
              <a:t>Relationship between Binary and Continues Explanatory Features</a:t>
            </a:r>
            <a:endParaRPr lang="en-US" sz="4000" dirty="0">
              <a:solidFill>
                <a:srgbClr val="FFFFFF"/>
              </a:solidFill>
            </a:endParaRPr>
          </a:p>
        </p:txBody>
      </p:sp>
    </p:spTree>
    <p:extLst>
      <p:ext uri="{BB962C8B-B14F-4D97-AF65-F5344CB8AC3E}">
        <p14:creationId xmlns:p14="http://schemas.microsoft.com/office/powerpoint/2010/main" val="216161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E82C9D-6C50-904A-1ACD-E2C4D074F6F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2967225-12CB-DF74-C6BF-0D612FF50E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BA74BE4E-33C4-8E37-0E66-61CF0FFCB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6BBCF30-BB03-AEF9-E6FC-13912D10D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3AEFBA6-6C03-F28A-1518-228170C43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9B3DF2A-7FF7-1EBC-073D-5CD6D4EA8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70E4C758-CAA6-339D-1F5B-18CBE6DD90E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Control Flowchart</a:t>
            </a:r>
          </a:p>
        </p:txBody>
      </p:sp>
      <p:sp>
        <p:nvSpPr>
          <p:cNvPr id="3" name="TextBox 2">
            <a:extLst>
              <a:ext uri="{FF2B5EF4-FFF2-40B4-BE49-F238E27FC236}">
                <a16:creationId xmlns:a16="http://schemas.microsoft.com/office/drawing/2014/main" id="{36455765-8300-952E-8405-783D2064DC26}"/>
              </a:ext>
            </a:extLst>
          </p:cNvPr>
          <p:cNvSpPr txBox="1"/>
          <p:nvPr/>
        </p:nvSpPr>
        <p:spPr>
          <a:xfrm>
            <a:off x="342900" y="1963127"/>
            <a:ext cx="11595099" cy="3785652"/>
          </a:xfrm>
          <a:prstGeom prst="rect">
            <a:avLst/>
          </a:prstGeom>
          <a:noFill/>
        </p:spPr>
        <p:txBody>
          <a:bodyPr wrap="square" rtlCol="1">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To perform timely analyses and to enable a search for differences between the prediabetes patients and their matched controls, linking the date of diagnosis as a reference for the control allowed an age and gender unbiased and timely analysis, since the matching was done based on age and gender.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A screening process was carried out for control patients with evidence of diabetes or prediabetes before the reference date to allow learning about the differences between the groups and prevent noise and incorrect representation of the control group.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There were 5 controls with laboratory test results indicating diabetes, 158 controls with evidence of diabetes medications, 7 controls with diabetes diagnosis, and one with prediabetes diagnosis. They were removed from the cohort.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There were 403 Control patients who met the prediabetes conditions and thus were control transferred to the prediabetes group.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956948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932010-D6F0-53B3-8C41-85C5B7C502F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9FA18C2-8195-17C3-3716-ACEAC3AEE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FDB580BF-FCF4-1498-9D41-FFBFEC419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0455849-E212-FB76-A3E8-9A473EA1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236EC9E-E996-5B7A-F75E-53BE5A0C4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10AA856-5190-1ED1-2047-CF28EDE75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11664EC-B18E-1899-122C-0199D42938EE}"/>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Statistical Tests</a:t>
            </a:r>
            <a:endParaRPr lang="en-US" sz="4000" dirty="0">
              <a:solidFill>
                <a:schemeClr val="bg1"/>
              </a:solidFill>
            </a:endParaRPr>
          </a:p>
        </p:txBody>
      </p:sp>
      <p:sp>
        <p:nvSpPr>
          <p:cNvPr id="3" name="TextBox 2">
            <a:extLst>
              <a:ext uri="{FF2B5EF4-FFF2-40B4-BE49-F238E27FC236}">
                <a16:creationId xmlns:a16="http://schemas.microsoft.com/office/drawing/2014/main" id="{74FDE905-DD5F-B32D-7C06-C8990FDFA5F9}"/>
              </a:ext>
            </a:extLst>
          </p:cNvPr>
          <p:cNvSpPr txBox="1"/>
          <p:nvPr/>
        </p:nvSpPr>
        <p:spPr>
          <a:xfrm>
            <a:off x="601461" y="2200064"/>
            <a:ext cx="11190736" cy="2554545"/>
          </a:xfrm>
          <a:prstGeom prst="rect">
            <a:avLst/>
          </a:prstGeom>
          <a:noFill/>
        </p:spPr>
        <p:txBody>
          <a:bodyPr wrap="square" rtlCol="1">
            <a:spAutoFit/>
          </a:bodyPr>
          <a:lstStyle/>
          <a:p>
            <a:r>
              <a:rPr lang="en-US" sz="2000" b="1" dirty="0"/>
              <a:t>Shapiro-Wilk:</a:t>
            </a:r>
            <a:r>
              <a:rPr lang="en-US" sz="2000" dirty="0"/>
              <a:t> Normality distribution test.</a:t>
            </a:r>
          </a:p>
          <a:p>
            <a:endParaRPr lang="en-US" sz="2000" dirty="0"/>
          </a:p>
          <a:p>
            <a:r>
              <a:rPr lang="en-US" sz="2000" b="1" dirty="0"/>
              <a:t>KS Test: </a:t>
            </a:r>
            <a:r>
              <a:rPr lang="en-US" sz="2000" dirty="0"/>
              <a:t>Utilized for Comparing Distributions (before and after filling missing values) and Discriminability in binary classification by Group per Year.</a:t>
            </a:r>
          </a:p>
          <a:p>
            <a:pPr marL="0" indent="0">
              <a:buNone/>
            </a:pPr>
            <a:endParaRPr lang="he-IL" sz="2000" dirty="0"/>
          </a:p>
          <a:p>
            <a:r>
              <a:rPr lang="en-US" sz="2000" b="1" dirty="0"/>
              <a:t>Feature Correlation tests:</a:t>
            </a:r>
            <a:r>
              <a:rPr lang="en-US" sz="2000" dirty="0"/>
              <a:t> Pearson , chi square, Point biserial (numeric &amp; binary).</a:t>
            </a:r>
          </a:p>
          <a:p>
            <a:endParaRPr lang="en-US" sz="2000" dirty="0"/>
          </a:p>
          <a:p>
            <a:r>
              <a:rPr lang="en-US" sz="2000" b="1" dirty="0"/>
              <a:t>Multicollinearity:</a:t>
            </a:r>
            <a:r>
              <a:rPr lang="en-US" sz="2000" dirty="0"/>
              <a:t> VIF score</a:t>
            </a:r>
            <a:endParaRPr lang="he-IL" sz="2000" dirty="0"/>
          </a:p>
        </p:txBody>
      </p:sp>
    </p:spTree>
    <p:extLst>
      <p:ext uri="{BB962C8B-B14F-4D97-AF65-F5344CB8AC3E}">
        <p14:creationId xmlns:p14="http://schemas.microsoft.com/office/powerpoint/2010/main" val="20124743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7C397D7-AC4E-C150-9229-3548422536A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C349FD8-476B-FA05-8855-5D7A051A8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3634C3F1-1044-85A0-78C9-60898C0F9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0462B21-6BD0-7DA0-3620-E943C1F5B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3FF3FFE-E797-F2C1-9E72-64AC4C191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9A488FF-B646-DEC2-C502-78AF245EF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091BF8C-FEE6-2F92-ACA5-1EC4101CD213}"/>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Kolmogorov-Smirnov (KS) Test for Missing Data</a:t>
            </a:r>
          </a:p>
        </p:txBody>
      </p:sp>
      <p:sp>
        <p:nvSpPr>
          <p:cNvPr id="3" name="TextBox 2">
            <a:extLst>
              <a:ext uri="{FF2B5EF4-FFF2-40B4-BE49-F238E27FC236}">
                <a16:creationId xmlns:a16="http://schemas.microsoft.com/office/drawing/2014/main" id="{97DE74A4-4DCA-BD24-BF1F-19D6027C43B4}"/>
              </a:ext>
            </a:extLst>
          </p:cNvPr>
          <p:cNvSpPr txBox="1"/>
          <p:nvPr/>
        </p:nvSpPr>
        <p:spPr>
          <a:xfrm>
            <a:off x="500632" y="1662678"/>
            <a:ext cx="11190736" cy="5209118"/>
          </a:xfrm>
          <a:prstGeom prst="rect">
            <a:avLst/>
          </a:prstGeom>
          <a:noFill/>
        </p:spPr>
        <p:txBody>
          <a:bodyPr wrap="square" rtlCol="1">
            <a:spAutoFit/>
          </a:bodyPr>
          <a:lstStyle/>
          <a:p>
            <a:pPr algn="l">
              <a:lnSpc>
                <a:spcPts val="2100"/>
              </a:lnSpc>
              <a:buNone/>
            </a:pPr>
            <a:r>
              <a:rPr lang="en-US" sz="1600" dirty="0">
                <a:solidFill>
                  <a:srgbClr val="040C28"/>
                </a:solidFill>
                <a:cs typeface="Arial" panose="020B0604020202020204" pitchFamily="34" charset="0"/>
              </a:rPr>
              <a:t>After training the model to minimize the loss of the autoencoder, it is necessary to check whether the feature vectors of the generated output layer represent the feature vector of the original dataset well. The first evaluation method uses the Kolmogorov-Smirnov test (</a:t>
            </a:r>
            <a:r>
              <a:rPr lang="en-US" sz="1600" dirty="0" err="1">
                <a:solidFill>
                  <a:srgbClr val="040C28"/>
                </a:solidFill>
                <a:cs typeface="Arial" panose="020B0604020202020204" pitchFamily="34" charset="0"/>
              </a:rPr>
              <a:t>KStest</a:t>
            </a:r>
            <a:r>
              <a:rPr lang="en-US" sz="1600" dirty="0">
                <a:solidFill>
                  <a:srgbClr val="040C28"/>
                </a:solidFill>
                <a:cs typeface="Arial" panose="020B0604020202020204" pitchFamily="34" charset="0"/>
              </a:rPr>
              <a:t>) based on the probability distribution. This verifies the possibility that different samples were extracted from the same distribution. The cosine similarity or Euclidean distance can be used to check the vector similarities, but in this study, </a:t>
            </a:r>
            <a:r>
              <a:rPr lang="en-US" sz="1600" dirty="0" err="1">
                <a:solidFill>
                  <a:srgbClr val="040C28"/>
                </a:solidFill>
                <a:cs typeface="Arial" panose="020B0604020202020204" pitchFamily="34" charset="0"/>
              </a:rPr>
              <a:t>KStest</a:t>
            </a:r>
            <a:r>
              <a:rPr lang="en-US" sz="1600" dirty="0">
                <a:solidFill>
                  <a:srgbClr val="040C28"/>
                </a:solidFill>
                <a:cs typeface="Arial" panose="020B0604020202020204" pitchFamily="34" charset="0"/>
              </a:rPr>
              <a:t> is used to check whether the augmented dataset fits the original dataset’s distribution. The augmented vector from the first data augmentation process is compared with each feature group’s original vector distribution, and only samples verified with a p-value of under 0.05 are moved to the next step.</a:t>
            </a:r>
          </a:p>
          <a:p>
            <a:pPr algn="l">
              <a:lnSpc>
                <a:spcPts val="2100"/>
              </a:lnSpc>
              <a:buNone/>
            </a:pPr>
            <a:r>
              <a:rPr lang="en-US" sz="1600" b="0" i="0" dirty="0">
                <a:solidFill>
                  <a:srgbClr val="1F1F1F"/>
                </a:solidFill>
                <a:effectLst/>
                <a:cs typeface="Arial" panose="020B0604020202020204" pitchFamily="34" charset="0"/>
                <a:hlinkClick r:id="rId3"/>
              </a:rPr>
              <a:t>https://ieeexplore.ieee.org/abstract/document/10517591</a:t>
            </a:r>
            <a:endParaRPr lang="en-US" sz="1600" b="0" i="0" dirty="0">
              <a:solidFill>
                <a:srgbClr val="1F1F1F"/>
              </a:solidFill>
              <a:effectLst/>
              <a:cs typeface="Arial" panose="020B0604020202020204" pitchFamily="34" charset="0"/>
            </a:endParaRPr>
          </a:p>
          <a:p>
            <a:pPr algn="l">
              <a:lnSpc>
                <a:spcPts val="2100"/>
              </a:lnSpc>
              <a:buNone/>
            </a:pPr>
            <a:endParaRPr lang="en-US" sz="1600" dirty="0">
              <a:solidFill>
                <a:srgbClr val="1F1F1F"/>
              </a:solidFill>
              <a:cs typeface="Arial" panose="020B0604020202020204" pitchFamily="34" charset="0"/>
            </a:endParaRPr>
          </a:p>
          <a:p>
            <a:pPr algn="l">
              <a:lnSpc>
                <a:spcPts val="2100"/>
              </a:lnSpc>
              <a:buNone/>
            </a:pPr>
            <a:r>
              <a:rPr lang="en-US" sz="1600" b="0" i="0" dirty="0">
                <a:solidFill>
                  <a:srgbClr val="1F1F1F"/>
                </a:solidFill>
                <a:effectLst/>
                <a:cs typeface="Arial" panose="020B0604020202020204" pitchFamily="34" charset="0"/>
              </a:rPr>
              <a:t>In the scenario of longitudinal datasets, the classifier should capture differences across the time dimension as well. An appropriate classifier which can handle mixed-length sequences of mixed data types, is an RNN classifier. This is the classifier we use to analyze classifier predictions and perform the KS test to test. </a:t>
            </a:r>
            <a:r>
              <a:rPr lang="en-US" sz="1600" b="0" i="0" dirty="0">
                <a:solidFill>
                  <a:srgbClr val="1F1F1F"/>
                </a:solidFill>
                <a:effectLst/>
                <a:cs typeface="Arial" panose="020B0604020202020204" pitchFamily="34" charset="0"/>
                <a:hlinkClick r:id="rId4"/>
              </a:rPr>
              <a:t>https://link.springer.com/article/10.1186/s12874-024-02304-4</a:t>
            </a:r>
            <a:endParaRPr lang="en-US" sz="1600" b="0" i="0" dirty="0">
              <a:solidFill>
                <a:srgbClr val="1F1F1F"/>
              </a:solidFill>
              <a:effectLst/>
              <a:cs typeface="Arial" panose="020B0604020202020204" pitchFamily="34" charset="0"/>
            </a:endParaRPr>
          </a:p>
          <a:p>
            <a:pPr algn="l">
              <a:lnSpc>
                <a:spcPts val="2100"/>
              </a:lnSpc>
              <a:buNone/>
            </a:pPr>
            <a:endParaRPr lang="en-US" sz="1600" b="0" i="0" dirty="0">
              <a:solidFill>
                <a:srgbClr val="1F1F1F"/>
              </a:solidFill>
              <a:effectLst/>
              <a:cs typeface="Arial" panose="020B0604020202020204" pitchFamily="34" charset="0"/>
            </a:endParaRPr>
          </a:p>
          <a:p>
            <a:pPr algn="l">
              <a:lnSpc>
                <a:spcPts val="2100"/>
              </a:lnSpc>
              <a:buNone/>
            </a:pPr>
            <a:r>
              <a:rPr lang="en-US" sz="1600" b="0" i="0" dirty="0">
                <a:solidFill>
                  <a:srgbClr val="505050"/>
                </a:solidFill>
                <a:effectLst/>
                <a:latin typeface="NexusSansWebPro"/>
              </a:rPr>
              <a:t>A </a:t>
            </a:r>
            <a:r>
              <a:rPr lang="en-US" sz="1600" b="0" i="0" dirty="0" err="1">
                <a:solidFill>
                  <a:srgbClr val="505050"/>
                </a:solidFill>
                <a:effectLst/>
                <a:latin typeface="NexusSansWebPro"/>
              </a:rPr>
              <a:t>XGBoost</a:t>
            </a:r>
            <a:r>
              <a:rPr lang="en-US" sz="1600" b="0" i="0" dirty="0">
                <a:solidFill>
                  <a:srgbClr val="505050"/>
                </a:solidFill>
                <a:effectLst/>
                <a:latin typeface="NexusSansWebPro"/>
              </a:rPr>
              <a:t> algorithm was used to select the important features and construct a diagnostic model. The receiver operating characteristic (ROC) curve, Kolmogorov-Smirnov (KS) curve, accuracy, sensitivity, specificity, positive predictive value (PPV), and negative predictive value (NPV) were used to measure the performance of the model.</a:t>
            </a:r>
            <a:r>
              <a:rPr lang="en-US" sz="1600" dirty="0">
                <a:solidFill>
                  <a:srgbClr val="1F1F1F"/>
                </a:solidFill>
                <a:latin typeface="NexusSansWebPro"/>
                <a:cs typeface="Arial" panose="020B0604020202020204" pitchFamily="34" charset="0"/>
              </a:rPr>
              <a:t> </a:t>
            </a:r>
            <a:r>
              <a:rPr lang="en-US" sz="1600" dirty="0">
                <a:solidFill>
                  <a:srgbClr val="1F1F1F"/>
                </a:solidFill>
                <a:latin typeface="NexusSansWebPro"/>
                <a:cs typeface="Arial" panose="020B0604020202020204" pitchFamily="34" charset="0"/>
                <a:hlinkClick r:id="rId5"/>
              </a:rPr>
              <a:t>https://papers.ssrn.com/sol3/papers.cfm?abstract_id=4033433</a:t>
            </a:r>
            <a:endParaRPr lang="en-US" sz="1600" dirty="0">
              <a:solidFill>
                <a:srgbClr val="1F1F1F"/>
              </a:solidFill>
              <a:latin typeface="NexusSansWebPro"/>
              <a:cs typeface="Arial" panose="020B0604020202020204" pitchFamily="34" charset="0"/>
            </a:endParaRPr>
          </a:p>
          <a:p>
            <a:pPr algn="l">
              <a:lnSpc>
                <a:spcPts val="2100"/>
              </a:lnSpc>
              <a:buNone/>
            </a:pPr>
            <a:endParaRPr lang="en-US" sz="1600" b="0" i="0" dirty="0">
              <a:solidFill>
                <a:srgbClr val="1F1F1F"/>
              </a:solidFill>
              <a:effectLst/>
              <a:cs typeface="Arial" panose="020B0604020202020204" pitchFamily="34" charset="0"/>
            </a:endParaRPr>
          </a:p>
          <a:p>
            <a:pPr algn="l">
              <a:lnSpc>
                <a:spcPts val="2100"/>
              </a:lnSpc>
              <a:buNone/>
            </a:pPr>
            <a:endParaRPr lang="en-US" sz="1600" b="0" i="0" dirty="0">
              <a:solidFill>
                <a:srgbClr val="1F1F1F"/>
              </a:solidFill>
              <a:effectLst/>
              <a:cs typeface="Arial" panose="020B0604020202020204" pitchFamily="34" charset="0"/>
            </a:endParaRPr>
          </a:p>
        </p:txBody>
      </p:sp>
    </p:spTree>
    <p:extLst>
      <p:ext uri="{BB962C8B-B14F-4D97-AF65-F5344CB8AC3E}">
        <p14:creationId xmlns:p14="http://schemas.microsoft.com/office/powerpoint/2010/main" val="10188833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499DF671-4B0B-EC34-947C-B1CB0964CEFC}"/>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A398671-0BD2-9866-E61E-1E8D4C28E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9A9815FF-C515-645D-53AF-6C55C335F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C170D8-6A10-8297-BB7D-FDF1A73A9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65C4A69-F0D4-6023-6F77-FBC57495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BEF1559-B845-3751-16CD-63CAEAFFA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B62B469F-5195-7B75-38CD-FC6C0F2C7DC1}"/>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Kolmogorov-Smirnov (KS) Test for Missing Data</a:t>
            </a:r>
          </a:p>
        </p:txBody>
      </p:sp>
      <p:sp>
        <p:nvSpPr>
          <p:cNvPr id="3" name="TextBox 2">
            <a:extLst>
              <a:ext uri="{FF2B5EF4-FFF2-40B4-BE49-F238E27FC236}">
                <a16:creationId xmlns:a16="http://schemas.microsoft.com/office/drawing/2014/main" id="{F9366532-19B8-246A-7494-5152CFA0B427}"/>
              </a:ext>
            </a:extLst>
          </p:cNvPr>
          <p:cNvSpPr txBox="1"/>
          <p:nvPr/>
        </p:nvSpPr>
        <p:spPr>
          <a:xfrm>
            <a:off x="500632" y="1662678"/>
            <a:ext cx="11190736" cy="3849387"/>
          </a:xfrm>
          <a:prstGeom prst="rect">
            <a:avLst/>
          </a:prstGeom>
          <a:noFill/>
        </p:spPr>
        <p:txBody>
          <a:bodyPr wrap="square" rtlCol="1">
            <a:spAutoFit/>
          </a:bodyPr>
          <a:lstStyle/>
          <a:p>
            <a:pPr algn="l">
              <a:lnSpc>
                <a:spcPts val="2100"/>
              </a:lnSpc>
              <a:buNone/>
            </a:pPr>
            <a:r>
              <a:rPr lang="en-US" sz="1600" b="0" i="0" dirty="0">
                <a:solidFill>
                  <a:srgbClr val="333333"/>
                </a:solidFill>
                <a:effectLst/>
                <a:latin typeface="Open Sans" panose="020B0606030504020204" pitchFamily="34" charset="0"/>
              </a:rPr>
              <a:t>Another commonly used test is the Kolmogorov–Smirnov K-S test, which simply tests that two samples came from the same distribution [</a:t>
            </a:r>
            <a:r>
              <a:rPr lang="en-US" sz="1600" b="0" i="0" u="sng" dirty="0">
                <a:solidFill>
                  <a:srgbClr val="0071B8"/>
                </a:solidFill>
                <a:effectLst/>
                <a:latin typeface="Open Sans" panose="020B0606030504020204" pitchFamily="34" charset="0"/>
                <a:hlinkClick r:id="rId3"/>
              </a:rPr>
              <a:t>123</a:t>
            </a:r>
            <a:r>
              <a:rPr lang="en-US" sz="1600" b="0" i="0" dirty="0">
                <a:solidFill>
                  <a:srgbClr val="333333"/>
                </a:solidFill>
                <a:effectLst/>
                <a:latin typeface="Open Sans" panose="020B0606030504020204" pitchFamily="34" charset="0"/>
              </a:rPr>
              <a:t>]. The test is based on a well-known statistical metric, which is calculated by finding the maximum absolute value of the differences in the cumulative distribution functions of the two compared samples as seen in Reference [</a:t>
            </a:r>
            <a:r>
              <a:rPr lang="en-US" sz="1600" b="0" i="0" u="sng" dirty="0">
                <a:solidFill>
                  <a:srgbClr val="0071B8"/>
                </a:solidFill>
                <a:effectLst/>
                <a:latin typeface="Open Sans" panose="020B0606030504020204" pitchFamily="34" charset="0"/>
                <a:hlinkClick r:id="rId4"/>
              </a:rPr>
              <a:t>10</a:t>
            </a:r>
            <a:r>
              <a:rPr lang="en-US" sz="1600" b="0" i="0" dirty="0">
                <a:solidFill>
                  <a:srgbClr val="333333"/>
                </a:solidFill>
                <a:effectLst/>
                <a:latin typeface="Open Sans" panose="020B0606030504020204" pitchFamily="34" charset="0"/>
              </a:rPr>
              <a:t>]</a:t>
            </a:r>
          </a:p>
          <a:p>
            <a:pPr>
              <a:lnSpc>
                <a:spcPts val="2100"/>
              </a:lnSpc>
            </a:pPr>
            <a:endParaRPr lang="en-US" sz="1600" b="0" i="0" dirty="0">
              <a:solidFill>
                <a:srgbClr val="333333"/>
              </a:solidFill>
              <a:effectLst/>
              <a:latin typeface="Open Sans" panose="020B0606030504020204" pitchFamily="34" charset="0"/>
              <a:hlinkClick r:id="rId5"/>
            </a:endParaRPr>
          </a:p>
          <a:p>
            <a:pPr>
              <a:lnSpc>
                <a:spcPts val="2100"/>
              </a:lnSpc>
            </a:pPr>
            <a:r>
              <a:rPr lang="en-US" sz="1600" b="0" i="0" dirty="0">
                <a:solidFill>
                  <a:srgbClr val="333333"/>
                </a:solidFill>
                <a:effectLst/>
                <a:latin typeface="Open Sans" panose="020B0606030504020204" pitchFamily="34" charset="0"/>
              </a:rPr>
              <a:t>[</a:t>
            </a:r>
            <a:r>
              <a:rPr lang="en-US" sz="1600" b="0" i="0" u="sng" dirty="0">
                <a:solidFill>
                  <a:srgbClr val="0071B8"/>
                </a:solidFill>
                <a:effectLst/>
                <a:latin typeface="Open Sans" panose="020B0606030504020204" pitchFamily="34" charset="0"/>
                <a:hlinkClick r:id="rId3"/>
              </a:rPr>
              <a:t>123</a:t>
            </a:r>
            <a:r>
              <a:rPr lang="en-US" sz="1600" b="0" i="0" dirty="0">
                <a:solidFill>
                  <a:srgbClr val="333333"/>
                </a:solidFill>
                <a:effectLst/>
                <a:latin typeface="Open Sans" panose="020B0606030504020204" pitchFamily="34" charset="0"/>
              </a:rPr>
              <a:t>] </a:t>
            </a:r>
            <a:r>
              <a:rPr lang="en-US" sz="1600" b="0" i="0" dirty="0">
                <a:solidFill>
                  <a:srgbClr val="333333"/>
                </a:solidFill>
                <a:effectLst/>
                <a:latin typeface="Open Sans" panose="020B0606030504020204" pitchFamily="34" charset="0"/>
                <a:hlinkClick r:id="rId5"/>
              </a:rPr>
              <a:t>https://www.tandfonline.com/doi/abs/10.1080/01621459.1951.10500769</a:t>
            </a:r>
            <a:r>
              <a:rPr lang="en-US" sz="1600" dirty="0">
                <a:solidFill>
                  <a:srgbClr val="333333"/>
                </a:solidFill>
                <a:latin typeface="Open Sans" panose="020B0606030504020204" pitchFamily="34" charset="0"/>
              </a:rPr>
              <a:t> </a:t>
            </a:r>
            <a:r>
              <a:rPr lang="en-US" sz="1600" b="0" i="0" dirty="0">
                <a:solidFill>
                  <a:srgbClr val="222222"/>
                </a:solidFill>
                <a:effectLst/>
                <a:latin typeface="Arial" panose="020B0604020202020204" pitchFamily="34" charset="0"/>
              </a:rPr>
              <a:t>Massey Jr, F. J. (1951). The Kolmogorov-Smirnov test for goodness of fit. </a:t>
            </a:r>
            <a:r>
              <a:rPr lang="en-US" sz="1600" b="0" i="1" dirty="0">
                <a:solidFill>
                  <a:srgbClr val="222222"/>
                </a:solidFill>
                <a:effectLst/>
                <a:latin typeface="Arial" panose="020B0604020202020204" pitchFamily="34" charset="0"/>
              </a:rPr>
              <a:t>Journal of the American statistical Association</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46</a:t>
            </a:r>
            <a:r>
              <a:rPr lang="en-US" sz="1600" b="0" i="0" dirty="0">
                <a:solidFill>
                  <a:srgbClr val="222222"/>
                </a:solidFill>
                <a:effectLst/>
                <a:latin typeface="Arial" panose="020B0604020202020204" pitchFamily="34" charset="0"/>
              </a:rPr>
              <a:t>(253), 68-78.‏</a:t>
            </a:r>
          </a:p>
          <a:p>
            <a:pPr>
              <a:lnSpc>
                <a:spcPts val="2100"/>
              </a:lnSpc>
            </a:pPr>
            <a:endParaRPr lang="en-US" sz="1600" b="0" i="0" dirty="0">
              <a:solidFill>
                <a:srgbClr val="222222"/>
              </a:solidFill>
              <a:effectLst/>
              <a:latin typeface="Arial" panose="020B0604020202020204" pitchFamily="34" charset="0"/>
            </a:endParaRPr>
          </a:p>
          <a:p>
            <a:pPr>
              <a:lnSpc>
                <a:spcPts val="2100"/>
              </a:lnSpc>
            </a:pPr>
            <a:r>
              <a:rPr lang="en-US" sz="1600" b="0" i="0" dirty="0">
                <a:solidFill>
                  <a:srgbClr val="333333"/>
                </a:solidFill>
                <a:effectLst/>
                <a:latin typeface="Open Sans" panose="020B0606030504020204" pitchFamily="34" charset="0"/>
              </a:rPr>
              <a:t>[</a:t>
            </a:r>
            <a:r>
              <a:rPr lang="en-US" sz="1600" b="0" i="0" u="sng" dirty="0">
                <a:solidFill>
                  <a:srgbClr val="0071B8"/>
                </a:solidFill>
                <a:effectLst/>
                <a:latin typeface="Open Sans" panose="020B0606030504020204" pitchFamily="34" charset="0"/>
                <a:hlinkClick r:id="rId4"/>
              </a:rPr>
              <a:t>10</a:t>
            </a:r>
            <a:r>
              <a:rPr lang="en-US" sz="1600" b="0" i="0" dirty="0">
                <a:solidFill>
                  <a:srgbClr val="333333"/>
                </a:solidFill>
                <a:effectLst/>
                <a:latin typeface="Open Sans" panose="020B0606030504020204" pitchFamily="34" charset="0"/>
              </a:rPr>
              <a:t>] </a:t>
            </a:r>
            <a:r>
              <a:rPr lang="en-US" sz="1600" b="0" i="0" dirty="0">
                <a:solidFill>
                  <a:srgbClr val="222222"/>
                </a:solidFill>
                <a:effectLst/>
                <a:latin typeface="Arial" panose="020B0604020202020204" pitchFamily="34" charset="0"/>
              </a:rPr>
              <a:t>https://academic.oup.com/jamia/article-abstract/26/3/228/5235390 </a:t>
            </a:r>
          </a:p>
          <a:p>
            <a:pPr>
              <a:lnSpc>
                <a:spcPts val="2100"/>
              </a:lnSpc>
            </a:pPr>
            <a:r>
              <a:rPr lang="en-US" sz="1600" b="0" i="0" dirty="0" err="1">
                <a:solidFill>
                  <a:srgbClr val="222222"/>
                </a:solidFill>
                <a:effectLst/>
                <a:latin typeface="Arial" panose="020B0604020202020204" pitchFamily="34" charset="0"/>
              </a:rPr>
              <a:t>Baowaly</a:t>
            </a:r>
            <a:r>
              <a:rPr lang="en-US" sz="1600" b="0" i="0" dirty="0">
                <a:solidFill>
                  <a:srgbClr val="222222"/>
                </a:solidFill>
                <a:effectLst/>
                <a:latin typeface="Arial" panose="020B0604020202020204" pitchFamily="34" charset="0"/>
              </a:rPr>
              <a:t>, M. K., Lin, C. C., Liu, C. L., &amp; Chen, K. T. (2019). Synthesizing electronic health records using improved generative adversarial networks. </a:t>
            </a:r>
            <a:r>
              <a:rPr lang="en-US" sz="1600" b="0" i="1" dirty="0">
                <a:solidFill>
                  <a:srgbClr val="222222"/>
                </a:solidFill>
                <a:effectLst/>
                <a:latin typeface="Arial" panose="020B0604020202020204" pitchFamily="34" charset="0"/>
              </a:rPr>
              <a:t>Journal of the American Medical Informatics Association</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26</a:t>
            </a:r>
            <a:r>
              <a:rPr lang="en-US" sz="1600" b="0" i="0" dirty="0">
                <a:solidFill>
                  <a:srgbClr val="222222"/>
                </a:solidFill>
                <a:effectLst/>
                <a:latin typeface="Arial" panose="020B0604020202020204" pitchFamily="34" charset="0"/>
              </a:rPr>
              <a:t>(3), 228-241.‏</a:t>
            </a:r>
            <a:endParaRPr lang="en-US" sz="1600" b="0" i="0" dirty="0">
              <a:solidFill>
                <a:srgbClr val="333333"/>
              </a:solidFill>
              <a:effectLst/>
              <a:latin typeface="Open Sans" panose="020B0606030504020204" pitchFamily="34" charset="0"/>
            </a:endParaRPr>
          </a:p>
          <a:p>
            <a:pPr algn="l">
              <a:lnSpc>
                <a:spcPts val="2100"/>
              </a:lnSpc>
              <a:buNone/>
            </a:pPr>
            <a:r>
              <a:rPr lang="en-US" sz="1600" b="0" i="0" dirty="0">
                <a:solidFill>
                  <a:srgbClr val="1F1F1F"/>
                </a:solidFill>
                <a:effectLst/>
                <a:cs typeface="Arial" panose="020B0604020202020204" pitchFamily="34" charset="0"/>
              </a:rPr>
              <a:t>We then analyzed and compared the models’ performance by using a few statistical methods (Kolmogorov–Smirnov test, dimension-wise probability for binary data, and dimension-wise average count for count data) and 2 machine learning tasks (association rule mining and prediction).</a:t>
            </a:r>
          </a:p>
        </p:txBody>
      </p:sp>
    </p:spTree>
    <p:extLst>
      <p:ext uri="{BB962C8B-B14F-4D97-AF65-F5344CB8AC3E}">
        <p14:creationId xmlns:p14="http://schemas.microsoft.com/office/powerpoint/2010/main" val="20201733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1FB6D4C-6776-1934-34AF-97CE33D7FFAD}"/>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91FFBFF-BA55-820B-C166-872A1ED80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89574320-6C47-D2E9-3326-60BC97051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12F95AF-1407-EFCA-D9B7-7BE4ED78E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9B08A43-7FC9-9844-0060-177F2E51F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44592BB-616E-384B-CF87-EE41306CD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51CA033-809D-2804-62BF-9B06BF98EB84}"/>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Kolmogorov-Smirnov (KS) Test for Feature Selection</a:t>
            </a:r>
          </a:p>
        </p:txBody>
      </p:sp>
      <p:sp>
        <p:nvSpPr>
          <p:cNvPr id="3" name="TextBox 2">
            <a:extLst>
              <a:ext uri="{FF2B5EF4-FFF2-40B4-BE49-F238E27FC236}">
                <a16:creationId xmlns:a16="http://schemas.microsoft.com/office/drawing/2014/main" id="{0C2D6D60-92C3-E09E-FFDA-FE61EE1FB99F}"/>
              </a:ext>
            </a:extLst>
          </p:cNvPr>
          <p:cNvSpPr txBox="1"/>
          <p:nvPr/>
        </p:nvSpPr>
        <p:spPr>
          <a:xfrm>
            <a:off x="500632" y="1662678"/>
            <a:ext cx="11190736" cy="3670620"/>
          </a:xfrm>
          <a:prstGeom prst="rect">
            <a:avLst/>
          </a:prstGeom>
          <a:noFill/>
        </p:spPr>
        <p:txBody>
          <a:bodyPr wrap="square" rtlCol="1">
            <a:spAutoFit/>
          </a:bodyPr>
          <a:lstStyle/>
          <a:p>
            <a:r>
              <a:rPr lang="en-US" sz="2000" dirty="0"/>
              <a:t>The analysis effectively highlights the differences in variable distributions between individuals with positive (Outcome 1) and negative (Outcome 0) diabetes outcomes. Using the Kolmogorov-Smirnov (KS) test, the results consistently demonstrate statistically significant differences (p &lt; 0.05) for all variables, indicates that the null hypothesis, which assumes the distributions of the two groups (Outcome 0 and Outcome 1) are identical, can be rejected. Thus, we conclude that the distributions of the variables differ significantly between the two outcomes. The statistically significant results prove a meaningful association between the tested variables and diabetes outcomes. This insight suggests that these variables have strong potential as predictors for diabetes, reinforcing their relevance in identifying individuals at risk.</a:t>
            </a:r>
          </a:p>
          <a:p>
            <a:endParaRPr lang="en-US" sz="2000" dirty="0"/>
          </a:p>
          <a:p>
            <a:pPr algn="l">
              <a:lnSpc>
                <a:spcPts val="2100"/>
              </a:lnSpc>
              <a:buNone/>
            </a:pPr>
            <a:r>
              <a:rPr lang="en-US" sz="2000" b="0" i="0" dirty="0">
                <a:solidFill>
                  <a:srgbClr val="1F1F1F"/>
                </a:solidFill>
                <a:effectLst/>
                <a:cs typeface="Arial" panose="020B0604020202020204" pitchFamily="34" charset="0"/>
              </a:rPr>
              <a:t>The K-S Statistic, or the Kolmogorov-Smirnov statistic can be used as an evaluation metric for a binary classifier. It helps to understand whether two sets of samples belong to similar probability distribution or not, hence </a:t>
            </a:r>
            <a:r>
              <a:rPr lang="en-US" sz="2000" b="0" i="0" dirty="0">
                <a:solidFill>
                  <a:srgbClr val="040C28"/>
                </a:solidFill>
                <a:effectLst/>
                <a:cs typeface="Arial" panose="020B0604020202020204" pitchFamily="34" charset="0"/>
              </a:rPr>
              <a:t>measures the degree of separability between two classes in the dataset</a:t>
            </a:r>
            <a:r>
              <a:rPr lang="en-US" sz="2000" b="0" i="0" dirty="0">
                <a:solidFill>
                  <a:srgbClr val="1F1F1F"/>
                </a:solidFill>
                <a:effectLst/>
                <a:cs typeface="Arial" panose="020B0604020202020204" pitchFamily="34" charset="0"/>
              </a:rPr>
              <a:t>.</a:t>
            </a:r>
          </a:p>
        </p:txBody>
      </p:sp>
      <p:pic>
        <p:nvPicPr>
          <p:cNvPr id="5" name="Picture 4">
            <a:extLst>
              <a:ext uri="{FF2B5EF4-FFF2-40B4-BE49-F238E27FC236}">
                <a16:creationId xmlns:a16="http://schemas.microsoft.com/office/drawing/2014/main" id="{C2FB89D1-BC53-DA79-ACAA-D2F6D37C7EAB}"/>
              </a:ext>
            </a:extLst>
          </p:cNvPr>
          <p:cNvPicPr>
            <a:picLocks noChangeAspect="1"/>
          </p:cNvPicPr>
          <p:nvPr/>
        </p:nvPicPr>
        <p:blipFill>
          <a:blip r:embed="rId3"/>
          <a:stretch>
            <a:fillRect/>
          </a:stretch>
        </p:blipFill>
        <p:spPr>
          <a:xfrm>
            <a:off x="500631" y="5533900"/>
            <a:ext cx="6382226" cy="1157055"/>
          </a:xfrm>
          <a:prstGeom prst="rect">
            <a:avLst/>
          </a:prstGeom>
        </p:spPr>
      </p:pic>
    </p:spTree>
    <p:extLst>
      <p:ext uri="{BB962C8B-B14F-4D97-AF65-F5344CB8AC3E}">
        <p14:creationId xmlns:p14="http://schemas.microsoft.com/office/powerpoint/2010/main" val="17267138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9D60D4-95DF-8B21-A1C7-BC90DE69D13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9F78CF3-452B-7729-F6F7-6AD24A8A6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1324C7EC-2220-2006-7894-731CE396B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9881ED-BA38-8661-D47D-C34E7E1DB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D212A31-9DB1-3FE3-0085-81B3511CD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E2D44FC-D7F1-4FE2-D404-D866357CB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3A68721-1880-C442-B70A-71CA47227AD8}"/>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Kolmogorov-Smirnov (KS) Test for Feature Selection</a:t>
            </a:r>
          </a:p>
        </p:txBody>
      </p:sp>
      <p:pic>
        <p:nvPicPr>
          <p:cNvPr id="5" name="Picture 4">
            <a:extLst>
              <a:ext uri="{FF2B5EF4-FFF2-40B4-BE49-F238E27FC236}">
                <a16:creationId xmlns:a16="http://schemas.microsoft.com/office/drawing/2014/main" id="{301CE602-862C-4604-B15F-6E79090350D6}"/>
              </a:ext>
            </a:extLst>
          </p:cNvPr>
          <p:cNvPicPr>
            <a:picLocks noChangeAspect="1"/>
          </p:cNvPicPr>
          <p:nvPr/>
        </p:nvPicPr>
        <p:blipFill>
          <a:blip r:embed="rId3"/>
          <a:stretch>
            <a:fillRect/>
          </a:stretch>
        </p:blipFill>
        <p:spPr>
          <a:xfrm>
            <a:off x="603153" y="2731627"/>
            <a:ext cx="10985694" cy="1991633"/>
          </a:xfrm>
          <a:prstGeom prst="rect">
            <a:avLst/>
          </a:prstGeom>
        </p:spPr>
      </p:pic>
    </p:spTree>
    <p:extLst>
      <p:ext uri="{BB962C8B-B14F-4D97-AF65-F5344CB8AC3E}">
        <p14:creationId xmlns:p14="http://schemas.microsoft.com/office/powerpoint/2010/main" val="2736521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19C3A6A-362C-10E7-F04E-E4286FCE991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8DAB28A-584F-BE11-BD32-64810CD65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84409B3-FB7B-5820-7DFE-F219FF4A3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4ECF24F-A71E-453A-24AD-79FF40853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1DA9E0E-6FB5-3AAE-15C0-B108242FF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189A563-D684-8A58-5123-030438DA8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58D5BF5-EA95-71F7-0040-14F5932874A2}"/>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Kolmogorov-Smirnov (KS) Test as Evaluation Metric</a:t>
            </a:r>
          </a:p>
        </p:txBody>
      </p:sp>
      <p:sp>
        <p:nvSpPr>
          <p:cNvPr id="4" name="TextBox 3">
            <a:extLst>
              <a:ext uri="{FF2B5EF4-FFF2-40B4-BE49-F238E27FC236}">
                <a16:creationId xmlns:a16="http://schemas.microsoft.com/office/drawing/2014/main" id="{0D2CF340-3D61-56A7-EDE9-BB4DADE34885}"/>
              </a:ext>
            </a:extLst>
          </p:cNvPr>
          <p:cNvSpPr txBox="1"/>
          <p:nvPr/>
        </p:nvSpPr>
        <p:spPr>
          <a:xfrm>
            <a:off x="581891" y="1723809"/>
            <a:ext cx="11222182" cy="2308324"/>
          </a:xfrm>
          <a:prstGeom prst="rect">
            <a:avLst/>
          </a:prstGeom>
          <a:noFill/>
        </p:spPr>
        <p:txBody>
          <a:bodyPr wrap="square">
            <a:spAutoFit/>
          </a:bodyPr>
          <a:lstStyle/>
          <a:p>
            <a:pPr algn="l">
              <a:buNone/>
            </a:pPr>
            <a:r>
              <a:rPr lang="en-US" b="1" i="0" dirty="0">
                <a:solidFill>
                  <a:srgbClr val="000000"/>
                </a:solidFill>
                <a:effectLst/>
                <a:latin typeface="-apple-system"/>
              </a:rPr>
              <a:t>Evaluating binary classifiers using </a:t>
            </a:r>
            <a:r>
              <a:rPr lang="en-US" b="1" dirty="0">
                <a:solidFill>
                  <a:srgbClr val="000000"/>
                </a:solidFill>
                <a:effectLst/>
                <a:latin typeface="var(--pst-font-family-heading)"/>
              </a:rPr>
              <a:t>KS Statistic</a:t>
            </a:r>
          </a:p>
          <a:p>
            <a:pPr algn="l">
              <a:buNone/>
            </a:pPr>
            <a:endParaRPr lang="en-US" b="0" dirty="0">
              <a:solidFill>
                <a:srgbClr val="000000"/>
              </a:solidFill>
              <a:effectLst/>
              <a:latin typeface="var(--pst-font-family-heading)"/>
            </a:endParaRPr>
          </a:p>
          <a:p>
            <a:pPr>
              <a:buNone/>
            </a:pPr>
            <a:r>
              <a:rPr lang="en-US" dirty="0">
                <a:effectLst/>
              </a:rPr>
              <a:t>The K-S Statistic, or the Kolmogorov-Smirnov statistic can be used as an evaluation metric for a binary classifier. It helps to understand whether two sets of samples belong to similar probability distribution or not, hence measures the degree of separability between two classes in the dataset.</a:t>
            </a:r>
          </a:p>
          <a:p>
            <a:r>
              <a:rPr lang="en-US" dirty="0">
                <a:effectLst/>
              </a:rPr>
              <a:t>If the model is not able to distinguish between the positive class and the negative class, the rate of True Positives and True Negatives will be low, and the KS Statistic would be closer to 0. A high KS Statistic is indicative of a model that predicts the classes more accurately.</a:t>
            </a:r>
          </a:p>
        </p:txBody>
      </p:sp>
    </p:spTree>
    <p:extLst>
      <p:ext uri="{BB962C8B-B14F-4D97-AF65-F5344CB8AC3E}">
        <p14:creationId xmlns:p14="http://schemas.microsoft.com/office/powerpoint/2010/main" val="35850892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01C757-74F9-03C3-E2D5-46B4EFC8E644}"/>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F035D94-49AF-E9C0-B94E-EA0A25A6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39ECF60C-3719-A8E1-0653-D11E9EDBD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2150B3-4DEC-93AF-D2CD-8CEFD3E1E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9A75FBA-5343-4806-E478-2F259BF0C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6D61B0D-90DB-3A43-CD9A-4125C7A54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F3F9508-4F5D-CF63-1C01-02E319275655}"/>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VIF Results</a:t>
            </a:r>
            <a:endParaRPr lang="en-US" sz="4000" dirty="0">
              <a:solidFill>
                <a:schemeClr val="bg1"/>
              </a:solidFill>
            </a:endParaRPr>
          </a:p>
        </p:txBody>
      </p:sp>
      <p:sp>
        <p:nvSpPr>
          <p:cNvPr id="3" name="TextBox 2">
            <a:extLst>
              <a:ext uri="{FF2B5EF4-FFF2-40B4-BE49-F238E27FC236}">
                <a16:creationId xmlns:a16="http://schemas.microsoft.com/office/drawing/2014/main" id="{768668E4-6559-D81E-34CC-ED52B35D87E7}"/>
              </a:ext>
            </a:extLst>
          </p:cNvPr>
          <p:cNvSpPr txBox="1"/>
          <p:nvPr/>
        </p:nvSpPr>
        <p:spPr>
          <a:xfrm>
            <a:off x="601461" y="2200064"/>
            <a:ext cx="11190736" cy="1631216"/>
          </a:xfrm>
          <a:prstGeom prst="rect">
            <a:avLst/>
          </a:prstGeom>
          <a:noFill/>
        </p:spPr>
        <p:txBody>
          <a:bodyPr wrap="square" rtlCol="1">
            <a:spAutoFit/>
          </a:bodyPr>
          <a:lstStyle/>
          <a:p>
            <a:r>
              <a:rPr lang="en-US" sz="2000" strike="sngStrike" dirty="0"/>
              <a:t>Feature Selection using Multicollinearity Detection via VIF – </a:t>
            </a:r>
          </a:p>
          <a:p>
            <a:r>
              <a:rPr lang="en-US" sz="2000" strike="sngStrike" dirty="0"/>
              <a:t>We employed Variance Inflation Factor analysis to identify multicollinearity among features. Using the standard threshold of VIF≥10, we identified that ___ exhibited high multicollinearity, which corresponded with patterns observed in our correlation matrix. Consequently, these features were removed from the dataset.</a:t>
            </a:r>
            <a:endParaRPr lang="he-IL" sz="2000" strike="sngStrike" dirty="0"/>
          </a:p>
        </p:txBody>
      </p:sp>
    </p:spTree>
    <p:extLst>
      <p:ext uri="{BB962C8B-B14F-4D97-AF65-F5344CB8AC3E}">
        <p14:creationId xmlns:p14="http://schemas.microsoft.com/office/powerpoint/2010/main" val="20973901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945E04-B201-1D9E-8316-15E02F62B16F}"/>
            </a:ext>
          </a:extLst>
        </p:cNvPr>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E85CCF60-79A2-440A-86A2-1A64A59F7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3F2162BA-EECD-43E0-99D9-C00B19482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Shape 123">
            <a:extLst>
              <a:ext uri="{FF2B5EF4-FFF2-40B4-BE49-F238E27FC236}">
                <a16:creationId xmlns:a16="http://schemas.microsoft.com/office/drawing/2014/main" id="{160DB805-F71F-46BB-A8CC-74F6D830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Rectangle 125">
            <a:extLst>
              <a:ext uri="{FF2B5EF4-FFF2-40B4-BE49-F238E27FC236}">
                <a16:creationId xmlns:a16="http://schemas.microsoft.com/office/drawing/2014/main" id="{6F91054C-3439-420E-88EB-F0A5637EC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D1EECA2-8C68-13A1-05EA-F3D4AF640131}"/>
              </a:ext>
            </a:extLst>
          </p:cNvPr>
          <p:cNvSpPr>
            <a:spLocks noGrp="1"/>
          </p:cNvSpPr>
          <p:nvPr>
            <p:ph type="title"/>
          </p:nvPr>
        </p:nvSpPr>
        <p:spPr>
          <a:xfrm>
            <a:off x="673740" y="2759383"/>
            <a:ext cx="2895573" cy="2834223"/>
          </a:xfrm>
        </p:spPr>
        <p:txBody>
          <a:bodyPr vert="horz" lIns="91440" tIns="45720" rIns="91440" bIns="45720" rtlCol="0" anchor="t">
            <a:normAutofit/>
          </a:bodyPr>
          <a:lstStyle/>
          <a:p>
            <a:r>
              <a:rPr lang="en-US" sz="3700" b="1" dirty="0">
                <a:solidFill>
                  <a:srgbClr val="FFFFFF"/>
                </a:solidFill>
              </a:rPr>
              <a:t>VIF Results for each Time Window</a:t>
            </a:r>
            <a:endParaRPr lang="en-US" sz="3700" dirty="0">
              <a:solidFill>
                <a:srgbClr val="FFFFFF"/>
              </a:solidFill>
            </a:endParaRPr>
          </a:p>
        </p:txBody>
      </p:sp>
      <p:pic>
        <p:nvPicPr>
          <p:cNvPr id="8" name="Picture 7">
            <a:extLst>
              <a:ext uri="{FF2B5EF4-FFF2-40B4-BE49-F238E27FC236}">
                <a16:creationId xmlns:a16="http://schemas.microsoft.com/office/drawing/2014/main" id="{60F7F999-4B8F-F38C-046B-09B31B880C3D}"/>
              </a:ext>
            </a:extLst>
          </p:cNvPr>
          <p:cNvPicPr>
            <a:picLocks noChangeAspect="1"/>
          </p:cNvPicPr>
          <p:nvPr/>
        </p:nvPicPr>
        <p:blipFill>
          <a:blip r:embed="rId3"/>
          <a:stretch>
            <a:fillRect/>
          </a:stretch>
        </p:blipFill>
        <p:spPr>
          <a:xfrm>
            <a:off x="4946690" y="1264936"/>
            <a:ext cx="3039945" cy="2089962"/>
          </a:xfrm>
          <a:prstGeom prst="rect">
            <a:avLst/>
          </a:prstGeom>
        </p:spPr>
      </p:pic>
      <p:pic>
        <p:nvPicPr>
          <p:cNvPr id="10" name="Picture 9">
            <a:extLst>
              <a:ext uri="{FF2B5EF4-FFF2-40B4-BE49-F238E27FC236}">
                <a16:creationId xmlns:a16="http://schemas.microsoft.com/office/drawing/2014/main" id="{2DE38472-886F-4533-CCE3-B0C2DF5789BF}"/>
              </a:ext>
            </a:extLst>
          </p:cNvPr>
          <p:cNvPicPr>
            <a:picLocks noChangeAspect="1"/>
          </p:cNvPicPr>
          <p:nvPr/>
        </p:nvPicPr>
        <p:blipFill>
          <a:blip r:embed="rId4"/>
          <a:stretch>
            <a:fillRect/>
          </a:stretch>
        </p:blipFill>
        <p:spPr>
          <a:xfrm>
            <a:off x="8298768" y="1261792"/>
            <a:ext cx="3044519" cy="2093107"/>
          </a:xfrm>
          <a:prstGeom prst="rect">
            <a:avLst/>
          </a:prstGeom>
        </p:spPr>
      </p:pic>
      <p:pic>
        <p:nvPicPr>
          <p:cNvPr id="4" name="Picture 3">
            <a:extLst>
              <a:ext uri="{FF2B5EF4-FFF2-40B4-BE49-F238E27FC236}">
                <a16:creationId xmlns:a16="http://schemas.microsoft.com/office/drawing/2014/main" id="{9063EF1D-E121-FC0A-8AD7-15866CAA92FC}"/>
              </a:ext>
            </a:extLst>
          </p:cNvPr>
          <p:cNvPicPr>
            <a:picLocks noChangeAspect="1"/>
          </p:cNvPicPr>
          <p:nvPr/>
        </p:nvPicPr>
        <p:blipFill>
          <a:blip r:embed="rId5"/>
          <a:stretch>
            <a:fillRect/>
          </a:stretch>
        </p:blipFill>
        <p:spPr>
          <a:xfrm>
            <a:off x="4931902" y="3673425"/>
            <a:ext cx="3054733" cy="2046670"/>
          </a:xfrm>
          <a:prstGeom prst="rect">
            <a:avLst/>
          </a:prstGeom>
        </p:spPr>
      </p:pic>
      <p:pic>
        <p:nvPicPr>
          <p:cNvPr id="6" name="Picture 5">
            <a:extLst>
              <a:ext uri="{FF2B5EF4-FFF2-40B4-BE49-F238E27FC236}">
                <a16:creationId xmlns:a16="http://schemas.microsoft.com/office/drawing/2014/main" id="{FD6A1F3E-EE54-34F0-B412-9A33E91E02E3}"/>
              </a:ext>
            </a:extLst>
          </p:cNvPr>
          <p:cNvPicPr>
            <a:picLocks noChangeAspect="1"/>
          </p:cNvPicPr>
          <p:nvPr/>
        </p:nvPicPr>
        <p:blipFill>
          <a:blip r:embed="rId6"/>
          <a:stretch>
            <a:fillRect/>
          </a:stretch>
        </p:blipFill>
        <p:spPr>
          <a:xfrm>
            <a:off x="8298768" y="3673425"/>
            <a:ext cx="3054730" cy="2077216"/>
          </a:xfrm>
          <a:prstGeom prst="rect">
            <a:avLst/>
          </a:prstGeom>
        </p:spPr>
      </p:pic>
    </p:spTree>
    <p:extLst>
      <p:ext uri="{BB962C8B-B14F-4D97-AF65-F5344CB8AC3E}">
        <p14:creationId xmlns:p14="http://schemas.microsoft.com/office/powerpoint/2010/main" val="15905263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352469-8449-E120-A397-941078F74E03}"/>
            </a:ext>
          </a:extLst>
        </p:cNvPr>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FB10D6D0-2A48-3241-4D85-2037379A295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b="1" kern="1200" dirty="0">
                <a:solidFill>
                  <a:srgbClr val="FFFFFF"/>
                </a:solidFill>
                <a:latin typeface="+mj-lt"/>
                <a:ea typeface="+mj-ea"/>
                <a:cs typeface="+mj-cs"/>
              </a:rPr>
              <a:t>Pearson Correlation Results </a:t>
            </a:r>
            <a:br>
              <a:rPr lang="en-US" sz="3400" b="1" kern="1200" dirty="0">
                <a:solidFill>
                  <a:srgbClr val="FFFFFF"/>
                </a:solidFill>
                <a:latin typeface="+mj-lt"/>
                <a:ea typeface="+mj-ea"/>
                <a:cs typeface="+mj-cs"/>
              </a:rPr>
            </a:br>
            <a:r>
              <a:rPr lang="en-US" sz="3400" b="1" kern="1200" dirty="0">
                <a:solidFill>
                  <a:srgbClr val="FFFFFF"/>
                </a:solidFill>
                <a:latin typeface="+mj-lt"/>
                <a:ea typeface="+mj-ea"/>
                <a:cs typeface="+mj-cs"/>
              </a:rPr>
              <a:t>for First Time Window</a:t>
            </a:r>
            <a:endParaRPr lang="en-US" sz="3400" kern="1200" dirty="0">
              <a:solidFill>
                <a:srgbClr val="FFFFFF"/>
              </a:solidFill>
              <a:latin typeface="+mj-lt"/>
              <a:ea typeface="+mj-ea"/>
              <a:cs typeface="+mj-cs"/>
            </a:endParaRPr>
          </a:p>
        </p:txBody>
      </p:sp>
      <p:pic>
        <p:nvPicPr>
          <p:cNvPr id="5" name="Picture 4" descr="A chart with numbers and letters&#10;&#10;AI-generated content may be incorrect.">
            <a:extLst>
              <a:ext uri="{FF2B5EF4-FFF2-40B4-BE49-F238E27FC236}">
                <a16:creationId xmlns:a16="http://schemas.microsoft.com/office/drawing/2014/main" id="{6CD9D2FC-320A-CD4C-E304-619732800FF7}"/>
              </a:ext>
            </a:extLst>
          </p:cNvPr>
          <p:cNvPicPr>
            <a:picLocks noChangeAspect="1"/>
          </p:cNvPicPr>
          <p:nvPr/>
        </p:nvPicPr>
        <p:blipFill>
          <a:blip r:embed="rId3"/>
          <a:stretch>
            <a:fillRect/>
          </a:stretch>
        </p:blipFill>
        <p:spPr>
          <a:xfrm>
            <a:off x="4502428" y="665151"/>
            <a:ext cx="7225748" cy="5527697"/>
          </a:xfrm>
          <a:prstGeom prst="rect">
            <a:avLst/>
          </a:prstGeom>
        </p:spPr>
      </p:pic>
    </p:spTree>
    <p:extLst>
      <p:ext uri="{BB962C8B-B14F-4D97-AF65-F5344CB8AC3E}">
        <p14:creationId xmlns:p14="http://schemas.microsoft.com/office/powerpoint/2010/main" val="75426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5BC8D1-5218-041D-05DD-336C2A0CD1AD}"/>
            </a:ext>
          </a:extLst>
        </p:cNvPr>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CA4F2F45-49B1-055F-3592-E1BCCFFBD0B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b="1" kern="1200" dirty="0">
                <a:solidFill>
                  <a:srgbClr val="FFFFFF"/>
                </a:solidFill>
                <a:latin typeface="+mj-lt"/>
                <a:ea typeface="+mj-ea"/>
                <a:cs typeface="+mj-cs"/>
              </a:rPr>
              <a:t>Pearson Correlation Results </a:t>
            </a:r>
            <a:br>
              <a:rPr lang="en-US" sz="3400" b="1" kern="1200" dirty="0">
                <a:solidFill>
                  <a:srgbClr val="FFFFFF"/>
                </a:solidFill>
                <a:latin typeface="+mj-lt"/>
                <a:ea typeface="+mj-ea"/>
                <a:cs typeface="+mj-cs"/>
              </a:rPr>
            </a:br>
            <a:r>
              <a:rPr lang="en-US" sz="3400" b="1" kern="1200" dirty="0">
                <a:solidFill>
                  <a:srgbClr val="FFFFFF"/>
                </a:solidFill>
                <a:latin typeface="+mj-lt"/>
                <a:ea typeface="+mj-ea"/>
                <a:cs typeface="+mj-cs"/>
              </a:rPr>
              <a:t>for Second Time Window</a:t>
            </a:r>
            <a:endParaRPr lang="en-US" sz="34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DFBB0268-4E22-672B-E066-1FE56017377C}"/>
              </a:ext>
            </a:extLst>
          </p:cNvPr>
          <p:cNvPicPr>
            <a:picLocks noChangeAspect="1"/>
          </p:cNvPicPr>
          <p:nvPr/>
        </p:nvPicPr>
        <p:blipFill>
          <a:blip r:embed="rId3"/>
          <a:stretch>
            <a:fillRect/>
          </a:stretch>
        </p:blipFill>
        <p:spPr>
          <a:xfrm>
            <a:off x="4502428" y="674184"/>
            <a:ext cx="7225748" cy="5509631"/>
          </a:xfrm>
          <a:prstGeom prst="rect">
            <a:avLst/>
          </a:prstGeom>
        </p:spPr>
      </p:pic>
    </p:spTree>
    <p:extLst>
      <p:ext uri="{BB962C8B-B14F-4D97-AF65-F5344CB8AC3E}">
        <p14:creationId xmlns:p14="http://schemas.microsoft.com/office/powerpoint/2010/main" val="170974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516BF6-8FF1-998D-4414-C9037BE6FF9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DD11221-AF09-0563-28C7-9D8A7DFB2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CEF63FD-211A-5C5E-75D2-123479F19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34AA9DC-3A5B-F830-2426-C800E948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EFF40D20-2319-F1CA-491F-E62EBE264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B2290A4-C26A-7DBF-BDED-CE55599D5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5E1CD723-0DFE-8D11-BDE7-148DCA4FF2A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Minimum Conditions</a:t>
            </a:r>
          </a:p>
        </p:txBody>
      </p:sp>
      <p:sp>
        <p:nvSpPr>
          <p:cNvPr id="3" name="TextBox 2">
            <a:extLst>
              <a:ext uri="{FF2B5EF4-FFF2-40B4-BE49-F238E27FC236}">
                <a16:creationId xmlns:a16="http://schemas.microsoft.com/office/drawing/2014/main" id="{C12168D5-00C1-01D0-E7D6-EC5AAC90A0EE}"/>
              </a:ext>
            </a:extLst>
          </p:cNvPr>
          <p:cNvSpPr txBox="1"/>
          <p:nvPr/>
        </p:nvSpPr>
        <p:spPr>
          <a:xfrm>
            <a:off x="554015" y="1963127"/>
            <a:ext cx="11083969" cy="2554545"/>
          </a:xfrm>
          <a:prstGeom prst="rect">
            <a:avLst/>
          </a:prstGeom>
          <a:noFill/>
        </p:spPr>
        <p:txBody>
          <a:bodyPr wrap="square" rtlCol="1">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To learn the progression of diabetes before its diagnosis, two minimum conditions were defined for patient data: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At least two laboratory tests conducted before the reference date to allow the analysis.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 data must be spread over a time span of at least two years before the reference date to study disease progression from early stages.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There were 17,582 prediabetes and 14,478 controls who met these requirements, of which 12,246 matched pairs.</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655634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95C425-607B-C830-1354-543F5E73B63C}"/>
            </a:ext>
          </a:extLst>
        </p:cNvPr>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54A5810A-4B45-4FBA-B62C-67BB5557508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b="1" kern="1200" dirty="0">
                <a:solidFill>
                  <a:srgbClr val="FFFFFF"/>
                </a:solidFill>
                <a:latin typeface="+mj-lt"/>
                <a:ea typeface="+mj-ea"/>
                <a:cs typeface="+mj-cs"/>
              </a:rPr>
              <a:t>Pearson Correlation Results </a:t>
            </a:r>
            <a:br>
              <a:rPr lang="en-US" sz="3400" b="1" kern="1200" dirty="0">
                <a:solidFill>
                  <a:srgbClr val="FFFFFF"/>
                </a:solidFill>
                <a:latin typeface="+mj-lt"/>
                <a:ea typeface="+mj-ea"/>
                <a:cs typeface="+mj-cs"/>
              </a:rPr>
            </a:br>
            <a:r>
              <a:rPr lang="en-US" sz="3400" b="1" kern="1200" dirty="0">
                <a:solidFill>
                  <a:srgbClr val="FFFFFF"/>
                </a:solidFill>
                <a:latin typeface="+mj-lt"/>
                <a:ea typeface="+mj-ea"/>
                <a:cs typeface="+mj-cs"/>
              </a:rPr>
              <a:t>for Third Time Window</a:t>
            </a:r>
            <a:endParaRPr lang="en-US" sz="34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6982AA1B-346A-4BEC-02DF-F7D1123269B6}"/>
              </a:ext>
            </a:extLst>
          </p:cNvPr>
          <p:cNvPicPr>
            <a:picLocks noChangeAspect="1"/>
          </p:cNvPicPr>
          <p:nvPr/>
        </p:nvPicPr>
        <p:blipFill>
          <a:blip r:embed="rId3"/>
          <a:stretch>
            <a:fillRect/>
          </a:stretch>
        </p:blipFill>
        <p:spPr>
          <a:xfrm>
            <a:off x="4502428" y="665151"/>
            <a:ext cx="7225748" cy="5527697"/>
          </a:xfrm>
          <a:prstGeom prst="rect">
            <a:avLst/>
          </a:prstGeom>
        </p:spPr>
      </p:pic>
    </p:spTree>
    <p:extLst>
      <p:ext uri="{BB962C8B-B14F-4D97-AF65-F5344CB8AC3E}">
        <p14:creationId xmlns:p14="http://schemas.microsoft.com/office/powerpoint/2010/main" val="113874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72A08D-AAD2-0416-CD78-AACB22742F6F}"/>
            </a:ext>
          </a:extLst>
        </p:cNvPr>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5BDC63DD-55B3-6657-7EE6-EA3AF2086C5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b="1" kern="1200" dirty="0">
                <a:solidFill>
                  <a:srgbClr val="FFFFFF"/>
                </a:solidFill>
                <a:latin typeface="+mj-lt"/>
                <a:ea typeface="+mj-ea"/>
                <a:cs typeface="+mj-cs"/>
              </a:rPr>
              <a:t>Pearson Correlation Results </a:t>
            </a:r>
            <a:br>
              <a:rPr lang="en-US" sz="3400" b="1" kern="1200" dirty="0">
                <a:solidFill>
                  <a:srgbClr val="FFFFFF"/>
                </a:solidFill>
                <a:latin typeface="+mj-lt"/>
                <a:ea typeface="+mj-ea"/>
                <a:cs typeface="+mj-cs"/>
              </a:rPr>
            </a:br>
            <a:r>
              <a:rPr lang="en-US" sz="3400" b="1" kern="1200" dirty="0">
                <a:solidFill>
                  <a:srgbClr val="FFFFFF"/>
                </a:solidFill>
                <a:latin typeface="+mj-lt"/>
                <a:ea typeface="+mj-ea"/>
                <a:cs typeface="+mj-cs"/>
              </a:rPr>
              <a:t>for Forth Time Window</a:t>
            </a:r>
            <a:endParaRPr lang="en-US" sz="34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D4582D8A-BDD2-8D53-3035-4F06ABF3D541}"/>
              </a:ext>
            </a:extLst>
          </p:cNvPr>
          <p:cNvPicPr>
            <a:picLocks noChangeAspect="1"/>
          </p:cNvPicPr>
          <p:nvPr/>
        </p:nvPicPr>
        <p:blipFill>
          <a:blip r:embed="rId3"/>
          <a:stretch>
            <a:fillRect/>
          </a:stretch>
        </p:blipFill>
        <p:spPr>
          <a:xfrm>
            <a:off x="4502428" y="647088"/>
            <a:ext cx="7225748" cy="5563824"/>
          </a:xfrm>
          <a:prstGeom prst="rect">
            <a:avLst/>
          </a:prstGeom>
        </p:spPr>
      </p:pic>
    </p:spTree>
    <p:extLst>
      <p:ext uri="{BB962C8B-B14F-4D97-AF65-F5344CB8AC3E}">
        <p14:creationId xmlns:p14="http://schemas.microsoft.com/office/powerpoint/2010/main" val="200648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77D095-50E0-02B6-9568-357E4974D154}"/>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DFBB2C5-AE6D-5E4A-939B-A60A518EB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B96EA91-29C4-7026-6469-83994D62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7B7EB02-A1DA-E2F9-5930-8F216B70BD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9E67687-F98B-88BC-2496-F4B3DE8EC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04B1DD4-79AE-9FF4-8589-F20BDA6B7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D2153FB-DA02-6B0A-17F0-6477D0A35450}"/>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Feature Selection</a:t>
            </a:r>
            <a:endParaRPr lang="en-US" sz="4000" dirty="0">
              <a:solidFill>
                <a:schemeClr val="bg1"/>
              </a:solidFill>
            </a:endParaRPr>
          </a:p>
        </p:txBody>
      </p:sp>
      <p:sp>
        <p:nvSpPr>
          <p:cNvPr id="3" name="TextBox 2">
            <a:extLst>
              <a:ext uri="{FF2B5EF4-FFF2-40B4-BE49-F238E27FC236}">
                <a16:creationId xmlns:a16="http://schemas.microsoft.com/office/drawing/2014/main" id="{679DF7E8-5955-5AA9-85B3-0296247F6EA1}"/>
              </a:ext>
            </a:extLst>
          </p:cNvPr>
          <p:cNvSpPr txBox="1"/>
          <p:nvPr/>
        </p:nvSpPr>
        <p:spPr>
          <a:xfrm>
            <a:off x="601461" y="2200064"/>
            <a:ext cx="11190736" cy="1938992"/>
          </a:xfrm>
          <a:prstGeom prst="rect">
            <a:avLst/>
          </a:prstGeom>
          <a:noFill/>
        </p:spPr>
        <p:txBody>
          <a:bodyPr wrap="square" rtlCol="1">
            <a:spAutoFit/>
          </a:bodyPr>
          <a:lstStyle/>
          <a:p>
            <a:r>
              <a:rPr lang="en-US" sz="2000" strike="sngStrike" dirty="0"/>
              <a:t>Glucose and insulin </a:t>
            </a:r>
            <a:r>
              <a:rPr lang="en-US" sz="2000" strike="sngStrike" dirty="0" err="1"/>
              <a:t>coloms</a:t>
            </a:r>
            <a:r>
              <a:rPr lang="en-US" sz="2000" strike="sngStrike" dirty="0"/>
              <a:t>: We are considering testing a model without the Glucose and Insulin columns, with the goal of developing a model that does not rely on blood tests at all and instead uses only easily measurable indicators. Blood tests for glucose and insulin require fasting and a clinic visit, making them less accessible and more inconvenient. During the evaluation stage, we will compare models with and without these features. If the predictive performance remains similar, we will prefer the model that relies only on easily measurable indicators.</a:t>
            </a:r>
            <a:endParaRPr lang="he-IL" sz="2000" strike="sngStrike" dirty="0"/>
          </a:p>
        </p:txBody>
      </p:sp>
    </p:spTree>
    <p:extLst>
      <p:ext uri="{BB962C8B-B14F-4D97-AF65-F5344CB8AC3E}">
        <p14:creationId xmlns:p14="http://schemas.microsoft.com/office/powerpoint/2010/main" val="16337386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C3C786-47FD-C1C1-8ACD-790D96CA3134}"/>
            </a:ext>
          </a:extLst>
        </p:cNvPr>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E17F321-1613-55E5-93AB-9F1BE0FA87F6}"/>
              </a:ext>
            </a:extLst>
          </p:cNvPr>
          <p:cNvSpPr>
            <a:spLocks noGrp="1"/>
          </p:cNvSpPr>
          <p:nvPr>
            <p:ph type="title"/>
          </p:nvPr>
        </p:nvSpPr>
        <p:spPr>
          <a:xfrm>
            <a:off x="699713" y="248038"/>
            <a:ext cx="11294365" cy="1159200"/>
          </a:xfrm>
        </p:spPr>
        <p:txBody>
          <a:bodyPr vert="horz" lIns="91440" tIns="45720" rIns="91440" bIns="45720" rtlCol="0" anchor="ctr">
            <a:normAutofit/>
          </a:bodyPr>
          <a:lstStyle/>
          <a:p>
            <a:r>
              <a:rPr lang="en-US" sz="3700" b="1" kern="1200" dirty="0">
                <a:solidFill>
                  <a:srgbClr val="FFFFFF"/>
                </a:solidFill>
                <a:latin typeface="+mj-lt"/>
                <a:ea typeface="+mj-ea"/>
                <a:cs typeface="+mj-cs"/>
              </a:rPr>
              <a:t>Relationship between Continues Explanatory Features</a:t>
            </a:r>
            <a:endParaRPr lang="en-US" sz="37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60072950-D1F6-6193-995F-8FF5185F824A}"/>
              </a:ext>
            </a:extLst>
          </p:cNvPr>
          <p:cNvPicPr>
            <a:picLocks noChangeAspect="1"/>
          </p:cNvPicPr>
          <p:nvPr/>
        </p:nvPicPr>
        <p:blipFill>
          <a:blip r:embed="rId3"/>
          <a:stretch>
            <a:fillRect/>
          </a:stretch>
        </p:blipFill>
        <p:spPr>
          <a:xfrm>
            <a:off x="633227" y="1966293"/>
            <a:ext cx="10925544" cy="4452160"/>
          </a:xfrm>
          <a:prstGeom prst="rect">
            <a:avLst/>
          </a:prstGeom>
        </p:spPr>
      </p:pic>
      <p:pic>
        <p:nvPicPr>
          <p:cNvPr id="7" name="Picture 6">
            <a:extLst>
              <a:ext uri="{FF2B5EF4-FFF2-40B4-BE49-F238E27FC236}">
                <a16:creationId xmlns:a16="http://schemas.microsoft.com/office/drawing/2014/main" id="{8999278C-0A7D-9C15-3CAD-03863CAF513D}"/>
              </a:ext>
            </a:extLst>
          </p:cNvPr>
          <p:cNvPicPr>
            <a:picLocks noChangeAspect="1"/>
          </p:cNvPicPr>
          <p:nvPr/>
        </p:nvPicPr>
        <p:blipFill>
          <a:blip r:embed="rId4"/>
          <a:stretch>
            <a:fillRect/>
          </a:stretch>
        </p:blipFill>
        <p:spPr>
          <a:xfrm>
            <a:off x="8128856" y="4595682"/>
            <a:ext cx="3681351" cy="1288473"/>
          </a:xfrm>
          <a:prstGeom prst="rect">
            <a:avLst/>
          </a:prstGeom>
        </p:spPr>
      </p:pic>
    </p:spTree>
    <p:extLst>
      <p:ext uri="{BB962C8B-B14F-4D97-AF65-F5344CB8AC3E}">
        <p14:creationId xmlns:p14="http://schemas.microsoft.com/office/powerpoint/2010/main" val="30611348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E3D51C-BCEE-25AB-CAC5-44AAAACB8E9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7056A15-D8A5-93D0-9D85-506B96873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8EA5424-D1B1-4068-078D-439FF249B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0ED3154-50D9-DBC7-D9D8-005105D5F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D0C856-4F67-CEB9-EDD5-760B8DAFE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5CEB582-2D71-121B-C0F4-B00CF6FC1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4A2D871-5C78-21D1-15F0-3DB3C3B65FB9}"/>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Statistical Tests</a:t>
            </a:r>
            <a:endParaRPr lang="en-US" sz="4000" dirty="0">
              <a:solidFill>
                <a:schemeClr val="bg1"/>
              </a:solidFill>
            </a:endParaRPr>
          </a:p>
        </p:txBody>
      </p:sp>
      <p:sp>
        <p:nvSpPr>
          <p:cNvPr id="3" name="TextBox 2">
            <a:extLst>
              <a:ext uri="{FF2B5EF4-FFF2-40B4-BE49-F238E27FC236}">
                <a16:creationId xmlns:a16="http://schemas.microsoft.com/office/drawing/2014/main" id="{9254D7B9-05E7-C3C0-2CCC-3097DC97F424}"/>
              </a:ext>
            </a:extLst>
          </p:cNvPr>
          <p:cNvSpPr txBox="1"/>
          <p:nvPr/>
        </p:nvSpPr>
        <p:spPr>
          <a:xfrm>
            <a:off x="601461" y="2200064"/>
            <a:ext cx="11190736" cy="3170099"/>
          </a:xfrm>
          <a:prstGeom prst="rect">
            <a:avLst/>
          </a:prstGeom>
          <a:noFill/>
        </p:spPr>
        <p:txBody>
          <a:bodyPr wrap="square" rtlCol="1">
            <a:spAutoFit/>
          </a:bodyPr>
          <a:lstStyle/>
          <a:p>
            <a:r>
              <a:rPr lang="en-US" sz="2000" b="1" dirty="0"/>
              <a:t>In general we can see that the correlation decreases as we get closer to the diagnosis date.</a:t>
            </a:r>
          </a:p>
          <a:p>
            <a:endParaRPr lang="en-US" sz="2000" b="1" dirty="0"/>
          </a:p>
          <a:p>
            <a:r>
              <a:rPr lang="en-US" sz="2000" b="1" dirty="0"/>
              <a:t>Triglycerides and VLDL have shown the highest correlation through all time windows. </a:t>
            </a:r>
          </a:p>
          <a:p>
            <a:r>
              <a:rPr lang="en-US" sz="2000" b="1" dirty="0"/>
              <a:t>The next pair with the highest correlation is HDL and HDL Ratio. </a:t>
            </a:r>
          </a:p>
          <a:p>
            <a:r>
              <a:rPr lang="en-US" sz="2000" b="1" dirty="0"/>
              <a:t>Both pairs with correlation higher than 0.5. </a:t>
            </a:r>
          </a:p>
          <a:p>
            <a:r>
              <a:rPr lang="en-US" sz="2000" b="1" dirty="0"/>
              <a:t>Also, HDL Ratio and VLDL both have the next highest correlation with each other.</a:t>
            </a:r>
          </a:p>
          <a:p>
            <a:endParaRPr lang="en-US" sz="2000" b="1" dirty="0"/>
          </a:p>
          <a:p>
            <a:r>
              <a:rPr lang="en-US" sz="2000" b="1" dirty="0"/>
              <a:t>As we have seen earlier, VLDL and HDL Ratio both has many missing values (over 60%) and therefore we chose to remove both from our dataset and keep Triglycerides and HDL. </a:t>
            </a:r>
          </a:p>
          <a:p>
            <a:r>
              <a:rPr lang="en-US" sz="2000" b="1" dirty="0"/>
              <a:t> </a:t>
            </a:r>
            <a:endParaRPr lang="he-IL" sz="2000" dirty="0"/>
          </a:p>
        </p:txBody>
      </p:sp>
    </p:spTree>
    <p:extLst>
      <p:ext uri="{BB962C8B-B14F-4D97-AF65-F5344CB8AC3E}">
        <p14:creationId xmlns:p14="http://schemas.microsoft.com/office/powerpoint/2010/main" val="22083062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12D958-E33D-0694-2BE0-AACB0E2A82A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E3CF3C0-92A2-7CCC-848D-8022DD3D3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AC0C117-64E7-2469-6885-642155A76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88761B6-57EC-05CD-0BC1-31D89FD11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57A24E-AC42-E01A-3E85-28C4E627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35769FB-AF3E-B033-8E84-AAA9DB6B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97A31DB-924E-5EA0-3B04-F74F2BBAAD7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a:solidFill>
                  <a:schemeClr val="bg1"/>
                </a:solidFill>
              </a:rPr>
              <a:t>Binary Features</a:t>
            </a:r>
            <a:endParaRPr lang="en-US" sz="4000" dirty="0">
              <a:solidFill>
                <a:schemeClr val="bg1"/>
              </a:solidFill>
            </a:endParaRPr>
          </a:p>
        </p:txBody>
      </p:sp>
      <p:pic>
        <p:nvPicPr>
          <p:cNvPr id="5" name="Picture 4">
            <a:extLst>
              <a:ext uri="{FF2B5EF4-FFF2-40B4-BE49-F238E27FC236}">
                <a16:creationId xmlns:a16="http://schemas.microsoft.com/office/drawing/2014/main" id="{34D04342-5726-E784-15E0-C680F02897EC}"/>
              </a:ext>
            </a:extLst>
          </p:cNvPr>
          <p:cNvPicPr>
            <a:picLocks noChangeAspect="1"/>
          </p:cNvPicPr>
          <p:nvPr/>
        </p:nvPicPr>
        <p:blipFill>
          <a:blip r:embed="rId3"/>
          <a:stretch>
            <a:fillRect/>
          </a:stretch>
        </p:blipFill>
        <p:spPr>
          <a:xfrm>
            <a:off x="2827571" y="2432615"/>
            <a:ext cx="2204195" cy="2520000"/>
          </a:xfrm>
          <a:prstGeom prst="rect">
            <a:avLst/>
          </a:prstGeom>
        </p:spPr>
      </p:pic>
      <p:pic>
        <p:nvPicPr>
          <p:cNvPr id="7" name="Picture 6">
            <a:extLst>
              <a:ext uri="{FF2B5EF4-FFF2-40B4-BE49-F238E27FC236}">
                <a16:creationId xmlns:a16="http://schemas.microsoft.com/office/drawing/2014/main" id="{63566536-F4CD-4F06-0D1D-02565A61EEE8}"/>
              </a:ext>
            </a:extLst>
          </p:cNvPr>
          <p:cNvPicPr>
            <a:picLocks noChangeAspect="1"/>
          </p:cNvPicPr>
          <p:nvPr/>
        </p:nvPicPr>
        <p:blipFill>
          <a:blip r:embed="rId4"/>
          <a:stretch>
            <a:fillRect/>
          </a:stretch>
        </p:blipFill>
        <p:spPr>
          <a:xfrm>
            <a:off x="614573" y="2432615"/>
            <a:ext cx="2212996" cy="2520000"/>
          </a:xfrm>
          <a:prstGeom prst="rect">
            <a:avLst/>
          </a:prstGeom>
          <a:ln>
            <a:solidFill>
              <a:srgbClr val="FF0000"/>
            </a:solidFill>
          </a:ln>
        </p:spPr>
      </p:pic>
      <p:pic>
        <p:nvPicPr>
          <p:cNvPr id="9" name="Picture 8">
            <a:extLst>
              <a:ext uri="{FF2B5EF4-FFF2-40B4-BE49-F238E27FC236}">
                <a16:creationId xmlns:a16="http://schemas.microsoft.com/office/drawing/2014/main" id="{231FD151-57F5-8D64-C1B6-7EA485459810}"/>
              </a:ext>
            </a:extLst>
          </p:cNvPr>
          <p:cNvPicPr>
            <a:picLocks noChangeAspect="1"/>
          </p:cNvPicPr>
          <p:nvPr/>
        </p:nvPicPr>
        <p:blipFill>
          <a:blip r:embed="rId5"/>
          <a:stretch>
            <a:fillRect/>
          </a:stretch>
        </p:blipFill>
        <p:spPr>
          <a:xfrm>
            <a:off x="7314390" y="2432615"/>
            <a:ext cx="2180649" cy="2520000"/>
          </a:xfrm>
          <a:prstGeom prst="rect">
            <a:avLst/>
          </a:prstGeom>
        </p:spPr>
      </p:pic>
      <p:pic>
        <p:nvPicPr>
          <p:cNvPr id="11" name="Picture 10">
            <a:extLst>
              <a:ext uri="{FF2B5EF4-FFF2-40B4-BE49-F238E27FC236}">
                <a16:creationId xmlns:a16="http://schemas.microsoft.com/office/drawing/2014/main" id="{F3AF7711-E694-8F4C-DF58-B57486D10A7C}"/>
              </a:ext>
            </a:extLst>
          </p:cNvPr>
          <p:cNvPicPr>
            <a:picLocks noChangeAspect="1"/>
          </p:cNvPicPr>
          <p:nvPr/>
        </p:nvPicPr>
        <p:blipFill>
          <a:blip r:embed="rId6"/>
          <a:stretch>
            <a:fillRect/>
          </a:stretch>
        </p:blipFill>
        <p:spPr>
          <a:xfrm>
            <a:off x="9495041" y="2432615"/>
            <a:ext cx="2093637" cy="2520000"/>
          </a:xfrm>
          <a:prstGeom prst="rect">
            <a:avLst/>
          </a:prstGeom>
        </p:spPr>
      </p:pic>
      <p:pic>
        <p:nvPicPr>
          <p:cNvPr id="13" name="Picture 12">
            <a:extLst>
              <a:ext uri="{FF2B5EF4-FFF2-40B4-BE49-F238E27FC236}">
                <a16:creationId xmlns:a16="http://schemas.microsoft.com/office/drawing/2014/main" id="{CA396FE8-DE2F-6316-DCF2-82955869B4E0}"/>
              </a:ext>
            </a:extLst>
          </p:cNvPr>
          <p:cNvPicPr>
            <a:picLocks noChangeAspect="1"/>
          </p:cNvPicPr>
          <p:nvPr/>
        </p:nvPicPr>
        <p:blipFill>
          <a:blip r:embed="rId7"/>
          <a:stretch>
            <a:fillRect/>
          </a:stretch>
        </p:blipFill>
        <p:spPr>
          <a:xfrm>
            <a:off x="5043532" y="2432615"/>
            <a:ext cx="2259092" cy="2520000"/>
          </a:xfrm>
          <a:prstGeom prst="rect">
            <a:avLst/>
          </a:prstGeom>
        </p:spPr>
      </p:pic>
    </p:spTree>
    <p:extLst>
      <p:ext uri="{BB962C8B-B14F-4D97-AF65-F5344CB8AC3E}">
        <p14:creationId xmlns:p14="http://schemas.microsoft.com/office/powerpoint/2010/main" val="5972674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637A4F2-3BD8-B295-DBBB-76C40EDFB583}"/>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Shape 9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616A77B-8A47-9D01-D623-5F62E751421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 Glucose over time for prediabetes and control</a:t>
            </a:r>
          </a:p>
        </p:txBody>
      </p:sp>
      <p:pic>
        <p:nvPicPr>
          <p:cNvPr id="5" name="Picture 4">
            <a:extLst>
              <a:ext uri="{FF2B5EF4-FFF2-40B4-BE49-F238E27FC236}">
                <a16:creationId xmlns:a16="http://schemas.microsoft.com/office/drawing/2014/main" id="{8C25B632-1E05-624B-4AD9-32EBCC6B34DF}"/>
              </a:ext>
            </a:extLst>
          </p:cNvPr>
          <p:cNvPicPr>
            <a:picLocks noChangeAspect="1"/>
          </p:cNvPicPr>
          <p:nvPr/>
        </p:nvPicPr>
        <p:blipFill>
          <a:blip r:embed="rId3"/>
          <a:stretch>
            <a:fillRect/>
          </a:stretch>
        </p:blipFill>
        <p:spPr>
          <a:xfrm>
            <a:off x="4502428" y="1152890"/>
            <a:ext cx="7225748" cy="4552220"/>
          </a:xfrm>
          <a:prstGeom prst="rect">
            <a:avLst/>
          </a:prstGeom>
        </p:spPr>
      </p:pic>
    </p:spTree>
    <p:extLst>
      <p:ext uri="{BB962C8B-B14F-4D97-AF65-F5344CB8AC3E}">
        <p14:creationId xmlns:p14="http://schemas.microsoft.com/office/powerpoint/2010/main" val="33250534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D5DAE37-296F-6322-E834-8145A6AD42DB}"/>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Shape 9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DEF268-5E24-6934-1FA2-1B5DF70AA51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2</a:t>
            </a:r>
            <a:r>
              <a:rPr lang="en-US" sz="4000" kern="1200">
                <a:solidFill>
                  <a:srgbClr val="FFFFFF"/>
                </a:solidFill>
                <a:latin typeface="+mj-lt"/>
                <a:ea typeface="+mj-ea"/>
                <a:cs typeface="+mj-cs"/>
              </a:rPr>
              <a:t>:</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HDL over time for prediabetes and control</a:t>
            </a:r>
          </a:p>
        </p:txBody>
      </p:sp>
      <p:pic>
        <p:nvPicPr>
          <p:cNvPr id="7" name="Picture 6">
            <a:extLst>
              <a:ext uri="{FF2B5EF4-FFF2-40B4-BE49-F238E27FC236}">
                <a16:creationId xmlns:a16="http://schemas.microsoft.com/office/drawing/2014/main" id="{88AFC53C-7417-CA32-4864-B99E5E436D04}"/>
              </a:ext>
            </a:extLst>
          </p:cNvPr>
          <p:cNvPicPr>
            <a:picLocks noChangeAspect="1"/>
          </p:cNvPicPr>
          <p:nvPr/>
        </p:nvPicPr>
        <p:blipFill>
          <a:blip r:embed="rId3"/>
          <a:stretch>
            <a:fillRect/>
          </a:stretch>
        </p:blipFill>
        <p:spPr>
          <a:xfrm>
            <a:off x="4502428" y="1134825"/>
            <a:ext cx="7225748" cy="4588350"/>
          </a:xfrm>
          <a:prstGeom prst="rect">
            <a:avLst/>
          </a:prstGeom>
        </p:spPr>
      </p:pic>
    </p:spTree>
    <p:extLst>
      <p:ext uri="{BB962C8B-B14F-4D97-AF65-F5344CB8AC3E}">
        <p14:creationId xmlns:p14="http://schemas.microsoft.com/office/powerpoint/2010/main" val="4121691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4772AADD-F810-5B52-3270-239FAAC2633C}"/>
            </a:ext>
          </a:extLst>
        </p:cNvPr>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0067F87-62A4-277A-098F-90330E36DB3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3: Triglycerides over time for prediabetes and control</a:t>
            </a:r>
          </a:p>
        </p:txBody>
      </p:sp>
      <p:pic>
        <p:nvPicPr>
          <p:cNvPr id="5" name="Picture 4">
            <a:extLst>
              <a:ext uri="{FF2B5EF4-FFF2-40B4-BE49-F238E27FC236}">
                <a16:creationId xmlns:a16="http://schemas.microsoft.com/office/drawing/2014/main" id="{36699BC8-E5A4-8845-973A-D16CF99E02DF}"/>
              </a:ext>
            </a:extLst>
          </p:cNvPr>
          <p:cNvPicPr>
            <a:picLocks noChangeAspect="1"/>
          </p:cNvPicPr>
          <p:nvPr/>
        </p:nvPicPr>
        <p:blipFill>
          <a:blip r:embed="rId3"/>
          <a:stretch>
            <a:fillRect/>
          </a:stretch>
        </p:blipFill>
        <p:spPr>
          <a:xfrm>
            <a:off x="4502428" y="1161921"/>
            <a:ext cx="7225748" cy="4534157"/>
          </a:xfrm>
          <a:prstGeom prst="rect">
            <a:avLst/>
          </a:prstGeom>
        </p:spPr>
      </p:pic>
    </p:spTree>
    <p:extLst>
      <p:ext uri="{BB962C8B-B14F-4D97-AF65-F5344CB8AC3E}">
        <p14:creationId xmlns:p14="http://schemas.microsoft.com/office/powerpoint/2010/main" val="4085393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3D77423-F3F2-FEDF-79E9-4E99E7044D8A}"/>
            </a:ext>
          </a:extLst>
        </p:cNvPr>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Shape 1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7D0CAEC-16E9-F56F-E487-E5FF81D22AE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Plot 4: Alkaline Phosphatase (ALP) over time for prediabetes and control</a:t>
            </a:r>
          </a:p>
        </p:txBody>
      </p:sp>
      <p:pic>
        <p:nvPicPr>
          <p:cNvPr id="4" name="Picture 3">
            <a:extLst>
              <a:ext uri="{FF2B5EF4-FFF2-40B4-BE49-F238E27FC236}">
                <a16:creationId xmlns:a16="http://schemas.microsoft.com/office/drawing/2014/main" id="{CFC353F7-C98F-6655-7D32-B159839CAC67}"/>
              </a:ext>
            </a:extLst>
          </p:cNvPr>
          <p:cNvPicPr>
            <a:picLocks noChangeAspect="1"/>
          </p:cNvPicPr>
          <p:nvPr/>
        </p:nvPicPr>
        <p:blipFill>
          <a:blip r:embed="rId3"/>
          <a:stretch>
            <a:fillRect/>
          </a:stretch>
        </p:blipFill>
        <p:spPr>
          <a:xfrm>
            <a:off x="4502428" y="1143858"/>
            <a:ext cx="7225748" cy="4570284"/>
          </a:xfrm>
          <a:prstGeom prst="rect">
            <a:avLst/>
          </a:prstGeom>
        </p:spPr>
      </p:pic>
    </p:spTree>
    <p:extLst>
      <p:ext uri="{BB962C8B-B14F-4D97-AF65-F5344CB8AC3E}">
        <p14:creationId xmlns:p14="http://schemas.microsoft.com/office/powerpoint/2010/main" val="1284520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8245C3D-8544-9AF0-8A87-A734176211FD}"/>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Matching Process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9737741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6966FF76-CE6A-7027-F4DB-AE2585C9DADA}"/>
            </a:ext>
          </a:extLst>
        </p:cNvPr>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3203911-0AE7-16E1-ECE8-022DF9DC7BC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5: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ALT (GPT) over time for prediabetes and control</a:t>
            </a:r>
          </a:p>
        </p:txBody>
      </p:sp>
      <p:pic>
        <p:nvPicPr>
          <p:cNvPr id="5" name="Picture 4">
            <a:extLst>
              <a:ext uri="{FF2B5EF4-FFF2-40B4-BE49-F238E27FC236}">
                <a16:creationId xmlns:a16="http://schemas.microsoft.com/office/drawing/2014/main" id="{E13CDB43-0429-597A-ECCF-3FE587FB43A8}"/>
              </a:ext>
            </a:extLst>
          </p:cNvPr>
          <p:cNvPicPr>
            <a:picLocks noChangeAspect="1"/>
          </p:cNvPicPr>
          <p:nvPr/>
        </p:nvPicPr>
        <p:blipFill>
          <a:blip r:embed="rId3"/>
          <a:stretch>
            <a:fillRect/>
          </a:stretch>
        </p:blipFill>
        <p:spPr>
          <a:xfrm>
            <a:off x="4502428" y="1107728"/>
            <a:ext cx="7225748" cy="4642543"/>
          </a:xfrm>
          <a:prstGeom prst="rect">
            <a:avLst/>
          </a:prstGeom>
        </p:spPr>
      </p:pic>
    </p:spTree>
    <p:extLst>
      <p:ext uri="{BB962C8B-B14F-4D97-AF65-F5344CB8AC3E}">
        <p14:creationId xmlns:p14="http://schemas.microsoft.com/office/powerpoint/2010/main" val="20819077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FF68CF77-28AD-DDF7-5A19-C0E2BE58A462}"/>
            </a:ext>
          </a:extLst>
        </p:cNvPr>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reeform: Shape 15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49241B-D936-024F-08E0-4B0438DF571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6: </a:t>
            </a:r>
            <a:br>
              <a:rPr lang="en-US" sz="4000" kern="1200" dirty="0">
                <a:solidFill>
                  <a:srgbClr val="FFFFFF"/>
                </a:solidFill>
                <a:latin typeface="+mj-lt"/>
                <a:ea typeface="+mj-ea"/>
                <a:cs typeface="+mj-cs"/>
              </a:rPr>
            </a:br>
            <a:r>
              <a:rPr lang="en-US" sz="4000" kern="1200">
                <a:solidFill>
                  <a:srgbClr val="FFFFFF"/>
                </a:solidFill>
                <a:latin typeface="+mj-lt"/>
                <a:ea typeface="+mj-ea"/>
                <a:cs typeface="+mj-cs"/>
              </a:rPr>
              <a:t>Uric Acid</a:t>
            </a:r>
            <a:r>
              <a:rPr lang="en-US" sz="4000" kern="1200" dirty="0">
                <a:solidFill>
                  <a:srgbClr val="FFFFFF"/>
                </a:solidFill>
                <a:latin typeface="+mj-lt"/>
                <a:ea typeface="+mj-ea"/>
                <a:cs typeface="+mj-cs"/>
              </a:rPr>
              <a:t> over time for prediabetes and control</a:t>
            </a:r>
          </a:p>
        </p:txBody>
      </p:sp>
      <p:pic>
        <p:nvPicPr>
          <p:cNvPr id="4" name="Picture 3">
            <a:extLst>
              <a:ext uri="{FF2B5EF4-FFF2-40B4-BE49-F238E27FC236}">
                <a16:creationId xmlns:a16="http://schemas.microsoft.com/office/drawing/2014/main" id="{0481FC12-46C8-DBAC-FC13-8B42EEA1C827}"/>
              </a:ext>
            </a:extLst>
          </p:cNvPr>
          <p:cNvPicPr>
            <a:picLocks noChangeAspect="1"/>
          </p:cNvPicPr>
          <p:nvPr/>
        </p:nvPicPr>
        <p:blipFill>
          <a:blip r:embed="rId3"/>
          <a:stretch>
            <a:fillRect/>
          </a:stretch>
        </p:blipFill>
        <p:spPr>
          <a:xfrm>
            <a:off x="4502428" y="1143858"/>
            <a:ext cx="7225748" cy="4570284"/>
          </a:xfrm>
          <a:prstGeom prst="rect">
            <a:avLst/>
          </a:prstGeom>
        </p:spPr>
      </p:pic>
    </p:spTree>
    <p:extLst>
      <p:ext uri="{BB962C8B-B14F-4D97-AF65-F5344CB8AC3E}">
        <p14:creationId xmlns:p14="http://schemas.microsoft.com/office/powerpoint/2010/main" val="9240777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D3F84EB-503A-324D-8A1F-4F1193B1702B}"/>
            </a:ext>
          </a:extLst>
        </p:cNvPr>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1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2B4752E-DA1F-6834-3FFC-4801CDF48DC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7: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BMI over time for prediabetes and control</a:t>
            </a:r>
          </a:p>
        </p:txBody>
      </p:sp>
      <p:pic>
        <p:nvPicPr>
          <p:cNvPr id="5" name="Picture 4">
            <a:extLst>
              <a:ext uri="{FF2B5EF4-FFF2-40B4-BE49-F238E27FC236}">
                <a16:creationId xmlns:a16="http://schemas.microsoft.com/office/drawing/2014/main" id="{F2926222-C786-DBC0-08A3-D631EF82B415}"/>
              </a:ext>
            </a:extLst>
          </p:cNvPr>
          <p:cNvPicPr>
            <a:picLocks noChangeAspect="1"/>
          </p:cNvPicPr>
          <p:nvPr/>
        </p:nvPicPr>
        <p:blipFill>
          <a:blip r:embed="rId3"/>
          <a:stretch>
            <a:fillRect/>
          </a:stretch>
        </p:blipFill>
        <p:spPr>
          <a:xfrm>
            <a:off x="4502428" y="1044503"/>
            <a:ext cx="7225748" cy="4768993"/>
          </a:xfrm>
          <a:prstGeom prst="rect">
            <a:avLst/>
          </a:prstGeom>
        </p:spPr>
      </p:pic>
    </p:spTree>
    <p:extLst>
      <p:ext uri="{BB962C8B-B14F-4D97-AF65-F5344CB8AC3E}">
        <p14:creationId xmlns:p14="http://schemas.microsoft.com/office/powerpoint/2010/main" val="41409377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E00BE92-7100-22FF-813D-E47D5D861C54}"/>
            </a:ext>
          </a:extLst>
        </p:cNvPr>
        <p:cNvGrpSpPr/>
        <p:nvPr/>
      </p:nvGrpSpPr>
      <p:grpSpPr>
        <a:xfrm>
          <a:off x="0" y="0"/>
          <a:ext cx="0" cy="0"/>
          <a:chOff x="0" y="0"/>
          <a:chExt cx="0" cy="0"/>
        </a:xfrm>
      </p:grpSpPr>
      <p:sp useBgFill="1">
        <p:nvSpPr>
          <p:cNvPr id="161" name="Rectangle 16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reeform: Shape 16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EC20C7F-101A-273F-90AC-B2EC01D3D54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a:t>
            </a:r>
            <a:r>
              <a:rPr lang="en-US" sz="4000" kern="1200">
                <a:solidFill>
                  <a:srgbClr val="FFFFFF"/>
                </a:solidFill>
                <a:latin typeface="+mj-lt"/>
                <a:ea typeface="+mj-ea"/>
                <a:cs typeface="+mj-cs"/>
              </a:rPr>
              <a:t>8</a:t>
            </a:r>
            <a:r>
              <a:rPr lang="en-US" sz="4000" kern="1200" dirty="0">
                <a:solidFill>
                  <a:srgbClr val="FFFFFF"/>
                </a:solidFill>
                <a:latin typeface="+mj-lt"/>
                <a:ea typeface="+mj-ea"/>
                <a:cs typeface="+mj-cs"/>
              </a:rPr>
              <a:t>: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A1C over time for prediabetes and control</a:t>
            </a:r>
          </a:p>
        </p:txBody>
      </p:sp>
      <p:pic>
        <p:nvPicPr>
          <p:cNvPr id="5" name="Picture 4">
            <a:extLst>
              <a:ext uri="{FF2B5EF4-FFF2-40B4-BE49-F238E27FC236}">
                <a16:creationId xmlns:a16="http://schemas.microsoft.com/office/drawing/2014/main" id="{29243370-9F40-DFA0-58D1-4FEA27D93416}"/>
              </a:ext>
            </a:extLst>
          </p:cNvPr>
          <p:cNvPicPr>
            <a:picLocks noChangeAspect="1"/>
          </p:cNvPicPr>
          <p:nvPr/>
        </p:nvPicPr>
        <p:blipFill>
          <a:blip r:embed="rId3"/>
          <a:stretch>
            <a:fillRect/>
          </a:stretch>
        </p:blipFill>
        <p:spPr>
          <a:xfrm>
            <a:off x="4502428" y="1143858"/>
            <a:ext cx="7225748" cy="4570284"/>
          </a:xfrm>
          <a:prstGeom prst="rect">
            <a:avLst/>
          </a:prstGeom>
        </p:spPr>
      </p:pic>
    </p:spTree>
    <p:extLst>
      <p:ext uri="{BB962C8B-B14F-4D97-AF65-F5344CB8AC3E}">
        <p14:creationId xmlns:p14="http://schemas.microsoft.com/office/powerpoint/2010/main" val="18276642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C6318BC4-F5DF-2D89-E08E-F3073EEF4290}"/>
            </a:ext>
          </a:extLst>
        </p:cNvPr>
        <p:cNvGrpSpPr/>
        <p:nvPr/>
      </p:nvGrpSpPr>
      <p:grpSpPr>
        <a:xfrm>
          <a:off x="0" y="0"/>
          <a:ext cx="0" cy="0"/>
          <a:chOff x="0" y="0"/>
          <a:chExt cx="0" cy="0"/>
        </a:xfrm>
      </p:grpSpPr>
      <p:sp useBgFill="1">
        <p:nvSpPr>
          <p:cNvPr id="174" name="Rectangle 17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17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18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AE1BAB8-91DE-AF3D-6308-1AC7338215D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Plot 9: </a:t>
            </a:r>
            <a:br>
              <a:rPr lang="en-US" sz="3400" kern="1200">
                <a:solidFill>
                  <a:srgbClr val="FFFFFF"/>
                </a:solidFill>
                <a:latin typeface="+mj-lt"/>
                <a:ea typeface="+mj-ea"/>
                <a:cs typeface="+mj-cs"/>
              </a:rPr>
            </a:br>
            <a:r>
              <a:rPr lang="en-US" sz="3400" kern="1200">
                <a:solidFill>
                  <a:srgbClr val="FFFFFF"/>
                </a:solidFill>
                <a:latin typeface="+mj-lt"/>
                <a:ea typeface="+mj-ea"/>
                <a:cs typeface="+mj-cs"/>
              </a:rPr>
              <a:t>Glucose after 50g over time for prediabetes and control</a:t>
            </a:r>
          </a:p>
        </p:txBody>
      </p:sp>
      <p:pic>
        <p:nvPicPr>
          <p:cNvPr id="5" name="Picture 4">
            <a:extLst>
              <a:ext uri="{FF2B5EF4-FFF2-40B4-BE49-F238E27FC236}">
                <a16:creationId xmlns:a16="http://schemas.microsoft.com/office/drawing/2014/main" id="{F1FB390A-3DC1-C416-FA63-8E5D912746A6}"/>
              </a:ext>
            </a:extLst>
          </p:cNvPr>
          <p:cNvPicPr>
            <a:picLocks noChangeAspect="1"/>
          </p:cNvPicPr>
          <p:nvPr/>
        </p:nvPicPr>
        <p:blipFill>
          <a:blip r:embed="rId3"/>
          <a:stretch>
            <a:fillRect/>
          </a:stretch>
        </p:blipFill>
        <p:spPr>
          <a:xfrm>
            <a:off x="4502428" y="1098696"/>
            <a:ext cx="7225748" cy="4660607"/>
          </a:xfrm>
          <a:prstGeom prst="rect">
            <a:avLst/>
          </a:prstGeom>
        </p:spPr>
      </p:pic>
    </p:spTree>
    <p:extLst>
      <p:ext uri="{BB962C8B-B14F-4D97-AF65-F5344CB8AC3E}">
        <p14:creationId xmlns:p14="http://schemas.microsoft.com/office/powerpoint/2010/main" val="22423710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47ACDA2-DE02-04CE-DA55-36E586C44434}"/>
            </a:ext>
          </a:extLst>
        </p:cNvPr>
        <p:cNvGrpSpPr/>
        <p:nvPr/>
      </p:nvGrpSpPr>
      <p:grpSpPr>
        <a:xfrm>
          <a:off x="0" y="0"/>
          <a:ext cx="0" cy="0"/>
          <a:chOff x="0" y="0"/>
          <a:chExt cx="0" cy="0"/>
        </a:xfrm>
      </p:grpSpPr>
      <p:sp useBgFill="1">
        <p:nvSpPr>
          <p:cNvPr id="200" name="Rectangle 19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20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Freeform: Shape 20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4543BC0-2A9A-1C76-185B-1C32E6BD575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10: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C3 over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time for prediabetes and control</a:t>
            </a:r>
          </a:p>
        </p:txBody>
      </p:sp>
      <p:pic>
        <p:nvPicPr>
          <p:cNvPr id="5" name="Picture 4">
            <a:extLst>
              <a:ext uri="{FF2B5EF4-FFF2-40B4-BE49-F238E27FC236}">
                <a16:creationId xmlns:a16="http://schemas.microsoft.com/office/drawing/2014/main" id="{CF4644C9-4576-586B-B327-4A0481DDF821}"/>
              </a:ext>
            </a:extLst>
          </p:cNvPr>
          <p:cNvPicPr>
            <a:picLocks noChangeAspect="1"/>
          </p:cNvPicPr>
          <p:nvPr/>
        </p:nvPicPr>
        <p:blipFill>
          <a:blip r:embed="rId3"/>
          <a:stretch>
            <a:fillRect/>
          </a:stretch>
        </p:blipFill>
        <p:spPr>
          <a:xfrm>
            <a:off x="4502428" y="1198051"/>
            <a:ext cx="7225748" cy="4461898"/>
          </a:xfrm>
          <a:prstGeom prst="rect">
            <a:avLst/>
          </a:prstGeom>
        </p:spPr>
      </p:pic>
    </p:spTree>
    <p:extLst>
      <p:ext uri="{BB962C8B-B14F-4D97-AF65-F5344CB8AC3E}">
        <p14:creationId xmlns:p14="http://schemas.microsoft.com/office/powerpoint/2010/main" val="24018683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2A6F8C7-3BA7-9441-BF6F-44D28D834976}"/>
            </a:ext>
          </a:extLst>
        </p:cNvPr>
        <p:cNvGrpSpPr/>
        <p:nvPr/>
      </p:nvGrpSpPr>
      <p:grpSpPr>
        <a:xfrm>
          <a:off x="0" y="0"/>
          <a:ext cx="0" cy="0"/>
          <a:chOff x="0" y="0"/>
          <a:chExt cx="0" cy="0"/>
        </a:xfrm>
      </p:grpSpPr>
      <p:sp useBgFill="1">
        <p:nvSpPr>
          <p:cNvPr id="187" name="Rectangle 18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26D9A48-442F-382A-EEA9-3688804C8F0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11: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CRP over time for prediabetes and control</a:t>
            </a:r>
          </a:p>
        </p:txBody>
      </p:sp>
      <p:pic>
        <p:nvPicPr>
          <p:cNvPr id="6" name="Picture 5">
            <a:extLst>
              <a:ext uri="{FF2B5EF4-FFF2-40B4-BE49-F238E27FC236}">
                <a16:creationId xmlns:a16="http://schemas.microsoft.com/office/drawing/2014/main" id="{EFDD21F5-7821-C72F-EAEA-30A947567D39}"/>
              </a:ext>
            </a:extLst>
          </p:cNvPr>
          <p:cNvPicPr>
            <a:picLocks noChangeAspect="1"/>
          </p:cNvPicPr>
          <p:nvPr/>
        </p:nvPicPr>
        <p:blipFill>
          <a:blip r:embed="rId3"/>
          <a:stretch>
            <a:fillRect/>
          </a:stretch>
        </p:blipFill>
        <p:spPr>
          <a:xfrm>
            <a:off x="4502428" y="1053535"/>
            <a:ext cx="7225748" cy="4750929"/>
          </a:xfrm>
          <a:prstGeom prst="rect">
            <a:avLst/>
          </a:prstGeom>
        </p:spPr>
      </p:pic>
    </p:spTree>
    <p:extLst>
      <p:ext uri="{BB962C8B-B14F-4D97-AF65-F5344CB8AC3E}">
        <p14:creationId xmlns:p14="http://schemas.microsoft.com/office/powerpoint/2010/main" val="40570321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9B26DD4-ECF1-E206-44E8-71B16E918802}"/>
            </a:ext>
          </a:extLst>
        </p:cNvPr>
        <p:cNvGrpSpPr/>
        <p:nvPr/>
      </p:nvGrpSpPr>
      <p:grpSpPr>
        <a:xfrm>
          <a:off x="0" y="0"/>
          <a:ext cx="0" cy="0"/>
          <a:chOff x="0" y="0"/>
          <a:chExt cx="0" cy="0"/>
        </a:xfrm>
      </p:grpSpPr>
      <p:sp useBgFill="1">
        <p:nvSpPr>
          <p:cNvPr id="213" name="Rectangle 2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Freeform: Shape 2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BF12A2E-4326-EF93-20E6-BD3DB358C02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12: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GGT over time for prediabetes and control</a:t>
            </a:r>
          </a:p>
        </p:txBody>
      </p:sp>
      <p:pic>
        <p:nvPicPr>
          <p:cNvPr id="5" name="Picture 4">
            <a:extLst>
              <a:ext uri="{FF2B5EF4-FFF2-40B4-BE49-F238E27FC236}">
                <a16:creationId xmlns:a16="http://schemas.microsoft.com/office/drawing/2014/main" id="{E6486AC7-89FE-B2E8-F098-A6E5ECDAFE6A}"/>
              </a:ext>
            </a:extLst>
          </p:cNvPr>
          <p:cNvPicPr>
            <a:picLocks noChangeAspect="1"/>
          </p:cNvPicPr>
          <p:nvPr/>
        </p:nvPicPr>
        <p:blipFill>
          <a:blip r:embed="rId3"/>
          <a:stretch>
            <a:fillRect/>
          </a:stretch>
        </p:blipFill>
        <p:spPr>
          <a:xfrm>
            <a:off x="4502428" y="1143858"/>
            <a:ext cx="7225748" cy="4570284"/>
          </a:xfrm>
          <a:prstGeom prst="rect">
            <a:avLst/>
          </a:prstGeom>
        </p:spPr>
      </p:pic>
    </p:spTree>
    <p:extLst>
      <p:ext uri="{BB962C8B-B14F-4D97-AF65-F5344CB8AC3E}">
        <p14:creationId xmlns:p14="http://schemas.microsoft.com/office/powerpoint/2010/main" val="21806531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92CBB16-4270-FE32-6FB3-58B58CA61093}"/>
            </a:ext>
          </a:extLst>
        </p:cNvPr>
        <p:cNvGrpSpPr/>
        <p:nvPr/>
      </p:nvGrpSpPr>
      <p:grpSpPr>
        <a:xfrm>
          <a:off x="0" y="0"/>
          <a:ext cx="0" cy="0"/>
          <a:chOff x="0" y="0"/>
          <a:chExt cx="0" cy="0"/>
        </a:xfrm>
      </p:grpSpPr>
      <p:sp useBgFill="1">
        <p:nvSpPr>
          <p:cNvPr id="226" name="Rectangle 2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Rectangle 22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Freeform: Shape 23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A492643-86CC-661A-B3D9-B02DBECB3DF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13: </a:t>
            </a:r>
            <a:br>
              <a:rPr lang="en-US" sz="4000" kern="1200" dirty="0">
                <a:solidFill>
                  <a:srgbClr val="FFFFFF"/>
                </a:solidFill>
                <a:latin typeface="+mj-lt"/>
                <a:ea typeface="+mj-ea"/>
                <a:cs typeface="+mj-cs"/>
              </a:rPr>
            </a:br>
            <a:r>
              <a:rPr lang="en-US" sz="4000" kern="1200">
                <a:solidFill>
                  <a:srgbClr val="FFFFFF"/>
                </a:solidFill>
                <a:latin typeface="+mj-lt"/>
                <a:ea typeface="+mj-ea"/>
                <a:cs typeface="+mj-cs"/>
              </a:rPr>
              <a:t>LDH</a:t>
            </a:r>
            <a:r>
              <a:rPr lang="en-US" sz="4000" kern="1200" dirty="0">
                <a:solidFill>
                  <a:srgbClr val="FFFFFF"/>
                </a:solidFill>
                <a:latin typeface="+mj-lt"/>
                <a:ea typeface="+mj-ea"/>
                <a:cs typeface="+mj-cs"/>
              </a:rPr>
              <a:t> over time for prediabetes and control</a:t>
            </a:r>
          </a:p>
        </p:txBody>
      </p:sp>
      <p:pic>
        <p:nvPicPr>
          <p:cNvPr id="5" name="Picture 4">
            <a:extLst>
              <a:ext uri="{FF2B5EF4-FFF2-40B4-BE49-F238E27FC236}">
                <a16:creationId xmlns:a16="http://schemas.microsoft.com/office/drawing/2014/main" id="{46564360-FCB2-13DD-0608-B68CB80DDC76}"/>
              </a:ext>
            </a:extLst>
          </p:cNvPr>
          <p:cNvPicPr>
            <a:picLocks noChangeAspect="1"/>
          </p:cNvPicPr>
          <p:nvPr/>
        </p:nvPicPr>
        <p:blipFill>
          <a:blip r:embed="rId3"/>
          <a:stretch>
            <a:fillRect/>
          </a:stretch>
        </p:blipFill>
        <p:spPr>
          <a:xfrm>
            <a:off x="4502428" y="1080632"/>
            <a:ext cx="7225748" cy="4696736"/>
          </a:xfrm>
          <a:prstGeom prst="rect">
            <a:avLst/>
          </a:prstGeom>
        </p:spPr>
      </p:pic>
    </p:spTree>
    <p:extLst>
      <p:ext uri="{BB962C8B-B14F-4D97-AF65-F5344CB8AC3E}">
        <p14:creationId xmlns:p14="http://schemas.microsoft.com/office/powerpoint/2010/main" val="20049645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2B85CD96-89D6-0DC4-262D-D7B395278B67}"/>
            </a:ext>
          </a:extLst>
        </p:cNvPr>
        <p:cNvGrpSpPr/>
        <p:nvPr/>
      </p:nvGrpSpPr>
      <p:grpSpPr>
        <a:xfrm>
          <a:off x="0" y="0"/>
          <a:ext cx="0" cy="0"/>
          <a:chOff x="0" y="0"/>
          <a:chExt cx="0" cy="0"/>
        </a:xfrm>
      </p:grpSpPr>
      <p:sp useBgFill="1">
        <p:nvSpPr>
          <p:cNvPr id="239" name="Rectangle 2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Rectangle 24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Freeform: Shape 24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782587-59DF-18DD-3485-C279E86144A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Plot 14: </a:t>
            </a:r>
            <a:br>
              <a:rPr lang="en-US" sz="3400" kern="1200">
                <a:solidFill>
                  <a:srgbClr val="FFFFFF"/>
                </a:solidFill>
                <a:latin typeface="+mj-lt"/>
                <a:ea typeface="+mj-ea"/>
                <a:cs typeface="+mj-cs"/>
              </a:rPr>
            </a:br>
            <a:r>
              <a:rPr lang="en-US" sz="3400" kern="1200">
                <a:solidFill>
                  <a:srgbClr val="FFFFFF"/>
                </a:solidFill>
                <a:latin typeface="+mj-lt"/>
                <a:ea typeface="+mj-ea"/>
                <a:cs typeface="+mj-cs"/>
              </a:rPr>
              <a:t>Non-HDL Cholesterol over time for prediabetes and control</a:t>
            </a:r>
          </a:p>
        </p:txBody>
      </p:sp>
      <p:pic>
        <p:nvPicPr>
          <p:cNvPr id="5" name="Picture 4">
            <a:extLst>
              <a:ext uri="{FF2B5EF4-FFF2-40B4-BE49-F238E27FC236}">
                <a16:creationId xmlns:a16="http://schemas.microsoft.com/office/drawing/2014/main" id="{9950D2C1-C358-7A4B-9F8B-E66A15ACAB17}"/>
              </a:ext>
            </a:extLst>
          </p:cNvPr>
          <p:cNvPicPr>
            <a:picLocks noChangeAspect="1"/>
          </p:cNvPicPr>
          <p:nvPr/>
        </p:nvPicPr>
        <p:blipFill>
          <a:blip r:embed="rId3"/>
          <a:stretch>
            <a:fillRect/>
          </a:stretch>
        </p:blipFill>
        <p:spPr>
          <a:xfrm>
            <a:off x="4502428" y="1125793"/>
            <a:ext cx="7225748" cy="4606414"/>
          </a:xfrm>
          <a:prstGeom prst="rect">
            <a:avLst/>
          </a:prstGeom>
        </p:spPr>
      </p:pic>
    </p:spTree>
    <p:extLst>
      <p:ext uri="{BB962C8B-B14F-4D97-AF65-F5344CB8AC3E}">
        <p14:creationId xmlns:p14="http://schemas.microsoft.com/office/powerpoint/2010/main" val="2413034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B666BD-6819-5DDA-6768-32B113ED2AC4}"/>
              </a:ext>
            </a:extLst>
          </p:cNvPr>
          <p:cNvSpPr>
            <a:spLocks noGrp="1"/>
          </p:cNvSpPr>
          <p:nvPr>
            <p:ph type="title"/>
          </p:nvPr>
        </p:nvSpPr>
        <p:spPr>
          <a:xfrm>
            <a:off x="3554083" y="329184"/>
            <a:ext cx="7994789" cy="1783080"/>
          </a:xfrm>
        </p:spPr>
        <p:txBody>
          <a:bodyPr anchor="b">
            <a:normAutofit/>
          </a:bodyPr>
          <a:lstStyle/>
          <a:p>
            <a:r>
              <a:rPr lang="en-US" sz="5400" dirty="0"/>
              <a:t>Final Cohort and Control</a:t>
            </a:r>
            <a:endParaRPr lang="LID4096" sz="5400" dirty="0"/>
          </a:p>
        </p:txBody>
      </p:sp>
      <p:pic>
        <p:nvPicPr>
          <p:cNvPr id="5" name="Picture 4" descr="Graph on document with pen">
            <a:extLst>
              <a:ext uri="{FF2B5EF4-FFF2-40B4-BE49-F238E27FC236}">
                <a16:creationId xmlns:a16="http://schemas.microsoft.com/office/drawing/2014/main" id="{7AD667B3-BF66-CAC2-DB5B-92FCE692FC47}"/>
              </a:ext>
            </a:extLst>
          </p:cNvPr>
          <p:cNvPicPr>
            <a:picLocks noChangeAspect="1"/>
          </p:cNvPicPr>
          <p:nvPr/>
        </p:nvPicPr>
        <p:blipFill rotWithShape="1">
          <a:blip r:embed="rId3"/>
          <a:srcRect l="34196" r="20473" b="-1"/>
          <a:stretch/>
        </p:blipFill>
        <p:spPr>
          <a:xfrm>
            <a:off x="-2328672" y="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12285344-DFBB-C7C4-FDA1-EE02B033A2BA}"/>
              </a:ext>
            </a:extLst>
          </p:cNvPr>
          <p:cNvGraphicFramePr/>
          <p:nvPr/>
        </p:nvGraphicFramePr>
        <p:xfrm>
          <a:off x="2676294" y="2547051"/>
          <a:ext cx="8987882" cy="3963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201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207509F5-828D-485B-ACFC-F7E9652351C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2FBB152B-74C7-4BB1-8982-7A5038ACEF0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B5DC5F0-AAA8-4F44-8205-D1095076237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355060F8-3A75-4FFB-8AB9-EC50F894CC0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CAE4027-A2B4-4ECC-821B-62D5DEA706E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7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102582C8-1EE1-BAD0-3257-12B69C648794}"/>
            </a:ext>
          </a:extLst>
        </p:cNvPr>
        <p:cNvGrpSpPr/>
        <p:nvPr/>
      </p:nvGrpSpPr>
      <p:grpSpPr>
        <a:xfrm>
          <a:off x="0" y="0"/>
          <a:ext cx="0" cy="0"/>
          <a:chOff x="0" y="0"/>
          <a:chExt cx="0" cy="0"/>
        </a:xfrm>
      </p:grpSpPr>
      <p:sp useBgFill="1">
        <p:nvSpPr>
          <p:cNvPr id="252" name="Rectangle 25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Rectangle 25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Freeform: Shape 25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391B036-FC34-E8A6-66C4-3244617A21A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Plot 15: </a:t>
            </a:r>
            <a:br>
              <a:rPr lang="en-US" sz="3400" kern="1200">
                <a:solidFill>
                  <a:srgbClr val="FFFFFF"/>
                </a:solidFill>
                <a:latin typeface="+mj-lt"/>
                <a:ea typeface="+mj-ea"/>
                <a:cs typeface="+mj-cs"/>
              </a:rPr>
            </a:br>
            <a:r>
              <a:rPr lang="en-US" sz="3400" kern="1200">
                <a:solidFill>
                  <a:srgbClr val="FFFFFF"/>
                </a:solidFill>
                <a:latin typeface="+mj-lt"/>
                <a:ea typeface="+mj-ea"/>
                <a:cs typeface="+mj-cs"/>
              </a:rPr>
              <a:t>HDL-Ratio </a:t>
            </a:r>
            <a:br>
              <a:rPr lang="en-US" sz="3400" kern="1200">
                <a:solidFill>
                  <a:srgbClr val="FFFFFF"/>
                </a:solidFill>
                <a:latin typeface="+mj-lt"/>
                <a:ea typeface="+mj-ea"/>
                <a:cs typeface="+mj-cs"/>
              </a:rPr>
            </a:br>
            <a:r>
              <a:rPr lang="en-US" sz="3400" kern="1200">
                <a:solidFill>
                  <a:srgbClr val="FFFFFF"/>
                </a:solidFill>
                <a:latin typeface="+mj-lt"/>
                <a:ea typeface="+mj-ea"/>
                <a:cs typeface="+mj-cs"/>
              </a:rPr>
              <a:t>Cholesterol over time for prediabetes and control</a:t>
            </a:r>
          </a:p>
        </p:txBody>
      </p:sp>
      <p:pic>
        <p:nvPicPr>
          <p:cNvPr id="5" name="Picture 4">
            <a:extLst>
              <a:ext uri="{FF2B5EF4-FFF2-40B4-BE49-F238E27FC236}">
                <a16:creationId xmlns:a16="http://schemas.microsoft.com/office/drawing/2014/main" id="{44913CC6-436F-EFD4-42A9-CF74CDEA7F71}"/>
              </a:ext>
            </a:extLst>
          </p:cNvPr>
          <p:cNvPicPr>
            <a:picLocks noChangeAspect="1"/>
          </p:cNvPicPr>
          <p:nvPr/>
        </p:nvPicPr>
        <p:blipFill>
          <a:blip r:embed="rId3"/>
          <a:stretch>
            <a:fillRect/>
          </a:stretch>
        </p:blipFill>
        <p:spPr>
          <a:xfrm>
            <a:off x="4502428" y="1107728"/>
            <a:ext cx="7225748" cy="4642543"/>
          </a:xfrm>
          <a:prstGeom prst="rect">
            <a:avLst/>
          </a:prstGeom>
        </p:spPr>
      </p:pic>
    </p:spTree>
    <p:extLst>
      <p:ext uri="{BB962C8B-B14F-4D97-AF65-F5344CB8AC3E}">
        <p14:creationId xmlns:p14="http://schemas.microsoft.com/office/powerpoint/2010/main" val="24310895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902F431-33EA-C58C-DFEF-F57DF5E079A7}"/>
            </a:ext>
          </a:extLst>
        </p:cNvPr>
        <p:cNvGrpSpPr/>
        <p:nvPr/>
      </p:nvGrpSpPr>
      <p:grpSpPr>
        <a:xfrm>
          <a:off x="0" y="0"/>
          <a:ext cx="0" cy="0"/>
          <a:chOff x="0" y="0"/>
          <a:chExt cx="0" cy="0"/>
        </a:xfrm>
      </p:grpSpPr>
      <p:sp useBgFill="1">
        <p:nvSpPr>
          <p:cNvPr id="265" name="Rectangle 26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Rectangle 26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Freeform: Shape 27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353F6C2-0F6A-131F-57A8-30B045C9055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16: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VLDL</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over time for prediabetes and control</a:t>
            </a:r>
          </a:p>
        </p:txBody>
      </p:sp>
      <p:pic>
        <p:nvPicPr>
          <p:cNvPr id="5" name="Picture 4">
            <a:extLst>
              <a:ext uri="{FF2B5EF4-FFF2-40B4-BE49-F238E27FC236}">
                <a16:creationId xmlns:a16="http://schemas.microsoft.com/office/drawing/2014/main" id="{E7C566D4-9771-6D62-2EA4-1FD2BEDD20D1}"/>
              </a:ext>
            </a:extLst>
          </p:cNvPr>
          <p:cNvPicPr>
            <a:picLocks noChangeAspect="1"/>
          </p:cNvPicPr>
          <p:nvPr/>
        </p:nvPicPr>
        <p:blipFill>
          <a:blip r:embed="rId3"/>
          <a:stretch>
            <a:fillRect/>
          </a:stretch>
        </p:blipFill>
        <p:spPr>
          <a:xfrm>
            <a:off x="4502428" y="1080632"/>
            <a:ext cx="7225748" cy="4696736"/>
          </a:xfrm>
          <a:prstGeom prst="rect">
            <a:avLst/>
          </a:prstGeom>
        </p:spPr>
      </p:pic>
    </p:spTree>
    <p:extLst>
      <p:ext uri="{BB962C8B-B14F-4D97-AF65-F5344CB8AC3E}">
        <p14:creationId xmlns:p14="http://schemas.microsoft.com/office/powerpoint/2010/main" val="6458566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C7C390-22B5-3DC1-A82A-5DCDE586161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C094A47-32B3-CDF1-E474-ADF39E52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E05A7EA-883B-E295-0454-75B28267F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0249CEB-38A3-6C9D-656E-9467A4096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30F308C-5922-F8CB-BA41-800A94062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4E9C1B1-4E75-5BC9-44FA-F305DE0F1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4B61292-06C0-52D1-22BF-B784D44BA94F}"/>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Feature Clustering</a:t>
            </a:r>
            <a:endParaRPr lang="en-US" sz="4000" dirty="0">
              <a:solidFill>
                <a:schemeClr val="bg1"/>
              </a:solidFill>
            </a:endParaRPr>
          </a:p>
        </p:txBody>
      </p:sp>
      <p:sp>
        <p:nvSpPr>
          <p:cNvPr id="3" name="TextBox 2">
            <a:extLst>
              <a:ext uri="{FF2B5EF4-FFF2-40B4-BE49-F238E27FC236}">
                <a16:creationId xmlns:a16="http://schemas.microsoft.com/office/drawing/2014/main" id="{CEAB265A-D36D-5C36-D7BD-0412BE3CFD59}"/>
              </a:ext>
            </a:extLst>
          </p:cNvPr>
          <p:cNvSpPr txBox="1"/>
          <p:nvPr/>
        </p:nvSpPr>
        <p:spPr>
          <a:xfrm>
            <a:off x="320166" y="1700018"/>
            <a:ext cx="11551668" cy="4093428"/>
          </a:xfrm>
          <a:prstGeom prst="rect">
            <a:avLst/>
          </a:prstGeom>
          <a:noFill/>
        </p:spPr>
        <p:txBody>
          <a:bodyPr wrap="square" rtlCol="1">
            <a:spAutoFit/>
          </a:bodyPr>
          <a:lstStyle/>
          <a:p>
            <a:r>
              <a:rPr lang="en-US" sz="2000" dirty="0"/>
              <a:t>Feature clustering is an </a:t>
            </a:r>
            <a:r>
              <a:rPr lang="en-US" sz="2000" b="1" dirty="0"/>
              <a:t>unsupervised learning technique</a:t>
            </a:r>
            <a:r>
              <a:rPr lang="en-US" sz="2000" dirty="0"/>
              <a:t> that groups features (rather than observations) into homogeneous clusters based on their similarities. This approach identifies relationships, redundancies, and dependencies among features, which is particularly important for dimensionality reduction, feature selection, and improving model interpretability (ML Techniques, 2023). By clustering features, only the most representative feature from each cluster is retained, preserving critical information while removing redundancy and noise (</a:t>
            </a:r>
            <a:r>
              <a:rPr lang="en-US" sz="2000" dirty="0" err="1"/>
              <a:t>JSoftware</a:t>
            </a:r>
            <a:r>
              <a:rPr lang="en-US" sz="2000" dirty="0"/>
              <a:t>, 2010).</a:t>
            </a:r>
          </a:p>
          <a:p>
            <a:endParaRPr lang="en-US" sz="2000" dirty="0"/>
          </a:p>
          <a:p>
            <a:r>
              <a:rPr lang="en-US" sz="2000" b="1" dirty="0"/>
              <a:t>Practical Applications</a:t>
            </a:r>
          </a:p>
          <a:p>
            <a:pPr>
              <a:buFont typeface="Arial" panose="020B0604020202020204" pitchFamily="34" charset="0"/>
              <a:buChar char="•"/>
            </a:pPr>
            <a:r>
              <a:rPr lang="en-US" sz="2000" b="1" dirty="0"/>
              <a:t> Bioinformatics (</a:t>
            </a:r>
            <a:r>
              <a:rPr lang="en-US" sz="2000" b="1" dirty="0" err="1"/>
              <a:t>Tibshirani</a:t>
            </a:r>
            <a:r>
              <a:rPr lang="en-US" sz="2000" b="1" dirty="0"/>
              <a:t> et al., 2002)</a:t>
            </a:r>
            <a:r>
              <a:rPr lang="en-US" sz="2000" dirty="0"/>
              <a:t>: Correlation-based clustering is extensively used in gene expression data to group genes with similar behavior.</a:t>
            </a:r>
          </a:p>
          <a:p>
            <a:pPr>
              <a:buFont typeface="Arial" panose="020B0604020202020204" pitchFamily="34" charset="0"/>
              <a:buChar char="•"/>
            </a:pPr>
            <a:r>
              <a:rPr lang="en-US" sz="2000" b="1" dirty="0"/>
              <a:t> Finance (Gupta et al., 2019)</a:t>
            </a:r>
            <a:r>
              <a:rPr lang="en-US" sz="2000" dirty="0"/>
              <a:t>: Feature clustering using D=1−∣R∣ helps identify interrelated financial indicators, improving model interpretability.</a:t>
            </a:r>
          </a:p>
          <a:p>
            <a:endParaRPr lang="en-US" sz="2000" dirty="0"/>
          </a:p>
        </p:txBody>
      </p:sp>
      <p:sp>
        <p:nvSpPr>
          <p:cNvPr id="8" name="Rectangle 9">
            <a:extLst>
              <a:ext uri="{FF2B5EF4-FFF2-40B4-BE49-F238E27FC236}">
                <a16:creationId xmlns:a16="http://schemas.microsoft.com/office/drawing/2014/main" id="{A4BC2F35-6C4F-5034-EFAC-58FAD6700D6B}"/>
              </a:ext>
            </a:extLst>
          </p:cNvPr>
          <p:cNvSpPr>
            <a:spLocks noChangeArrowheads="1"/>
          </p:cNvSpPr>
          <p:nvPr/>
        </p:nvSpPr>
        <p:spPr bwMode="auto">
          <a:xfrm>
            <a:off x="313814" y="5439751"/>
            <a:ext cx="941438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200" b="1" i="0" u="none" strike="noStrike" cap="none" normalizeH="0" baseline="0" dirty="0" err="1">
                <a:ln>
                  <a:noFill/>
                </a:ln>
                <a:solidFill>
                  <a:schemeClr val="tx1"/>
                </a:solidFill>
                <a:effectLst/>
                <a:latin typeface="Arial" panose="020B0604020202020204" pitchFamily="34" charset="0"/>
              </a:rPr>
              <a:t>References</a:t>
            </a:r>
            <a:r>
              <a:rPr kumimoji="0" lang="he-IL" altLang="he-IL"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he-IL" altLang="he-IL" sz="1200" b="1" i="0" u="none" strike="noStrike" cap="none" normalizeH="0" baseline="0" dirty="0">
                <a:ln>
                  <a:noFill/>
                </a:ln>
                <a:solidFill>
                  <a:schemeClr val="tx1"/>
                </a:solidFill>
                <a:effectLst/>
                <a:latin typeface="Arial" panose="020B0604020202020204" pitchFamily="34" charset="0"/>
              </a:rPr>
              <a:t>ML </a:t>
            </a:r>
            <a:r>
              <a:rPr kumimoji="0" lang="he-IL" altLang="he-IL" sz="1200" b="1" i="0" u="none" strike="noStrike" cap="none" normalizeH="0" baseline="0" dirty="0" err="1">
                <a:ln>
                  <a:noFill/>
                </a:ln>
                <a:solidFill>
                  <a:schemeClr val="tx1"/>
                </a:solidFill>
                <a:effectLst/>
                <a:latin typeface="Arial" panose="020B0604020202020204" pitchFamily="34" charset="0"/>
              </a:rPr>
              <a:t>Techniques</a:t>
            </a:r>
            <a:r>
              <a:rPr kumimoji="0" lang="he-IL" altLang="he-IL" sz="1200" b="1" i="0" u="none" strike="noStrike" cap="none" normalizeH="0" baseline="0" dirty="0">
                <a:ln>
                  <a:noFill/>
                </a:ln>
                <a:solidFill>
                  <a:schemeClr val="tx1"/>
                </a:solidFill>
                <a:effectLst/>
                <a:latin typeface="Arial" panose="020B0604020202020204" pitchFamily="34" charset="0"/>
              </a:rPr>
              <a:t>.</a:t>
            </a:r>
            <a:r>
              <a:rPr kumimoji="0" lang="he-IL" altLang="he-IL" sz="1200" b="0" i="0" u="none" strike="noStrike" cap="none" normalizeH="0" baseline="0" dirty="0">
                <a:ln>
                  <a:noFill/>
                </a:ln>
                <a:solidFill>
                  <a:schemeClr val="tx1"/>
                </a:solidFill>
                <a:effectLst/>
                <a:latin typeface="Arial" panose="020B0604020202020204" pitchFamily="34" charset="0"/>
              </a:rPr>
              <a:t> (2023). </a:t>
            </a:r>
            <a:r>
              <a:rPr kumimoji="0" lang="he-IL" altLang="he-IL" sz="1200" b="0" i="1" u="none" strike="noStrike" cap="none" normalizeH="0" baseline="0" dirty="0" err="1">
                <a:ln>
                  <a:noFill/>
                </a:ln>
                <a:solidFill>
                  <a:schemeClr val="tx1"/>
                </a:solidFill>
                <a:effectLst/>
                <a:latin typeface="Arial" panose="020B0604020202020204" pitchFamily="34" charset="0"/>
              </a:rPr>
              <a:t>Feature</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clustering</a:t>
            </a:r>
            <a:r>
              <a:rPr kumimoji="0" lang="he-IL" altLang="he-IL" sz="1200" b="0" i="1" u="none" strike="noStrike" cap="none" normalizeH="0" baseline="0" dirty="0">
                <a:ln>
                  <a:noFill/>
                </a:ln>
                <a:solidFill>
                  <a:schemeClr val="tx1"/>
                </a:solidFill>
                <a:effectLst/>
                <a:latin typeface="Arial" panose="020B0604020202020204" pitchFamily="34" charset="0"/>
              </a:rPr>
              <a:t>: A </a:t>
            </a:r>
            <a:r>
              <a:rPr kumimoji="0" lang="he-IL" altLang="he-IL" sz="1200" b="0" i="1" u="none" strike="noStrike" cap="none" normalizeH="0" baseline="0" dirty="0" err="1">
                <a:ln>
                  <a:noFill/>
                </a:ln>
                <a:solidFill>
                  <a:schemeClr val="tx1"/>
                </a:solidFill>
                <a:effectLst/>
                <a:latin typeface="Arial" panose="020B0604020202020204" pitchFamily="34" charset="0"/>
              </a:rPr>
              <a:t>simple</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solution</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to</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many</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machine</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learning</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problems</a:t>
            </a:r>
            <a:r>
              <a:rPr kumimoji="0" lang="he-IL" altLang="he-IL" sz="1200" b="0" i="1" u="none" strike="noStrike" cap="none" normalizeH="0" baseline="0" dirty="0">
                <a:ln>
                  <a:noFill/>
                </a:ln>
                <a:solidFill>
                  <a:schemeClr val="tx1"/>
                </a:solidFill>
                <a:effectLst/>
                <a:latin typeface="Arial" panose="020B0604020202020204" pitchFamily="34" charset="0"/>
              </a:rPr>
              <a:t>.</a:t>
            </a:r>
            <a:r>
              <a:rPr lang="he-IL" altLang="he-IL" sz="1200" dirty="0">
                <a:latin typeface="Arial" panose="020B0604020202020204" pitchFamily="34" charset="0"/>
              </a:rPr>
              <a:t> </a:t>
            </a:r>
            <a:r>
              <a:rPr kumimoji="0" lang="he-IL" altLang="he-IL" sz="1200" b="0" i="0" u="none" strike="noStrike" cap="none" normalizeH="0" baseline="0" dirty="0">
                <a:ln>
                  <a:noFill/>
                </a:ln>
                <a:solidFill>
                  <a:schemeClr val="tx1"/>
                </a:solidFill>
                <a:effectLst/>
                <a:latin typeface="Arial" panose="020B0604020202020204" pitchFamily="34" charset="0"/>
                <a:hlinkClick r:id="rId3"/>
              </a:rPr>
              <a:t>https://mltechniques.com/2023/03/12/feature-clustering-a-simple-solution-to-many-machine-learning-problems/</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he-IL" altLang="he-IL" sz="1200" b="1" i="0" u="none" strike="noStrike" cap="none" normalizeH="0" baseline="0" dirty="0" err="1">
                <a:ln>
                  <a:noFill/>
                </a:ln>
                <a:solidFill>
                  <a:schemeClr val="tx1"/>
                </a:solidFill>
                <a:effectLst/>
                <a:latin typeface="Arial" panose="020B0604020202020204" pitchFamily="34" charset="0"/>
              </a:rPr>
              <a:t>Dhillon</a:t>
            </a:r>
            <a:r>
              <a:rPr kumimoji="0" lang="he-IL" altLang="he-IL" sz="1200" b="1" i="0" u="none" strike="noStrike" cap="none" normalizeH="0" baseline="0" dirty="0">
                <a:ln>
                  <a:noFill/>
                </a:ln>
                <a:solidFill>
                  <a:schemeClr val="tx1"/>
                </a:solidFill>
                <a:effectLst/>
                <a:latin typeface="Arial" panose="020B0604020202020204" pitchFamily="34" charset="0"/>
              </a:rPr>
              <a:t>, I. S., </a:t>
            </a:r>
            <a:r>
              <a:rPr kumimoji="0" lang="he-IL" altLang="he-IL" sz="1200" b="1" i="0" u="none" strike="noStrike" cap="none" normalizeH="0" baseline="0" dirty="0" err="1">
                <a:ln>
                  <a:noFill/>
                </a:ln>
                <a:solidFill>
                  <a:schemeClr val="tx1"/>
                </a:solidFill>
                <a:effectLst/>
                <a:latin typeface="Arial" panose="020B0604020202020204" pitchFamily="34" charset="0"/>
              </a:rPr>
              <a:t>et</a:t>
            </a:r>
            <a:r>
              <a:rPr kumimoji="0" lang="he-IL" altLang="he-IL" sz="1200" b="1" i="0" u="none" strike="noStrike" cap="none" normalizeH="0" baseline="0" dirty="0">
                <a:ln>
                  <a:noFill/>
                </a:ln>
                <a:solidFill>
                  <a:schemeClr val="tx1"/>
                </a:solidFill>
                <a:effectLst/>
                <a:latin typeface="Arial" panose="020B0604020202020204" pitchFamily="34" charset="0"/>
              </a:rPr>
              <a:t> </a:t>
            </a:r>
            <a:r>
              <a:rPr kumimoji="0" lang="he-IL" altLang="he-IL" sz="1200" b="1" i="0" u="none" strike="noStrike" cap="none" normalizeH="0" baseline="0" dirty="0" err="1">
                <a:ln>
                  <a:noFill/>
                </a:ln>
                <a:solidFill>
                  <a:schemeClr val="tx1"/>
                </a:solidFill>
                <a:effectLst/>
                <a:latin typeface="Arial" panose="020B0604020202020204" pitchFamily="34" charset="0"/>
              </a:rPr>
              <a:t>al</a:t>
            </a:r>
            <a:r>
              <a:rPr kumimoji="0" lang="he-IL" altLang="he-IL" sz="1200" b="1" i="0" u="none" strike="noStrike" cap="none" normalizeH="0" baseline="0" dirty="0">
                <a:ln>
                  <a:noFill/>
                </a:ln>
                <a:solidFill>
                  <a:schemeClr val="tx1"/>
                </a:solidFill>
                <a:effectLst/>
                <a:latin typeface="Arial" panose="020B0604020202020204" pitchFamily="34" charset="0"/>
              </a:rPr>
              <a:t>.</a:t>
            </a:r>
            <a:r>
              <a:rPr kumimoji="0" lang="he-IL" altLang="he-IL" sz="1200" b="0" i="0" u="none" strike="noStrike" cap="none" normalizeH="0" baseline="0" dirty="0">
                <a:ln>
                  <a:noFill/>
                </a:ln>
                <a:solidFill>
                  <a:schemeClr val="tx1"/>
                </a:solidFill>
                <a:effectLst/>
                <a:latin typeface="Arial" panose="020B0604020202020204" pitchFamily="34" charset="0"/>
              </a:rPr>
              <a:t> (2003). </a:t>
            </a:r>
            <a:r>
              <a:rPr kumimoji="0" lang="he-IL" altLang="he-IL" sz="1200" b="0" i="1" u="none" strike="noStrike" cap="none" normalizeH="0" baseline="0" dirty="0" err="1">
                <a:ln>
                  <a:noFill/>
                </a:ln>
                <a:solidFill>
                  <a:schemeClr val="tx1"/>
                </a:solidFill>
                <a:effectLst/>
                <a:latin typeface="Arial" panose="020B0604020202020204" pitchFamily="34" charset="0"/>
              </a:rPr>
              <a:t>Feature</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clustering</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for</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dimensionality</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reduction</a:t>
            </a:r>
            <a:r>
              <a:rPr kumimoji="0" lang="he-IL" altLang="he-IL" sz="1200" b="0" i="1" u="none" strike="noStrike" cap="none" normalizeH="0" baseline="0" dirty="0">
                <a:ln>
                  <a:noFill/>
                </a:ln>
                <a:solidFill>
                  <a:schemeClr val="tx1"/>
                </a:solidFill>
                <a:effectLst/>
                <a:latin typeface="Arial" panose="020B0604020202020204" pitchFamily="34" charset="0"/>
              </a:rPr>
              <a:t>.</a:t>
            </a:r>
            <a:r>
              <a:rPr lang="he-IL" altLang="he-IL" sz="1200" dirty="0">
                <a:latin typeface="Arial" panose="020B0604020202020204" pitchFamily="34" charset="0"/>
              </a:rPr>
              <a:t> </a:t>
            </a:r>
            <a:r>
              <a:rPr kumimoji="0" lang="he-IL" altLang="he-IL" sz="1200" b="0" i="0" u="none" strike="noStrike" cap="none" normalizeH="0" baseline="0" dirty="0">
                <a:ln>
                  <a:noFill/>
                </a:ln>
                <a:solidFill>
                  <a:schemeClr val="tx1"/>
                </a:solidFill>
                <a:effectLst/>
                <a:latin typeface="Arial" panose="020B0604020202020204" pitchFamily="34" charset="0"/>
                <a:hlinkClick r:id="rId4"/>
              </a:rPr>
              <a:t>https://www.jmlr.org/papers/volume3/dhillon03a/dhillon03a.pdf</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he-IL" altLang="he-IL" sz="1200" b="1" i="0" u="none" strike="noStrike" cap="none" normalizeH="0" baseline="0" dirty="0" err="1">
                <a:ln>
                  <a:noFill/>
                </a:ln>
                <a:solidFill>
                  <a:schemeClr val="tx1"/>
                </a:solidFill>
                <a:effectLst/>
                <a:latin typeface="Arial" panose="020B0604020202020204" pitchFamily="34" charset="0"/>
              </a:rPr>
              <a:t>JSoftware</a:t>
            </a:r>
            <a:r>
              <a:rPr kumimoji="0" lang="he-IL" altLang="he-IL" sz="1200" b="1" i="0" u="none" strike="noStrike" cap="none" normalizeH="0" baseline="0" dirty="0">
                <a:ln>
                  <a:noFill/>
                </a:ln>
                <a:solidFill>
                  <a:schemeClr val="tx1"/>
                </a:solidFill>
                <a:effectLst/>
                <a:latin typeface="Arial" panose="020B0604020202020204" pitchFamily="34" charset="0"/>
              </a:rPr>
              <a:t>.</a:t>
            </a:r>
            <a:r>
              <a:rPr kumimoji="0" lang="he-IL" altLang="he-IL" sz="1200" b="0" i="0" u="none" strike="noStrike" cap="none" normalizeH="0" baseline="0" dirty="0">
                <a:ln>
                  <a:noFill/>
                </a:ln>
                <a:solidFill>
                  <a:schemeClr val="tx1"/>
                </a:solidFill>
                <a:effectLst/>
                <a:latin typeface="Arial" panose="020B0604020202020204" pitchFamily="34" charset="0"/>
              </a:rPr>
              <a:t> (2010). </a:t>
            </a:r>
            <a:r>
              <a:rPr kumimoji="0" lang="he-IL" altLang="he-IL" sz="1200" b="0" i="1" u="none" strike="noStrike" cap="none" normalizeH="0" baseline="0" dirty="0" err="1">
                <a:ln>
                  <a:noFill/>
                </a:ln>
                <a:solidFill>
                  <a:schemeClr val="tx1"/>
                </a:solidFill>
                <a:effectLst/>
                <a:latin typeface="Arial" panose="020B0604020202020204" pitchFamily="34" charset="0"/>
              </a:rPr>
              <a:t>Correlation</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coefficient</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clustering</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for</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feature</a:t>
            </a:r>
            <a:r>
              <a:rPr kumimoji="0" lang="he-IL" altLang="he-IL" sz="1200" b="0" i="1" u="none" strike="noStrike" cap="none" normalizeH="0" baseline="0" dirty="0">
                <a:ln>
                  <a:noFill/>
                </a:ln>
                <a:solidFill>
                  <a:schemeClr val="tx1"/>
                </a:solidFill>
                <a:effectLst/>
                <a:latin typeface="Arial" panose="020B0604020202020204" pitchFamily="34" charset="0"/>
              </a:rPr>
              <a:t> </a:t>
            </a:r>
            <a:r>
              <a:rPr kumimoji="0" lang="he-IL" altLang="he-IL" sz="1200" b="0" i="1" u="none" strike="noStrike" cap="none" normalizeH="0" baseline="0" dirty="0" err="1">
                <a:ln>
                  <a:noFill/>
                </a:ln>
                <a:solidFill>
                  <a:schemeClr val="tx1"/>
                </a:solidFill>
                <a:effectLst/>
                <a:latin typeface="Arial" panose="020B0604020202020204" pitchFamily="34" charset="0"/>
              </a:rPr>
              <a:t>selection</a:t>
            </a:r>
            <a:r>
              <a:rPr kumimoji="0" lang="he-IL" altLang="he-IL" sz="1200" b="0" i="1" u="none" strike="noStrike" cap="none" normalizeH="0" baseline="0" dirty="0">
                <a:ln>
                  <a:noFill/>
                </a:ln>
                <a:solidFill>
                  <a:schemeClr val="tx1"/>
                </a:solidFill>
                <a:effectLst/>
                <a:latin typeface="Arial" panose="020B0604020202020204" pitchFamily="34" charset="0"/>
              </a:rPr>
              <a:t>.</a:t>
            </a:r>
            <a:r>
              <a:rPr lang="he-IL" altLang="he-IL" sz="1200" dirty="0">
                <a:latin typeface="Arial" panose="020B0604020202020204" pitchFamily="34" charset="0"/>
              </a:rPr>
              <a:t> </a:t>
            </a:r>
            <a:r>
              <a:rPr kumimoji="0" lang="he-IL" altLang="he-IL" sz="1200" b="0" i="0" u="none" strike="noStrike" cap="none" normalizeH="0" baseline="0" dirty="0">
                <a:ln>
                  <a:noFill/>
                </a:ln>
                <a:solidFill>
                  <a:schemeClr val="tx1"/>
                </a:solidFill>
                <a:effectLst/>
                <a:latin typeface="Arial" panose="020B0604020202020204" pitchFamily="34" charset="0"/>
                <a:hlinkClick r:id="rId5"/>
              </a:rPr>
              <a:t>https://www.jsoftware.us/vol5/jsw0512-9.pdf</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0382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7ECC68-553D-2471-86AD-9476E52A759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B037C2D-3D0B-DE67-F11F-F7E1366BF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F37BCE60-2E38-13B3-CA62-FBDFA52DE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E2092DF-9BC3-D335-A631-CD7D4E229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BEF609-9FE2-1163-AE6A-BD1CBC3D6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1F3EC18-8E46-92D4-109F-6E00C1358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5F909A4-927A-9A4C-404F-72B7FDEE527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Feature Clustering – Supporting Evidence</a:t>
            </a:r>
            <a:endParaRPr lang="en-US" sz="4000" dirty="0">
              <a:solidFill>
                <a:schemeClr val="bg1"/>
              </a:solidFill>
            </a:endParaRPr>
          </a:p>
        </p:txBody>
      </p:sp>
      <p:sp>
        <p:nvSpPr>
          <p:cNvPr id="3" name="TextBox 2">
            <a:extLst>
              <a:ext uri="{FF2B5EF4-FFF2-40B4-BE49-F238E27FC236}">
                <a16:creationId xmlns:a16="http://schemas.microsoft.com/office/drawing/2014/main" id="{6DD90BEA-6071-B794-BA68-2C33A284D5BD}"/>
              </a:ext>
            </a:extLst>
          </p:cNvPr>
          <p:cNvSpPr txBox="1"/>
          <p:nvPr/>
        </p:nvSpPr>
        <p:spPr>
          <a:xfrm>
            <a:off x="274383" y="1594218"/>
            <a:ext cx="11643234" cy="5324535"/>
          </a:xfrm>
          <a:prstGeom prst="rect">
            <a:avLst/>
          </a:prstGeom>
          <a:noFill/>
        </p:spPr>
        <p:txBody>
          <a:bodyPr wrap="square" rtlCol="1">
            <a:spAutoFit/>
          </a:bodyPr>
          <a:lstStyle/>
          <a:p>
            <a:r>
              <a:rPr lang="en-US" sz="2000" b="1" dirty="0"/>
              <a:t>Similarity Metrics</a:t>
            </a:r>
            <a:r>
              <a:rPr lang="en-US" sz="2000" dirty="0"/>
              <a:t>: Feature clustering relies on metrics that quantify dependencies between features. </a:t>
            </a:r>
          </a:p>
          <a:p>
            <a:r>
              <a:rPr lang="en-US" sz="2000" dirty="0"/>
              <a:t>Common metrics include:</a:t>
            </a:r>
          </a:p>
          <a:p>
            <a:pPr>
              <a:buFont typeface="Arial" panose="020B0604020202020204" pitchFamily="34" charset="0"/>
              <a:buChar char="•"/>
            </a:pPr>
            <a:r>
              <a:rPr lang="en-US" sz="2000" b="1" dirty="0"/>
              <a:t> Correlation Coefficients</a:t>
            </a:r>
            <a:r>
              <a:rPr lang="en-US" sz="2000" dirty="0"/>
              <a:t>: The absolute value of the correlation coefficient (∣r∣) captures both strong positive and negative relationships between features (ML Techniques, 2023; Dhillon et al., 2003).</a:t>
            </a:r>
          </a:p>
          <a:p>
            <a:pPr>
              <a:buFont typeface="Arial" panose="020B0604020202020204" pitchFamily="34" charset="0"/>
              <a:buChar char="•"/>
            </a:pPr>
            <a:r>
              <a:rPr lang="en-US" sz="2000" b="1" dirty="0"/>
              <a:t> Mutual Information (MI)</a:t>
            </a:r>
            <a:r>
              <a:rPr lang="en-US" sz="2000" dirty="0"/>
              <a:t>: Measures the dependency between two random variables.</a:t>
            </a:r>
          </a:p>
          <a:p>
            <a:pPr>
              <a:buFont typeface="Arial" panose="020B0604020202020204" pitchFamily="34" charset="0"/>
              <a:buChar char="•"/>
            </a:pPr>
            <a:r>
              <a:rPr lang="en-US" sz="2000" b="1" dirty="0"/>
              <a:t> Chi-Square Tests</a:t>
            </a:r>
            <a:r>
              <a:rPr lang="en-US" sz="2000" dirty="0"/>
              <a:t>: Used for assessing independence between categorical variables.</a:t>
            </a:r>
          </a:p>
          <a:p>
            <a:r>
              <a:rPr lang="en-US" sz="2000" b="1" dirty="0"/>
              <a:t>According to ML Techniques (2023), the use of ∣r∣ ensures a scale-invariant similarity measure, capturing dependencies regardless of feature units. </a:t>
            </a:r>
          </a:p>
          <a:p>
            <a:endParaRPr lang="en-US" sz="2000" b="1" dirty="0"/>
          </a:p>
          <a:p>
            <a:r>
              <a:rPr lang="en-US" sz="2000" b="1" dirty="0"/>
              <a:t>Clustering Approach</a:t>
            </a:r>
            <a:r>
              <a:rPr lang="en-US" sz="2000" dirty="0"/>
              <a:t>: Unlike traditional clustering methods that use Euclidean distances, feature clustering often leverages information-theoretic measures or correlation-based distances. These measures better capture interdependencies between features, which is especially crucial in high-dimensional datasets where redundant features can harm performance (</a:t>
            </a:r>
            <a:r>
              <a:rPr lang="en-US" sz="2000" dirty="0" err="1"/>
              <a:t>JSoftware</a:t>
            </a:r>
            <a:r>
              <a:rPr lang="en-US" sz="2000" dirty="0"/>
              <a:t>, 2010). </a:t>
            </a:r>
          </a:p>
          <a:p>
            <a:endParaRPr lang="en-US" sz="2000" b="1" dirty="0"/>
          </a:p>
          <a:p>
            <a:r>
              <a:rPr lang="en-US" sz="2000" b="1" dirty="0"/>
              <a:t>Improves Interpretability</a:t>
            </a:r>
            <a:r>
              <a:rPr lang="en-US" sz="2000" dirty="0"/>
              <a:t>: Feature clustering aids in understanding variable relationships, providing significant insights in fields like bioinformatics. For example, clustering genes based on similar behavior and dependencies has been instrumental in gene expression studies (ML Techniques, 2023).</a:t>
            </a:r>
          </a:p>
        </p:txBody>
      </p:sp>
    </p:spTree>
    <p:extLst>
      <p:ext uri="{BB962C8B-B14F-4D97-AF65-F5344CB8AC3E}">
        <p14:creationId xmlns:p14="http://schemas.microsoft.com/office/powerpoint/2010/main" val="407121735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A75FDA-6C62-5EAE-73C6-6FA51E0E979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06BA0FD-31C1-4537-515B-5CBF2EFE3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3A3A348-648A-5577-ECF3-92A346034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1D73064-B15E-D1FE-5C70-E81DC9CBD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A16CBF2-F6E8-0A9E-DE5B-5175507B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FF42D47-5761-3AF1-5049-FDD92CE52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59C3CCC-E3F4-218F-822B-9D54A64F2EC8}"/>
              </a:ext>
            </a:extLst>
          </p:cNvPr>
          <p:cNvSpPr>
            <a:spLocks noGrp="1"/>
          </p:cNvSpPr>
          <p:nvPr>
            <p:ph type="title"/>
          </p:nvPr>
        </p:nvSpPr>
        <p:spPr>
          <a:xfrm>
            <a:off x="699714" y="353160"/>
            <a:ext cx="11492284" cy="898581"/>
          </a:xfrm>
        </p:spPr>
        <p:txBody>
          <a:bodyPr vert="horz" lIns="91440" tIns="45720" rIns="91440" bIns="45720" rtlCol="0" anchor="ctr">
            <a:normAutofit fontScale="90000"/>
          </a:bodyPr>
          <a:lstStyle/>
          <a:p>
            <a:r>
              <a:rPr lang="en-US" sz="4000" b="1" dirty="0">
                <a:solidFill>
                  <a:schemeClr val="bg1"/>
                </a:solidFill>
              </a:rPr>
              <a:t>Main differences between variable &amp; observation clustering?</a:t>
            </a:r>
          </a:p>
        </p:txBody>
      </p:sp>
      <p:sp>
        <p:nvSpPr>
          <p:cNvPr id="5" name="TextBox 4">
            <a:extLst>
              <a:ext uri="{FF2B5EF4-FFF2-40B4-BE49-F238E27FC236}">
                <a16:creationId xmlns:a16="http://schemas.microsoft.com/office/drawing/2014/main" id="{5EC595CF-0B51-1D5F-6F0D-A557B0B00315}"/>
              </a:ext>
            </a:extLst>
          </p:cNvPr>
          <p:cNvSpPr txBox="1"/>
          <p:nvPr/>
        </p:nvSpPr>
        <p:spPr>
          <a:xfrm>
            <a:off x="328612" y="1793307"/>
            <a:ext cx="11730038" cy="1323439"/>
          </a:xfrm>
          <a:prstGeom prst="rect">
            <a:avLst/>
          </a:prstGeom>
          <a:noFill/>
        </p:spPr>
        <p:txBody>
          <a:bodyPr wrap="square" rtlCol="1">
            <a:spAutoFit/>
          </a:bodyPr>
          <a:lstStyle/>
          <a:p>
            <a:r>
              <a:rPr lang="en-US" sz="2000" dirty="0"/>
              <a:t>Feature clustering differs from feature selection in that it focuses on grouping features based on mutual dependencies, whereas feature selection often evaluates each feature individually. This technique is particularly effective for high-dimensional datasets, where feature redundancy can significantly impact computational efficiency and model performance (Dhillon et al., 2003).</a:t>
            </a:r>
          </a:p>
        </p:txBody>
      </p:sp>
    </p:spTree>
    <p:extLst>
      <p:ext uri="{BB962C8B-B14F-4D97-AF65-F5344CB8AC3E}">
        <p14:creationId xmlns:p14="http://schemas.microsoft.com/office/powerpoint/2010/main" val="11903113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E30D0E-ED4B-365A-5FD1-73222999A1C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C399E06-D152-01E3-78FA-C77BD7399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90EE274-5664-6439-7869-A5D2CDAF6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B714E90-ADB0-1D87-642D-994EF4FD3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12E5FE3-64FE-D17E-6A78-BD2BB4AF8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8DA7533-53CB-F50C-5459-CB6343F7A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50966DB-BB27-4D5D-08B4-786D7816640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Hierarchical Feature Clustering </a:t>
            </a:r>
            <a:endParaRPr lang="en-US" sz="4000" dirty="0">
              <a:solidFill>
                <a:schemeClr val="bg1"/>
              </a:solidFill>
            </a:endParaRPr>
          </a:p>
        </p:txBody>
      </p:sp>
      <p:sp>
        <p:nvSpPr>
          <p:cNvPr id="3" name="TextBox 2">
            <a:extLst>
              <a:ext uri="{FF2B5EF4-FFF2-40B4-BE49-F238E27FC236}">
                <a16:creationId xmlns:a16="http://schemas.microsoft.com/office/drawing/2014/main" id="{CF632717-1616-E62F-BC67-376633CCD175}"/>
              </a:ext>
            </a:extLst>
          </p:cNvPr>
          <p:cNvSpPr txBox="1"/>
          <p:nvPr/>
        </p:nvSpPr>
        <p:spPr>
          <a:xfrm>
            <a:off x="313816" y="1671441"/>
            <a:ext cx="11564368" cy="4093428"/>
          </a:xfrm>
          <a:prstGeom prst="rect">
            <a:avLst/>
          </a:prstGeom>
          <a:noFill/>
        </p:spPr>
        <p:txBody>
          <a:bodyPr wrap="square" rtlCol="1">
            <a:spAutoFit/>
          </a:bodyPr>
          <a:lstStyle/>
          <a:p>
            <a:r>
              <a:rPr lang="en-US" sz="2000" b="1" dirty="0"/>
              <a:t>1. Calculate Feature Distance metric:</a:t>
            </a:r>
          </a:p>
          <a:p>
            <a:pPr marL="342900" indent="-342900">
              <a:buFont typeface="Arial" panose="020B0604020202020204" pitchFamily="34" charset="0"/>
              <a:buChar char="•"/>
            </a:pPr>
            <a:r>
              <a:rPr lang="en-US" sz="2000" dirty="0"/>
              <a:t>The absolute value of the correlation coefficient (∣𝑟∣) is used as the similarity metric. It focuses only on the </a:t>
            </a:r>
            <a:r>
              <a:rPr lang="en-US" sz="2000" b="1" dirty="0"/>
              <a:t>strength</a:t>
            </a:r>
            <a:r>
              <a:rPr lang="en-US" sz="2000" dirty="0"/>
              <a:t> of relationships, ignoring direction (positive or negative). </a:t>
            </a:r>
          </a:p>
          <a:p>
            <a:pPr marL="342900" indent="-342900">
              <a:buFont typeface="Arial" panose="020B0604020202020204" pitchFamily="34" charset="0"/>
              <a:buChar char="•"/>
            </a:pPr>
            <a:r>
              <a:rPr lang="en-US" sz="2000" dirty="0"/>
              <a:t>Pearson correlation measures linear relationships between features.</a:t>
            </a:r>
          </a:p>
          <a:p>
            <a:pPr marL="342900" indent="-342900">
              <a:buFont typeface="Arial" panose="020B0604020202020204" pitchFamily="34" charset="0"/>
              <a:buChar char="•"/>
            </a:pPr>
            <a:r>
              <a:rPr lang="en-US" sz="2000" dirty="0"/>
              <a:t>Feature clustering using 1−∣𝑟∣ allows for scale-invariant grouping of highly correlated variables, making it effective for datasets with mixed scales (ML Techniques, 2023).</a:t>
            </a:r>
          </a:p>
          <a:p>
            <a:pPr marL="342900" indent="-342900">
              <a:buFont typeface="Arial" panose="020B0604020202020204" pitchFamily="34" charset="0"/>
              <a:buChar char="•"/>
            </a:pPr>
            <a:r>
              <a:rPr lang="en-US" sz="2000" dirty="0"/>
              <a:t>Converts correlation to a </a:t>
            </a:r>
            <a:r>
              <a:rPr lang="en-US" sz="2000" b="1" dirty="0"/>
              <a:t>distance metric</a:t>
            </a:r>
            <a:r>
              <a:rPr lang="en-US" sz="2000" dirty="0"/>
              <a:t> where stronger correlations (closer to ∣r∣=1) translate to smaller distances (D=0). Features with weak or no correlation (R≈0) are assigned larger distances (D=1).</a:t>
            </a:r>
          </a:p>
          <a:p>
            <a:pPr marL="342900" indent="-342900">
              <a:buFont typeface="Arial" panose="020B0604020202020204" pitchFamily="34" charset="0"/>
              <a:buChar char="•"/>
            </a:pPr>
            <a:endParaRPr lang="en-US" sz="2000" dirty="0"/>
          </a:p>
          <a:p>
            <a:r>
              <a:rPr lang="en-US" sz="2000" b="1" dirty="0"/>
              <a:t>2. Linkage Using Ward’s Method:</a:t>
            </a:r>
          </a:p>
          <a:p>
            <a:pPr marL="342900" indent="-342900">
              <a:buFont typeface="Arial" panose="020B0604020202020204" pitchFamily="34" charset="0"/>
              <a:buChar char="•"/>
            </a:pPr>
            <a:r>
              <a:rPr lang="en-US" sz="2000" dirty="0"/>
              <a:t>Clustering uses Ward's method, which minimizes intra-cluster variance. This method is well-suited for generating homogeneous feature groups.</a:t>
            </a:r>
          </a:p>
          <a:p>
            <a:pPr marL="342900" indent="-342900">
              <a:buFont typeface="Arial" panose="020B0604020202020204" pitchFamily="34" charset="0"/>
              <a:buChar char="•"/>
            </a:pPr>
            <a:r>
              <a:rPr lang="en-US" sz="2000" dirty="0"/>
              <a:t>Results are visualized using a dendrogram, which shows the progressive merging of features into clusters.</a:t>
            </a:r>
          </a:p>
        </p:txBody>
      </p:sp>
    </p:spTree>
    <p:extLst>
      <p:ext uri="{BB962C8B-B14F-4D97-AF65-F5344CB8AC3E}">
        <p14:creationId xmlns:p14="http://schemas.microsoft.com/office/powerpoint/2010/main" val="1101364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98E1F25D-6CC0-5237-5164-15874CE2941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383A2A8-B292-B7B4-B0FE-C078AEEA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F0BE153E-F107-5D3C-FB40-2AD85EB5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9767EDE-398B-AD3C-16AE-6BE6C9431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55FD29-5065-57B3-3A23-EA31326F6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FE8BB17-6BA0-2B73-7083-DFA65FCC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447BE9D-768B-3077-07B9-67CA7F82DA42}"/>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K-means Feature Clustering </a:t>
            </a:r>
            <a:endParaRPr lang="en-US" sz="4000" dirty="0">
              <a:solidFill>
                <a:schemeClr val="bg1"/>
              </a:solidFill>
            </a:endParaRPr>
          </a:p>
        </p:txBody>
      </p:sp>
      <p:sp>
        <p:nvSpPr>
          <p:cNvPr id="3" name="TextBox 2">
            <a:extLst>
              <a:ext uri="{FF2B5EF4-FFF2-40B4-BE49-F238E27FC236}">
                <a16:creationId xmlns:a16="http://schemas.microsoft.com/office/drawing/2014/main" id="{4E3D2BE9-FEB5-3060-43EC-7A173129C151}"/>
              </a:ext>
            </a:extLst>
          </p:cNvPr>
          <p:cNvSpPr txBox="1"/>
          <p:nvPr/>
        </p:nvSpPr>
        <p:spPr>
          <a:xfrm>
            <a:off x="106742" y="1708844"/>
            <a:ext cx="12042725" cy="5632311"/>
          </a:xfrm>
          <a:prstGeom prst="rect">
            <a:avLst/>
          </a:prstGeom>
          <a:noFill/>
        </p:spPr>
        <p:txBody>
          <a:bodyPr wrap="square" rtlCol="1">
            <a:spAutoFit/>
          </a:bodyPr>
          <a:lstStyle/>
          <a:p>
            <a:r>
              <a:rPr lang="en-US" sz="2000" b="1" dirty="0"/>
              <a:t>1. Calculate Feature Similarity:</a:t>
            </a:r>
          </a:p>
          <a:p>
            <a:pPr marL="342900" indent="-342900">
              <a:buFont typeface="Arial" panose="020B0604020202020204" pitchFamily="34" charset="0"/>
              <a:buChar char="•"/>
            </a:pPr>
            <a:r>
              <a:rPr lang="en-US" sz="2000" dirty="0"/>
              <a:t>Feature similarity is calculated as 1−∣𝑟∣, consistent with hierarchical clustering. </a:t>
            </a:r>
          </a:p>
          <a:p>
            <a:pPr marL="342900" indent="-342900">
              <a:buFont typeface="Arial" panose="020B0604020202020204" pitchFamily="34" charset="0"/>
              <a:buChar char="•"/>
            </a:pPr>
            <a:r>
              <a:rPr lang="en-US" sz="2000" dirty="0"/>
              <a:t>Since R captures linear relationships (Pearson), D reflects a linear structure, which PCA is designed to handle.</a:t>
            </a:r>
          </a:p>
          <a:p>
            <a:r>
              <a:rPr lang="en-US" sz="2000" b="1" dirty="0"/>
              <a:t>2. Dimensionality Reduction (PCA):</a:t>
            </a:r>
          </a:p>
          <a:p>
            <a:pPr marL="342900" indent="-342900">
              <a:buFont typeface="Arial" panose="020B0604020202020204" pitchFamily="34" charset="0"/>
              <a:buChar char="•"/>
            </a:pPr>
            <a:r>
              <a:rPr lang="en-US" sz="2000" dirty="0"/>
              <a:t>Principal Component Analysis (PCA) reduces the dimensionality of the feature space, retaining only the two most informative components (PC1 and PC2). This simplifies both visualization and computation. </a:t>
            </a:r>
          </a:p>
          <a:p>
            <a:pPr marL="342900" indent="-342900">
              <a:buFont typeface="Arial" panose="020B0604020202020204" pitchFamily="34" charset="0"/>
              <a:buChar char="•"/>
            </a:pPr>
            <a:r>
              <a:rPr lang="en-US" sz="2000" dirty="0"/>
              <a:t>These PCs help identify relationships between features and group features with similar patterns into clusters.</a:t>
            </a:r>
          </a:p>
          <a:p>
            <a:pPr marL="342900" indent="-342900">
              <a:buFont typeface="Arial" panose="020B0604020202020204" pitchFamily="34" charset="0"/>
              <a:buChar char="•"/>
            </a:pPr>
            <a:r>
              <a:rPr lang="en-US" sz="2000" dirty="0"/>
              <a:t>PCA works effectively with correlation-based distances when the goal is to reduce redundancy among features (Bair et al., 2006).</a:t>
            </a:r>
          </a:p>
          <a:p>
            <a:r>
              <a:rPr lang="en-US" sz="2000" b="1" dirty="0"/>
              <a:t>3. Perform K-Means:</a:t>
            </a:r>
          </a:p>
          <a:p>
            <a:pPr marL="342900" indent="-342900">
              <a:buFont typeface="Arial" panose="020B0604020202020204" pitchFamily="34" charset="0"/>
              <a:buChar char="•"/>
            </a:pPr>
            <a:r>
              <a:rPr lang="en-US" sz="2000" dirty="0"/>
              <a:t>The K-Means algorithm assigns features to 𝑘 clusters, minimizing the within-cluster variance.</a:t>
            </a:r>
          </a:p>
          <a:p>
            <a:pPr marL="342900" indent="-342900">
              <a:buFont typeface="Arial" panose="020B0604020202020204" pitchFamily="34" charset="0"/>
              <a:buChar char="•"/>
            </a:pPr>
            <a:r>
              <a:rPr lang="en-US" sz="2000" dirty="0"/>
              <a:t>For choosing k we examined 3 plots using </a:t>
            </a:r>
            <a:r>
              <a:rPr lang="en-US" sz="2000" b="1" dirty="0"/>
              <a:t>Elbow</a:t>
            </a:r>
            <a:r>
              <a:rPr lang="en-US" sz="2000" dirty="0"/>
              <a:t> method, </a:t>
            </a:r>
            <a:r>
              <a:rPr lang="en-US" sz="2000" b="1" dirty="0"/>
              <a:t>Silhouette Score</a:t>
            </a:r>
            <a:r>
              <a:rPr lang="en-US" sz="2000" dirty="0"/>
              <a:t> and </a:t>
            </a:r>
            <a:r>
              <a:rPr lang="en-US" sz="2000" b="1" dirty="0"/>
              <a:t>Davies-Bouldin Score</a:t>
            </a:r>
            <a:r>
              <a:rPr lang="en-US" sz="2000" dirty="0"/>
              <a:t>.</a:t>
            </a:r>
          </a:p>
          <a:p>
            <a:r>
              <a:rPr lang="en-US" sz="2000" dirty="0"/>
              <a:t>      1) 𝑘=4 ideal for simplicity and aligns with the Elbow Method, balancing interpretability with effective clustering.</a:t>
            </a:r>
          </a:p>
          <a:p>
            <a:r>
              <a:rPr lang="en-US" sz="2000" dirty="0"/>
              <a:t>      2) 𝑘=5 offers a balanced trade-off between simplicity and detailed clustering, maintaining high-quality metrics. </a:t>
            </a:r>
          </a:p>
          <a:p>
            <a:r>
              <a:rPr lang="en-US" sz="2000" dirty="0"/>
              <a:t>      3) 𝑘=6 maximizes clustering quality with the highest Silhouette Score and low Davies-Bouldin Score, ideal for detailed analyses.</a:t>
            </a:r>
          </a:p>
          <a:p>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2578422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6754BC61-9B3E-8984-D36D-93A6A921D98C}"/>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0DACDA0-E418-2E74-CF2C-B884791E2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F98517E2-BB83-3592-CA47-0137FED98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1EF2D25-4EFE-C25B-146B-AEA54B755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6C1DBD6-634E-A1C6-5F0B-BA0A13804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A38FE51-5936-6921-37C6-01029B34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B39CF439-2F0E-91EE-0259-BD7BF8E25B93}"/>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K-means Feature Clustering: </a:t>
            </a:r>
            <a:r>
              <a:rPr lang="en-US" sz="4000" b="1">
                <a:solidFill>
                  <a:schemeClr val="bg1"/>
                </a:solidFill>
              </a:rPr>
              <a:t>Choosing k</a:t>
            </a:r>
            <a:endParaRPr lang="en-US" sz="4000" dirty="0">
              <a:solidFill>
                <a:schemeClr val="bg1"/>
              </a:solidFill>
            </a:endParaRPr>
          </a:p>
        </p:txBody>
      </p:sp>
      <p:pic>
        <p:nvPicPr>
          <p:cNvPr id="4" name="Picture 3">
            <a:extLst>
              <a:ext uri="{FF2B5EF4-FFF2-40B4-BE49-F238E27FC236}">
                <a16:creationId xmlns:a16="http://schemas.microsoft.com/office/drawing/2014/main" id="{80A8AA26-AEE8-F2C9-641D-3397A46D8FA0}"/>
              </a:ext>
            </a:extLst>
          </p:cNvPr>
          <p:cNvPicPr>
            <a:picLocks noChangeAspect="1"/>
          </p:cNvPicPr>
          <p:nvPr/>
        </p:nvPicPr>
        <p:blipFill>
          <a:blip r:embed="rId3"/>
          <a:stretch>
            <a:fillRect/>
          </a:stretch>
        </p:blipFill>
        <p:spPr>
          <a:xfrm>
            <a:off x="4491181" y="1758549"/>
            <a:ext cx="3172880" cy="2364503"/>
          </a:xfrm>
          <a:prstGeom prst="rect">
            <a:avLst/>
          </a:prstGeom>
        </p:spPr>
      </p:pic>
      <p:pic>
        <p:nvPicPr>
          <p:cNvPr id="6" name="Picture 5">
            <a:extLst>
              <a:ext uri="{FF2B5EF4-FFF2-40B4-BE49-F238E27FC236}">
                <a16:creationId xmlns:a16="http://schemas.microsoft.com/office/drawing/2014/main" id="{0F89EA63-BCF5-373E-5E4C-4A8CB7040523}"/>
              </a:ext>
            </a:extLst>
          </p:cNvPr>
          <p:cNvPicPr>
            <a:picLocks noChangeAspect="1"/>
          </p:cNvPicPr>
          <p:nvPr/>
        </p:nvPicPr>
        <p:blipFill>
          <a:blip r:embed="rId4"/>
          <a:stretch>
            <a:fillRect/>
          </a:stretch>
        </p:blipFill>
        <p:spPr>
          <a:xfrm>
            <a:off x="8253187" y="1738253"/>
            <a:ext cx="3227386" cy="2425705"/>
          </a:xfrm>
          <a:prstGeom prst="rect">
            <a:avLst/>
          </a:prstGeom>
        </p:spPr>
      </p:pic>
      <p:pic>
        <p:nvPicPr>
          <p:cNvPr id="8" name="Picture 7">
            <a:extLst>
              <a:ext uri="{FF2B5EF4-FFF2-40B4-BE49-F238E27FC236}">
                <a16:creationId xmlns:a16="http://schemas.microsoft.com/office/drawing/2014/main" id="{D67DD863-0FF5-32B7-9977-30298C54153C}"/>
              </a:ext>
            </a:extLst>
          </p:cNvPr>
          <p:cNvPicPr>
            <a:picLocks noChangeAspect="1"/>
          </p:cNvPicPr>
          <p:nvPr/>
        </p:nvPicPr>
        <p:blipFill>
          <a:blip r:embed="rId5"/>
          <a:stretch>
            <a:fillRect/>
          </a:stretch>
        </p:blipFill>
        <p:spPr>
          <a:xfrm>
            <a:off x="560455" y="4204237"/>
            <a:ext cx="3304701" cy="2472219"/>
          </a:xfrm>
          <a:prstGeom prst="rect">
            <a:avLst/>
          </a:prstGeom>
        </p:spPr>
      </p:pic>
      <p:pic>
        <p:nvPicPr>
          <p:cNvPr id="11" name="Picture 10">
            <a:extLst>
              <a:ext uri="{FF2B5EF4-FFF2-40B4-BE49-F238E27FC236}">
                <a16:creationId xmlns:a16="http://schemas.microsoft.com/office/drawing/2014/main" id="{32BD8131-5FB9-D225-6D18-56AC1BB4ECCC}"/>
              </a:ext>
            </a:extLst>
          </p:cNvPr>
          <p:cNvPicPr>
            <a:picLocks noChangeAspect="1"/>
          </p:cNvPicPr>
          <p:nvPr/>
        </p:nvPicPr>
        <p:blipFill>
          <a:blip r:embed="rId6"/>
          <a:stretch>
            <a:fillRect/>
          </a:stretch>
        </p:blipFill>
        <p:spPr>
          <a:xfrm>
            <a:off x="4527814" y="4204237"/>
            <a:ext cx="3182085" cy="2359978"/>
          </a:xfrm>
          <a:prstGeom prst="rect">
            <a:avLst/>
          </a:prstGeom>
        </p:spPr>
      </p:pic>
      <p:pic>
        <p:nvPicPr>
          <p:cNvPr id="15" name="Picture 14">
            <a:extLst>
              <a:ext uri="{FF2B5EF4-FFF2-40B4-BE49-F238E27FC236}">
                <a16:creationId xmlns:a16="http://schemas.microsoft.com/office/drawing/2014/main" id="{C3EDFE0D-B2DA-40BE-A808-B8ACC16D041E}"/>
              </a:ext>
            </a:extLst>
          </p:cNvPr>
          <p:cNvPicPr>
            <a:picLocks noChangeAspect="1"/>
          </p:cNvPicPr>
          <p:nvPr/>
        </p:nvPicPr>
        <p:blipFill>
          <a:blip r:embed="rId7"/>
          <a:stretch>
            <a:fillRect/>
          </a:stretch>
        </p:blipFill>
        <p:spPr>
          <a:xfrm>
            <a:off x="8253188" y="4204237"/>
            <a:ext cx="3227385" cy="2410168"/>
          </a:xfrm>
          <a:prstGeom prst="rect">
            <a:avLst/>
          </a:prstGeom>
        </p:spPr>
      </p:pic>
      <p:pic>
        <p:nvPicPr>
          <p:cNvPr id="18" name="Picture 17">
            <a:extLst>
              <a:ext uri="{FF2B5EF4-FFF2-40B4-BE49-F238E27FC236}">
                <a16:creationId xmlns:a16="http://schemas.microsoft.com/office/drawing/2014/main" id="{FC0672AC-849A-032D-00D8-C6E192948E6F}"/>
              </a:ext>
            </a:extLst>
          </p:cNvPr>
          <p:cNvPicPr>
            <a:picLocks noChangeAspect="1"/>
          </p:cNvPicPr>
          <p:nvPr/>
        </p:nvPicPr>
        <p:blipFill>
          <a:blip r:embed="rId8"/>
          <a:stretch>
            <a:fillRect/>
          </a:stretch>
        </p:blipFill>
        <p:spPr>
          <a:xfrm>
            <a:off x="626364" y="1725100"/>
            <a:ext cx="3172881" cy="2373543"/>
          </a:xfrm>
          <a:prstGeom prst="rect">
            <a:avLst/>
          </a:prstGeom>
        </p:spPr>
      </p:pic>
    </p:spTree>
    <p:extLst>
      <p:ext uri="{BB962C8B-B14F-4D97-AF65-F5344CB8AC3E}">
        <p14:creationId xmlns:p14="http://schemas.microsoft.com/office/powerpoint/2010/main" val="20382872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E2D6E0A-5784-CCAD-807C-2A15A2CA5A0C}"/>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9125993-396D-4FE0-4E32-6CA170CE5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EE66409-74CD-6F72-002F-C78476796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E24C7F-54AE-3034-0956-0C060308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DD97FF4-E641-5783-A8F0-267549B8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69A1040-7586-87A1-BD84-C39A79EC3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8048685-F569-15CC-0C90-13DF4CD26D2D}"/>
              </a:ext>
            </a:extLst>
          </p:cNvPr>
          <p:cNvSpPr>
            <a:spLocks noGrp="1"/>
          </p:cNvSpPr>
          <p:nvPr>
            <p:ph type="title"/>
          </p:nvPr>
        </p:nvSpPr>
        <p:spPr>
          <a:xfrm>
            <a:off x="699714" y="353160"/>
            <a:ext cx="11492284" cy="898581"/>
          </a:xfrm>
        </p:spPr>
        <p:txBody>
          <a:bodyPr vert="horz" lIns="91440" tIns="45720" rIns="91440" bIns="45720" rtlCol="0" anchor="ctr">
            <a:normAutofit fontScale="90000"/>
          </a:bodyPr>
          <a:lstStyle/>
          <a:p>
            <a:r>
              <a:rPr lang="en-US" sz="4000" b="1" dirty="0">
                <a:solidFill>
                  <a:schemeClr val="bg1"/>
                </a:solidFill>
              </a:rPr>
              <a:t>Main differences between variable &amp; observation clustering?</a:t>
            </a:r>
          </a:p>
        </p:txBody>
      </p:sp>
      <p:sp>
        <p:nvSpPr>
          <p:cNvPr id="5" name="TextBox 4">
            <a:extLst>
              <a:ext uri="{FF2B5EF4-FFF2-40B4-BE49-F238E27FC236}">
                <a16:creationId xmlns:a16="http://schemas.microsoft.com/office/drawing/2014/main" id="{AC7F0E32-23B0-A826-6734-8FEA2C4B9856}"/>
              </a:ext>
            </a:extLst>
          </p:cNvPr>
          <p:cNvSpPr txBox="1"/>
          <p:nvPr/>
        </p:nvSpPr>
        <p:spPr>
          <a:xfrm>
            <a:off x="328612" y="1662678"/>
            <a:ext cx="11730038" cy="3570208"/>
          </a:xfrm>
          <a:prstGeom prst="rect">
            <a:avLst/>
          </a:prstGeom>
          <a:noFill/>
        </p:spPr>
        <p:txBody>
          <a:bodyPr wrap="square" rtlCol="1">
            <a:spAutoFit/>
          </a:bodyPr>
          <a:lstStyle/>
          <a:p>
            <a:r>
              <a:rPr lang="en-US" sz="2000" dirty="0"/>
              <a:t>Feature clustering differs from feature selection in that it focuses on grouping features based on mutual dependencies, whereas feature selection often evaluates each feature individually. This technique is particularly effective for high-dimensional datasets, where feature redundancy can significantly impact computational efficiency and model performance (Dhillon et al., 2003).</a:t>
            </a:r>
          </a:p>
          <a:p>
            <a:endParaRPr lang="en-US" sz="2000" dirty="0"/>
          </a:p>
          <a:p>
            <a:r>
              <a:rPr lang="en-US" b="1" dirty="0"/>
              <a:t>Challenges implementing Distance matrix (1-|R|) to PCA:</a:t>
            </a:r>
          </a:p>
          <a:p>
            <a:pPr>
              <a:buFont typeface="+mj-lt"/>
              <a:buAutoNum type="arabicPeriod"/>
            </a:pPr>
            <a:r>
              <a:rPr lang="en-US" b="1" dirty="0"/>
              <a:t>Not a True Euclidean Distance: </a:t>
            </a:r>
            <a:r>
              <a:rPr lang="en-US" dirty="0"/>
              <a:t>D=1−∣R∣ may violate properties of a true distance metric (e.g., triangle inequality), potentially misaligning with PCA's assumptions about Euclidean geometry.</a:t>
            </a:r>
          </a:p>
          <a:p>
            <a:pPr>
              <a:buFont typeface="+mj-lt"/>
              <a:buAutoNum type="arabicPeriod"/>
            </a:pPr>
            <a:r>
              <a:rPr lang="en-US" b="1" dirty="0"/>
              <a:t>Sensitivity to Nonlinear Relationships: </a:t>
            </a:r>
            <a:r>
              <a:rPr lang="en-US" dirty="0"/>
              <a:t>If the relationship between features is nonlinear, D=1−∣R∣ may misrepresent distances.</a:t>
            </a:r>
          </a:p>
          <a:p>
            <a:pPr>
              <a:buFont typeface="+mj-lt"/>
              <a:buAutoNum type="arabicPeriod"/>
            </a:pPr>
            <a:r>
              <a:rPr lang="en-US" b="1" dirty="0"/>
              <a:t>High Redundancy in D: </a:t>
            </a:r>
            <a:r>
              <a:rPr lang="en-US" dirty="0"/>
              <a:t>Highly correlated features lead to small distances, potentially biasing PCA towards a few dominant features.</a:t>
            </a:r>
          </a:p>
        </p:txBody>
      </p:sp>
    </p:spTree>
    <p:extLst>
      <p:ext uri="{BB962C8B-B14F-4D97-AF65-F5344CB8AC3E}">
        <p14:creationId xmlns:p14="http://schemas.microsoft.com/office/powerpoint/2010/main" val="11775820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E4C11B7-FE1F-7727-1C49-D1D6D5B924C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EE1E8BC-3D5F-BD72-81BC-942EF98B1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CB02245-E218-9D45-C7FE-BB0EFC041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172E92-806F-2582-7F02-7F069BE60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3460B5F-217C-5935-198B-BAE90308A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74B478-006A-1A89-1098-11A0DC4D1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FE9E4E5-D27F-4DEC-899E-201E13E813AE}"/>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K-Means Clustering - Steps</a:t>
            </a:r>
            <a:endParaRPr lang="en-US" sz="4000" dirty="0">
              <a:solidFill>
                <a:schemeClr val="bg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7F031B3-9D33-1F5B-5199-0E2B13C7C663}"/>
                  </a:ext>
                </a:extLst>
              </p:cNvPr>
              <p:cNvSpPr txBox="1"/>
              <p:nvPr/>
            </p:nvSpPr>
            <p:spPr>
              <a:xfrm>
                <a:off x="309847" y="1783917"/>
                <a:ext cx="11572306" cy="4708981"/>
              </a:xfrm>
              <a:prstGeom prst="rect">
                <a:avLst/>
              </a:prstGeom>
              <a:noFill/>
            </p:spPr>
            <p:txBody>
              <a:bodyPr wrap="square" rtlCol="1">
                <a:spAutoFit/>
              </a:bodyPr>
              <a:lstStyle/>
              <a:p>
                <a:pPr marL="342900" indent="-342900">
                  <a:buFont typeface="+mj-lt"/>
                  <a:buAutoNum type="arabicPeriod"/>
                </a:pPr>
                <a:r>
                  <a:rPr lang="en-US" sz="2000" b="1" dirty="0"/>
                  <a:t>Distance Matrix </a:t>
                </a:r>
                <a14:m>
                  <m:oMath xmlns:m="http://schemas.openxmlformats.org/officeDocument/2006/math">
                    <m:r>
                      <a:rPr lang="en-US" sz="2000" b="1" i="1" dirty="0">
                        <a:latin typeface="Cambria Math" panose="02040503050406030204" pitchFamily="18" charset="0"/>
                      </a:rPr>
                      <m:t>𝐃</m:t>
                    </m:r>
                  </m:oMath>
                </a14:m>
                <a:r>
                  <a:rPr lang="en-US" sz="2000" dirty="0"/>
                  <a:t>: </a:t>
                </a:r>
                <a:r>
                  <a:rPr lang="en-US" sz="2000" b="1" dirty="0"/>
                  <a:t>Distance between features based on </a:t>
                </a:r>
                <a14:m>
                  <m:oMath xmlns:m="http://schemas.openxmlformats.org/officeDocument/2006/math">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r>
                      <a:rPr lang="en-US" sz="2000" b="1" i="1" dirty="0" smtClean="0">
                        <a:latin typeface="Cambria Math" panose="02040503050406030204" pitchFamily="18" charset="0"/>
                      </a:rPr>
                      <m:t>𝑹</m:t>
                    </m:r>
                    <m:r>
                      <a:rPr lang="en-US" sz="2000" b="1" i="1" dirty="0" smtClean="0">
                        <a:latin typeface="Cambria Math" panose="02040503050406030204" pitchFamily="18" charset="0"/>
                      </a:rPr>
                      <m:t>|</m:t>
                    </m:r>
                  </m:oMath>
                </a14:m>
                <a:r>
                  <a:rPr lang="en-US" sz="2000" b="1" dirty="0"/>
                  <a:t>, when R is Pearson correlation matrix.</a:t>
                </a:r>
                <a:endParaRPr lang="en-US" sz="2000" dirty="0"/>
              </a:p>
              <a:p>
                <a:pPr marL="342900" indent="-342900">
                  <a:buFont typeface="+mj-lt"/>
                  <a:buAutoNum type="arabicPeriod"/>
                </a:pPr>
                <a:r>
                  <a:rPr lang="en-US" sz="2000" b="1" dirty="0"/>
                  <a:t>PCA</a:t>
                </a:r>
                <a:r>
                  <a:rPr lang="en-US" sz="2000" dirty="0"/>
                  <a:t>: Extracts axes (components) that represent maximum variance.</a:t>
                </a:r>
              </a:p>
              <a:p>
                <a:r>
                  <a:rPr lang="en-US" sz="2000" dirty="0"/>
                  <a:t>	2.1 Calc eigen vectors</a:t>
                </a:r>
              </a:p>
              <a:p>
                <a:r>
                  <a:rPr lang="en-US" sz="2000" dirty="0"/>
                  <a:t>	2.2 PCA matrix is defined </a:t>
                </a:r>
                <a14:m>
                  <m:oMath xmlns:m="http://schemas.openxmlformats.org/officeDocument/2006/math">
                    <m:sSup>
                      <m:sSupPr>
                        <m:ctrlPr>
                          <a:rPr lang="en-US" sz="2000" b="0" i="1" dirty="0" smtClean="0">
                            <a:latin typeface="Cambria Math" panose="02040503050406030204" pitchFamily="18" charset="0"/>
                          </a:rPr>
                        </m:ctrlPr>
                      </m:sSupPr>
                      <m:e>
                        <m:r>
                          <m:rPr>
                            <m:sty m:val="p"/>
                          </m:rPr>
                          <a:rPr lang="en-US" sz="2000" b="0" i="0" dirty="0" smtClean="0">
                            <a:latin typeface="Cambria Math" panose="02040503050406030204" pitchFamily="18" charset="0"/>
                          </a:rPr>
                          <m:t>PC</m:t>
                        </m:r>
                      </m:e>
                      <m:sup>
                        <m:r>
                          <a:rPr lang="en-US" sz="2000" b="0" i="0" dirty="0" smtClean="0">
                            <a:latin typeface="Cambria Math" panose="02040503050406030204" pitchFamily="18" charset="0"/>
                          </a:rPr>
                          <m:t>′</m:t>
                        </m:r>
                      </m:sup>
                    </m:sSup>
                    <m:r>
                      <m:rPr>
                        <m:sty m:val="p"/>
                      </m:rPr>
                      <a:rPr lang="en-US" sz="2000" b="0" i="0" dirty="0" smtClean="0">
                        <a:latin typeface="Cambria Math" panose="02040503050406030204" pitchFamily="18" charset="0"/>
                      </a:rPr>
                      <m:t>s</m:t>
                    </m:r>
                    <m:r>
                      <a:rPr lang="en-US" sz="2000" dirty="0" smtClean="0">
                        <a:latin typeface="Cambria Math" panose="02040503050406030204" pitchFamily="18" charset="0"/>
                      </a:rPr>
                      <m:t>=</m:t>
                    </m:r>
                    <m:sSup>
                      <m:sSupPr>
                        <m:ctrlPr>
                          <a:rPr lang="pt-BR" sz="2000" i="1" dirty="0" smtClean="0">
                            <a:latin typeface="Cambria Math" panose="02040503050406030204" pitchFamily="18" charset="0"/>
                          </a:rPr>
                        </m:ctrlPr>
                      </m:sSupPr>
                      <m:e>
                        <m:r>
                          <a:rPr lang="en-US" sz="2000" b="0" i="1" dirty="0" smtClean="0">
                            <a:latin typeface="Cambria Math" panose="02040503050406030204" pitchFamily="18" charset="0"/>
                          </a:rPr>
                          <m:t>𝑊</m:t>
                        </m:r>
                      </m:e>
                      <m:sup>
                        <m:r>
                          <a:rPr lang="en-US" sz="2000" b="0" i="1" dirty="0" smtClean="0">
                            <a:latin typeface="Cambria Math" panose="02040503050406030204" pitchFamily="18" charset="0"/>
                          </a:rPr>
                          <m:t>𝑇</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𝐷</m:t>
                    </m:r>
                  </m:oMath>
                </a14:m>
                <a:r>
                  <a:rPr lang="en-US" sz="2000" dirty="0"/>
                  <a:t> (W = PCA eigen vectors, D = distance matrix)</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3. Variable representation</a:t>
                </a:r>
                <a:r>
                  <a:rPr lang="en-US" sz="2000" dirty="0"/>
                  <a:t>: Maps each feature in the PCA space.</a:t>
                </a:r>
              </a:p>
              <a:p>
                <a:r>
                  <a:rPr lang="en-US" sz="2000" b="1" dirty="0"/>
                  <a:t>4. Clustering and graphing</a:t>
                </a:r>
                <a:r>
                  <a:rPr lang="en-US" sz="2000" dirty="0"/>
                  <a:t>: Performs clustering and plots the result</a:t>
                </a:r>
                <a:endParaRPr lang="he-IL" sz="2000" dirty="0"/>
              </a:p>
            </p:txBody>
          </p:sp>
        </mc:Choice>
        <mc:Fallback xmlns="">
          <p:sp>
            <p:nvSpPr>
              <p:cNvPr id="3" name="TextBox 2">
                <a:extLst>
                  <a:ext uri="{FF2B5EF4-FFF2-40B4-BE49-F238E27FC236}">
                    <a16:creationId xmlns:a16="http://schemas.microsoft.com/office/drawing/2014/main" id="{57F031B3-9D33-1F5B-5199-0E2B13C7C663}"/>
                  </a:ext>
                </a:extLst>
              </p:cNvPr>
              <p:cNvSpPr txBox="1">
                <a:spLocks noRot="1" noChangeAspect="1" noMove="1" noResize="1" noEditPoints="1" noAdjustHandles="1" noChangeArrowheads="1" noChangeShapeType="1" noTextEdit="1"/>
              </p:cNvSpPr>
              <p:nvPr/>
            </p:nvSpPr>
            <p:spPr>
              <a:xfrm>
                <a:off x="309847" y="1783917"/>
                <a:ext cx="11572306" cy="4708981"/>
              </a:xfrm>
              <a:prstGeom prst="rect">
                <a:avLst/>
              </a:prstGeom>
              <a:blipFill>
                <a:blip r:embed="rId3"/>
                <a:stretch>
                  <a:fillRect l="-580" t="-907" b="-1425"/>
                </a:stretch>
              </a:blipFill>
            </p:spPr>
            <p:txBody>
              <a:bodyPr/>
              <a:lstStyle/>
              <a:p>
                <a:r>
                  <a:rPr lang="he-IL">
                    <a:noFill/>
                  </a:rPr>
                  <a:t> </a:t>
                </a:r>
              </a:p>
            </p:txBody>
          </p:sp>
        </mc:Fallback>
      </mc:AlternateContent>
      <p:graphicFrame>
        <p:nvGraphicFramePr>
          <p:cNvPr id="4" name="טבלה 4">
            <a:extLst>
              <a:ext uri="{FF2B5EF4-FFF2-40B4-BE49-F238E27FC236}">
                <a16:creationId xmlns:a16="http://schemas.microsoft.com/office/drawing/2014/main" id="{6E096F14-5CC3-FD0E-36B1-12741FEFAD69}"/>
              </a:ext>
            </a:extLst>
          </p:cNvPr>
          <p:cNvGraphicFramePr>
            <a:graphicFrameLocks noGrp="1"/>
          </p:cNvGraphicFramePr>
          <p:nvPr>
            <p:extLst>
              <p:ext uri="{D42A27DB-BD31-4B8C-83A1-F6EECF244321}">
                <p14:modId xmlns:p14="http://schemas.microsoft.com/office/powerpoint/2010/main" val="2100832232"/>
              </p:ext>
            </p:extLst>
          </p:nvPr>
        </p:nvGraphicFramePr>
        <p:xfrm>
          <a:off x="1487836" y="3308457"/>
          <a:ext cx="8944058" cy="2407920"/>
        </p:xfrm>
        <a:graphic>
          <a:graphicData uri="http://schemas.openxmlformats.org/drawingml/2006/table">
            <a:tbl>
              <a:tblPr rtl="1" firstRow="1" bandRow="1">
                <a:tableStyleId>{5C22544A-7EE6-4342-B048-85BDC9FD1C3A}</a:tableStyleId>
              </a:tblPr>
              <a:tblGrid>
                <a:gridCol w="3227373">
                  <a:extLst>
                    <a:ext uri="{9D8B030D-6E8A-4147-A177-3AD203B41FA5}">
                      <a16:colId xmlns:a16="http://schemas.microsoft.com/office/drawing/2014/main" val="3471156965"/>
                    </a:ext>
                  </a:extLst>
                </a:gridCol>
                <a:gridCol w="3053902">
                  <a:extLst>
                    <a:ext uri="{9D8B030D-6E8A-4147-A177-3AD203B41FA5}">
                      <a16:colId xmlns:a16="http://schemas.microsoft.com/office/drawing/2014/main" val="3180395732"/>
                    </a:ext>
                  </a:extLst>
                </a:gridCol>
                <a:gridCol w="2662783">
                  <a:extLst>
                    <a:ext uri="{9D8B030D-6E8A-4147-A177-3AD203B41FA5}">
                      <a16:colId xmlns:a16="http://schemas.microsoft.com/office/drawing/2014/main" val="1780114036"/>
                    </a:ext>
                  </a:extLst>
                </a:gridCol>
              </a:tblGrid>
              <a:tr h="328398">
                <a:tc>
                  <a:txBody>
                    <a:bodyPr/>
                    <a:lstStyle/>
                    <a:p>
                      <a:pPr rtl="1"/>
                      <a:r>
                        <a:rPr lang="en-US" sz="1600" dirty="0"/>
                        <a:t>Feature Clustering</a:t>
                      </a:r>
                      <a:endParaRPr lang="he-IL" sz="1600" dirty="0"/>
                    </a:p>
                  </a:txBody>
                  <a:tcPr/>
                </a:tc>
                <a:tc>
                  <a:txBody>
                    <a:bodyPr/>
                    <a:lstStyle/>
                    <a:p>
                      <a:pPr rtl="1"/>
                      <a:r>
                        <a:rPr lang="en-US" sz="1600" dirty="0"/>
                        <a:t>Observation Clustering</a:t>
                      </a:r>
                      <a:endParaRPr lang="he-IL" sz="1600" dirty="0"/>
                    </a:p>
                  </a:txBody>
                  <a:tcPr/>
                </a:tc>
                <a:tc>
                  <a:txBody>
                    <a:bodyPr/>
                    <a:lstStyle/>
                    <a:p>
                      <a:pPr rtl="1"/>
                      <a:endParaRPr lang="he-IL" sz="1600" dirty="0"/>
                    </a:p>
                  </a:txBody>
                  <a:tcPr/>
                </a:tc>
                <a:extLst>
                  <a:ext uri="{0D108BD9-81ED-4DB2-BD59-A6C34878D82A}">
                    <a16:rowId xmlns:a16="http://schemas.microsoft.com/office/drawing/2014/main" val="393650614"/>
                  </a:ext>
                </a:extLst>
              </a:tr>
              <a:tr h="328398">
                <a:tc>
                  <a:txBody>
                    <a:bodyPr/>
                    <a:lstStyle/>
                    <a:p>
                      <a:pPr rtl="1"/>
                      <a:r>
                        <a:rPr lang="en-US" sz="1600" dirty="0"/>
                        <a:t>Features (columns)</a:t>
                      </a:r>
                      <a:endParaRPr lang="he-IL" sz="1600" dirty="0"/>
                    </a:p>
                  </a:txBody>
                  <a:tcPr/>
                </a:tc>
                <a:tc>
                  <a:txBody>
                    <a:bodyPr/>
                    <a:lstStyle/>
                    <a:p>
                      <a:pPr rtl="1"/>
                      <a:r>
                        <a:rPr lang="en-US" sz="1600" dirty="0"/>
                        <a:t>Observations (rows)</a:t>
                      </a:r>
                      <a:endParaRPr lang="he-IL" sz="1600" dirty="0"/>
                    </a:p>
                  </a:txBody>
                  <a:tcPr/>
                </a:tc>
                <a:tc>
                  <a:txBody>
                    <a:bodyPr/>
                    <a:lstStyle/>
                    <a:p>
                      <a:pPr rtl="1"/>
                      <a:r>
                        <a:rPr lang="en-US" sz="1600" dirty="0"/>
                        <a:t>What projected ? </a:t>
                      </a:r>
                      <a:endParaRPr lang="he-IL" sz="1600" dirty="0"/>
                    </a:p>
                  </a:txBody>
                  <a:tcPr/>
                </a:tc>
                <a:extLst>
                  <a:ext uri="{0D108BD9-81ED-4DB2-BD59-A6C34878D82A}">
                    <a16:rowId xmlns:a16="http://schemas.microsoft.com/office/drawing/2014/main" val="3098498185"/>
                  </a:ext>
                </a:extLst>
              </a:tr>
              <a:tr h="567231">
                <a:tc>
                  <a:txBody>
                    <a:bodyPr/>
                    <a:lstStyle/>
                    <a:p>
                      <a:pPr rtl="1"/>
                      <a:r>
                        <a:rPr lang="en-US" sz="1600" dirty="0"/>
                        <a:t>The relative contribution of a feature to each axis</a:t>
                      </a:r>
                      <a:endParaRPr lang="he-IL" sz="1600" dirty="0"/>
                    </a:p>
                  </a:txBody>
                  <a:tcPr/>
                </a:tc>
                <a:tc>
                  <a:txBody>
                    <a:bodyPr/>
                    <a:lstStyle/>
                    <a:p>
                      <a:pPr rtl="1"/>
                      <a:r>
                        <a:rPr lang="en-US" sz="1600" dirty="0"/>
                        <a:t>The relative contribution of an observation to each axis</a:t>
                      </a:r>
                      <a:endParaRPr lang="he-IL" sz="1600" dirty="0"/>
                    </a:p>
                  </a:txBody>
                  <a:tcPr/>
                </a:tc>
                <a:tc>
                  <a:txBody>
                    <a:bodyPr/>
                    <a:lstStyle/>
                    <a:p>
                      <a:pPr rtl="1"/>
                      <a:r>
                        <a:rPr lang="en-US" sz="1600" dirty="0"/>
                        <a:t>What the points represent ?</a:t>
                      </a:r>
                      <a:endParaRPr lang="he-IL" sz="1600" dirty="0"/>
                    </a:p>
                  </a:txBody>
                  <a:tcPr/>
                </a:tc>
                <a:extLst>
                  <a:ext uri="{0D108BD9-81ED-4DB2-BD59-A6C34878D82A}">
                    <a16:rowId xmlns:a16="http://schemas.microsoft.com/office/drawing/2014/main" val="4291239362"/>
                  </a:ext>
                </a:extLst>
              </a:tr>
              <a:tr h="328398">
                <a:tc>
                  <a:txBody>
                    <a:bodyPr/>
                    <a:lstStyle/>
                    <a:p>
                      <a:pPr rtl="1"/>
                      <a:r>
                        <a:rPr lang="en-US" sz="1600" dirty="0"/>
                        <a:t>Correlation matrix</a:t>
                      </a:r>
                      <a:endParaRPr lang="he-IL" sz="1600" dirty="0"/>
                    </a:p>
                  </a:txBody>
                  <a:tcPr/>
                </a:tc>
                <a:tc>
                  <a:txBody>
                    <a:bodyPr/>
                    <a:lstStyle/>
                    <a:p>
                      <a:pPr rtl="1"/>
                      <a:r>
                        <a:rPr lang="en-US" sz="1600" dirty="0"/>
                        <a:t>Centered Data</a:t>
                      </a:r>
                      <a:endParaRPr lang="he-IL" sz="1600" dirty="0"/>
                    </a:p>
                  </a:txBody>
                  <a:tcPr/>
                </a:tc>
                <a:tc>
                  <a:txBody>
                    <a:bodyPr/>
                    <a:lstStyle/>
                    <a:p>
                      <a:pPr rtl="1"/>
                      <a:r>
                        <a:rPr lang="en-US" sz="1600" dirty="0"/>
                        <a:t>Matrix used</a:t>
                      </a:r>
                      <a:endParaRPr lang="he-IL" sz="1600" dirty="0"/>
                    </a:p>
                  </a:txBody>
                  <a:tcPr/>
                </a:tc>
                <a:extLst>
                  <a:ext uri="{0D108BD9-81ED-4DB2-BD59-A6C34878D82A}">
                    <a16:rowId xmlns:a16="http://schemas.microsoft.com/office/drawing/2014/main" val="2584481802"/>
                  </a:ext>
                </a:extLst>
              </a:tr>
              <a:tr h="806066">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600" dirty="0"/>
                        <a:t>Find how each feature </a:t>
                      </a:r>
                      <a:r>
                        <a:rPr lang="en-US" sz="1600" b="1" dirty="0"/>
                        <a:t>related</a:t>
                      </a:r>
                      <a:r>
                        <a:rPr lang="en-US" sz="1600" dirty="0"/>
                        <a:t> to principal components</a:t>
                      </a:r>
                      <a:endParaRPr lang="he-IL" sz="1600" dirty="0"/>
                    </a:p>
                    <a:p>
                      <a:pPr rtl="1"/>
                      <a:endParaRPr lang="he-IL" sz="1600" dirty="0"/>
                    </a:p>
                  </a:txBody>
                  <a:tcPr/>
                </a:tc>
                <a:tc>
                  <a:txBody>
                    <a:bodyPr/>
                    <a:lstStyle/>
                    <a:p>
                      <a:pPr rtl="1"/>
                      <a:r>
                        <a:rPr lang="en-US" sz="1600" dirty="0"/>
                        <a:t>Find how each observation </a:t>
                      </a:r>
                      <a:r>
                        <a:rPr lang="en-US" sz="1600" b="1" dirty="0"/>
                        <a:t>contributes</a:t>
                      </a:r>
                      <a:r>
                        <a:rPr lang="en-US" sz="1600" dirty="0"/>
                        <a:t> to principal components</a:t>
                      </a:r>
                      <a:endParaRPr lang="he-IL" sz="1600" dirty="0"/>
                    </a:p>
                  </a:txBody>
                  <a:tcPr/>
                </a:tc>
                <a:tc>
                  <a:txBody>
                    <a:bodyPr/>
                    <a:lstStyle/>
                    <a:p>
                      <a:pPr rtl="1"/>
                      <a:r>
                        <a:rPr lang="en-US" sz="1600" b="1" dirty="0"/>
                        <a:t>Target</a:t>
                      </a:r>
                      <a:r>
                        <a:rPr lang="en-US" sz="1600" dirty="0"/>
                        <a:t> </a:t>
                      </a:r>
                      <a:endParaRPr lang="he-IL" sz="1600" dirty="0"/>
                    </a:p>
                  </a:txBody>
                  <a:tcPr/>
                </a:tc>
                <a:extLst>
                  <a:ext uri="{0D108BD9-81ED-4DB2-BD59-A6C34878D82A}">
                    <a16:rowId xmlns:a16="http://schemas.microsoft.com/office/drawing/2014/main" val="3530577054"/>
                  </a:ext>
                </a:extLst>
              </a:tr>
            </a:tbl>
          </a:graphicData>
        </a:graphic>
      </p:graphicFrame>
    </p:spTree>
    <p:extLst>
      <p:ext uri="{BB962C8B-B14F-4D97-AF65-F5344CB8AC3E}">
        <p14:creationId xmlns:p14="http://schemas.microsoft.com/office/powerpoint/2010/main" val="3218471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7B7ABA-9C23-03C9-0A22-39A2F4E18DB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844291D-188E-D04E-F3C5-F09C8D53D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8DCEF9B4-5752-8148-CD7F-7AF5F0A93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F569A7F-18A2-2593-38D1-A9AC151CE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9B21FBA8-9459-C5DA-22BD-9E63F8316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71414374-1600-D1BA-8B5A-38AAA88BD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AD47C1A3-0214-10E3-1364-1C1FCE76945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Matching Process</a:t>
            </a:r>
          </a:p>
        </p:txBody>
      </p:sp>
      <p:sp>
        <p:nvSpPr>
          <p:cNvPr id="3" name="TextBox 2">
            <a:extLst>
              <a:ext uri="{FF2B5EF4-FFF2-40B4-BE49-F238E27FC236}">
                <a16:creationId xmlns:a16="http://schemas.microsoft.com/office/drawing/2014/main" id="{DB9E56F1-06C5-7E4B-E44B-D98D08D6604C}"/>
              </a:ext>
            </a:extLst>
          </p:cNvPr>
          <p:cNvSpPr txBox="1"/>
          <p:nvPr/>
        </p:nvSpPr>
        <p:spPr>
          <a:xfrm>
            <a:off x="554015" y="1963127"/>
            <a:ext cx="11083969" cy="3785652"/>
          </a:xfrm>
          <a:prstGeom prst="rect">
            <a:avLst/>
          </a:prstGeom>
          <a:noFill/>
        </p:spPr>
        <p:txBody>
          <a:bodyPr wrap="square" rtlCol="1">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To keep patients that can contribute to the research and the ratio 1:1 between prediabetes and control and avoid age, gender, and sector biases, subjects whose matched subjects did not meet the above requirements or moved a group were added to a matching process.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The matching process was performed using the maximum bipartite matching algorithm </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Arial" panose="020B0604020202020204" pitchFamily="34" charset="0"/>
              </a:rPr>
              <a:t>(Hopcroft &amp; Karp, 1973)</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to reach the maximum number of matches. Arcs were connected according to the original match conditions (up to two years difference in age, same gender, and sector) between prediabetes patients and controls.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1,738 subjects were matched, but 175 pairs were removed from the cohort because at least one of the subjects in the pair was younger than 20 years old at the reference date, which was an inclusion criterion.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A total of 13,809 </a:t>
            </a:r>
            <a:r>
              <a:rPr kumimoji="0" lang="he-IL" sz="2000" b="0" i="0" u="none" strike="noStrike" kern="120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matched</a:t>
            </a:r>
            <a:r>
              <a:rPr kumimoji="0" lang="he-IL"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prediabetes and controls were included in the cohort after meeting all the conditions.</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96673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5CD6AFD-5BFF-712D-C938-3A9871323D6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394A5A-CB13-097A-7CFF-3B14457FE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960DB04F-E000-E07D-EC1D-CAECBB36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51CDB9-846E-9D4F-25EA-BD01713E5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8114E70-58A0-B968-6A01-65BBCB89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AE38715-7184-F8A0-5053-8F728EDFA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64FA31B-E060-ED16-3E6D-DE63E77E50F4}"/>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b="1" dirty="0">
                <a:solidFill>
                  <a:schemeClr val="bg1"/>
                </a:solidFill>
              </a:rPr>
              <a:t>K-Means Clustering: Example</a:t>
            </a:r>
          </a:p>
        </p:txBody>
      </p:sp>
      <mc:AlternateContent xmlns:mc="http://schemas.openxmlformats.org/markup-compatibility/2006" xmlns:a14="http://schemas.microsoft.com/office/drawing/2010/main">
        <mc:Choice Requires="a14">
          <p:sp>
            <p:nvSpPr>
              <p:cNvPr id="3" name="תיבת טקסט 7">
                <a:extLst>
                  <a:ext uri="{FF2B5EF4-FFF2-40B4-BE49-F238E27FC236}">
                    <a16:creationId xmlns:a16="http://schemas.microsoft.com/office/drawing/2014/main" id="{D3E68D2A-3CF0-E1ED-02B9-49B8D3834B6B}"/>
                  </a:ext>
                </a:extLst>
              </p:cNvPr>
              <p:cNvSpPr txBox="1"/>
              <p:nvPr/>
            </p:nvSpPr>
            <p:spPr>
              <a:xfrm>
                <a:off x="128592" y="1621107"/>
                <a:ext cx="12001500" cy="5279266"/>
              </a:xfrm>
              <a:prstGeom prst="rect">
                <a:avLst/>
              </a:prstGeom>
              <a:noFill/>
            </p:spPr>
            <p:txBody>
              <a:bodyPr wrap="square">
                <a:spAutoFit/>
              </a:bodyPr>
              <a:lstStyle/>
              <a:p>
                <a:r>
                  <a:rPr lang="en-US" sz="1600" b="1" dirty="0"/>
                  <a:t>Data: </a:t>
                </a:r>
                <a:r>
                  <a:rPr lang="en-US" sz="1600" dirty="0"/>
                  <a:t>BMI  : [10,11,11.5,12], Glucose : [10,20,30,40], Hba1c [14,12,17,18]</a:t>
                </a:r>
                <a:endParaRPr lang="en-US" sz="1600" b="1" dirty="0"/>
              </a:p>
              <a:p>
                <a:pPr marL="342900" indent="-342900">
                  <a:buAutoNum type="arabicParenR"/>
                </a:pPr>
                <a:r>
                  <a:rPr lang="en-US" sz="1600" b="1" dirty="0"/>
                  <a:t>Distance Matrix (1-|R|): </a:t>
                </a:r>
                <a:r>
                  <a:rPr lang="en-US" sz="1600" dirty="0"/>
                  <a:t>calculate Correlation Matrix R (Pearson) and then convert to Distance matrix by D=1-|R|</a:t>
                </a:r>
              </a:p>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𝑹</m:t>
                      </m:r>
                      <m:r>
                        <a:rPr lang="en-US" sz="1600" b="1" i="1" dirty="0">
                          <a:latin typeface="Cambria Math" panose="02040503050406030204" pitchFamily="18" charset="0"/>
                        </a:rPr>
                        <m:t>= </m:t>
                      </m:r>
                      <m:m>
                        <m:mPr>
                          <m:mcs>
                            <m:mc>
                              <m:mcPr>
                                <m:count m:val="1"/>
                                <m:mcJc m:val="center"/>
                              </m:mcPr>
                            </m:mc>
                          </m:mcs>
                          <m:ctrlPr>
                            <a:rPr lang="en-US" sz="1600" b="1" i="1" smtClean="0">
                              <a:latin typeface="Cambria Math" panose="02040503050406030204" pitchFamily="18" charset="0"/>
                            </a:rPr>
                          </m:ctrlPr>
                        </m:mPr>
                        <m:mr>
                          <m:e>
                            <m:m>
                              <m:mPr>
                                <m:mcs>
                                  <m:mc>
                                    <m:mcPr>
                                      <m:count m:val="3"/>
                                      <m:mcJc m:val="center"/>
                                    </m:mcPr>
                                  </m:mc>
                                </m:mcs>
                                <m:ctrlPr>
                                  <a:rPr lang="en-US" sz="1600" b="1" i="1" smtClean="0">
                                    <a:latin typeface="Cambria Math" panose="02040503050406030204" pitchFamily="18" charset="0"/>
                                  </a:rPr>
                                </m:ctrlPr>
                              </m:mPr>
                              <m:mr>
                                <m:e>
                                  <m:r>
                                    <m:rPr>
                                      <m:brk m:alnAt="7"/>
                                    </m:rPr>
                                    <a:rPr lang="en-US" sz="1600" b="1" i="1" smtClean="0">
                                      <a:latin typeface="Cambria Math" panose="02040503050406030204" pitchFamily="18" charset="0"/>
                                    </a:rPr>
                                    <m:t>𝑨</m:t>
                                  </m:r>
                                </m:e>
                                <m:e>
                                  <m:r>
                                    <a:rPr lang="en-US" sz="1600" b="1" i="1" smtClean="0">
                                      <a:latin typeface="Cambria Math" panose="02040503050406030204" pitchFamily="18" charset="0"/>
                                    </a:rPr>
                                    <m:t>𝑩</m:t>
                                  </m:r>
                                </m:e>
                                <m:e>
                                  <m:r>
                                    <a:rPr lang="en-US" sz="1600" b="1" i="1" smtClean="0">
                                      <a:latin typeface="Cambria Math" panose="02040503050406030204" pitchFamily="18" charset="0"/>
                                    </a:rPr>
                                    <m:t>𝑪</m:t>
                                  </m:r>
                                </m:e>
                              </m:mr>
                            </m:m>
                          </m:e>
                        </m:mr>
                        <m:mr>
                          <m:e>
                            <m:m>
                              <m:mPr>
                                <m:mcs>
                                  <m:mc>
                                    <m:mcPr>
                                      <m:count m:val="1"/>
                                      <m:mcJc m:val="center"/>
                                    </m:mcPr>
                                  </m:mc>
                                </m:mcs>
                                <m:ctrlPr>
                                  <a:rPr lang="en-US" sz="1600" b="1" i="1">
                                    <a:latin typeface="Cambria Math" panose="02040503050406030204" pitchFamily="18" charset="0"/>
                                  </a:rPr>
                                </m:ctrlPr>
                              </m:mPr>
                              <m:mr>
                                <m:e>
                                  <m:r>
                                    <m:rPr>
                                      <m:brk m:alnAt="7"/>
                                    </m:rPr>
                                    <a:rPr lang="en-US" sz="1600" b="1" i="1">
                                      <a:latin typeface="Cambria Math" panose="02040503050406030204" pitchFamily="18" charset="0"/>
                                    </a:rPr>
                                    <m:t>𝑨</m:t>
                                  </m:r>
                                </m:e>
                              </m:mr>
                              <m:mr>
                                <m:e>
                                  <m:r>
                                    <a:rPr lang="en-US" sz="1600" b="1" i="1">
                                      <a:latin typeface="Cambria Math" panose="02040503050406030204" pitchFamily="18" charset="0"/>
                                    </a:rPr>
                                    <m:t>𝑩</m:t>
                                  </m:r>
                                </m:e>
                              </m:mr>
                              <m:mr>
                                <m:e>
                                  <m:r>
                                    <a:rPr lang="en-US" sz="1600" b="1" i="1">
                                      <a:latin typeface="Cambria Math" panose="02040503050406030204" pitchFamily="18" charset="0"/>
                                    </a:rPr>
                                    <m:t>𝑪</m:t>
                                  </m:r>
                                </m:e>
                              </m:mr>
                            </m:m>
                            <m:d>
                              <m:dPr>
                                <m:begChr m:val="["/>
                                <m:endChr m:val="]"/>
                                <m:ctrlPr>
                                  <a:rPr lang="en-US" sz="1600" b="1" i="1">
                                    <a:latin typeface="Cambria Math" panose="02040503050406030204" pitchFamily="18" charset="0"/>
                                  </a:rPr>
                                </m:ctrlPr>
                              </m:dPr>
                              <m:e>
                                <m:m>
                                  <m:mPr>
                                    <m:mcs>
                                      <m:mc>
                                        <m:mcPr>
                                          <m:count m:val="3"/>
                                          <m:mcJc m:val="center"/>
                                        </m:mcPr>
                                      </m:mc>
                                    </m:mcs>
                                    <m:ctrlPr>
                                      <a:rPr lang="en-US" sz="1600" b="1" i="1">
                                        <a:latin typeface="Cambria Math" panose="02040503050406030204" pitchFamily="18" charset="0"/>
                                      </a:rPr>
                                    </m:ctrlPr>
                                  </m:mPr>
                                  <m:mr>
                                    <m:e>
                                      <m:r>
                                        <m:rPr>
                                          <m:brk m:alnAt="7"/>
                                        </m:rP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𝟎</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𝟖</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𝟑</m:t>
                                      </m:r>
                                    </m:e>
                                  </m:mr>
                                  <m:mr>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𝟖</m:t>
                                      </m:r>
                                    </m:e>
                                    <m:e>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𝟎</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𝟕</m:t>
                                      </m:r>
                                    </m:e>
                                  </m:mr>
                                  <m:mr>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𝟑</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𝟕</m:t>
                                      </m:r>
                                    </m:e>
                                    <m:e>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𝟎</m:t>
                                      </m:r>
                                    </m:e>
                                  </m:mr>
                                </m:m>
                              </m:e>
                            </m:d>
                          </m:e>
                        </m:mr>
                      </m:m>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𝑫</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d>
                        <m:dPr>
                          <m:begChr m:val="|"/>
                          <m:endChr m:val="|"/>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𝑹</m:t>
                          </m:r>
                        </m:e>
                      </m:d>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m>
                        <m:mPr>
                          <m:mcs>
                            <m:mc>
                              <m:mcPr>
                                <m:count m:val="1"/>
                                <m:mcJc m:val="center"/>
                              </m:mcPr>
                            </m:mc>
                          </m:mcs>
                          <m:ctrlPr>
                            <a:rPr lang="en-US" sz="1600" b="1" i="1">
                              <a:latin typeface="Cambria Math" panose="02040503050406030204" pitchFamily="18" charset="0"/>
                            </a:rPr>
                          </m:ctrlPr>
                        </m:mPr>
                        <m:mr>
                          <m:e>
                            <m:m>
                              <m:mPr>
                                <m:mcs>
                                  <m:mc>
                                    <m:mcPr>
                                      <m:count m:val="3"/>
                                      <m:mcJc m:val="center"/>
                                    </m:mcPr>
                                  </m:mc>
                                </m:mcs>
                                <m:ctrlPr>
                                  <a:rPr lang="en-US" sz="1600" b="1" i="1">
                                    <a:latin typeface="Cambria Math" panose="02040503050406030204" pitchFamily="18" charset="0"/>
                                  </a:rPr>
                                </m:ctrlPr>
                              </m:mPr>
                              <m:mr>
                                <m:e>
                                  <m:r>
                                    <m:rPr>
                                      <m:brk m:alnAt="7"/>
                                    </m:rPr>
                                    <a:rPr lang="en-US" sz="1600" b="1" i="1">
                                      <a:latin typeface="Cambria Math" panose="02040503050406030204" pitchFamily="18" charset="0"/>
                                    </a:rPr>
                                    <m:t>𝑨</m:t>
                                  </m:r>
                                </m:e>
                                <m:e>
                                  <m:r>
                                    <a:rPr lang="en-US" sz="1600" b="1" i="1">
                                      <a:latin typeface="Cambria Math" panose="02040503050406030204" pitchFamily="18" charset="0"/>
                                    </a:rPr>
                                    <m:t>𝑩</m:t>
                                  </m:r>
                                </m:e>
                                <m:e>
                                  <m:r>
                                    <a:rPr lang="en-US" sz="1600" b="1" i="1">
                                      <a:latin typeface="Cambria Math" panose="02040503050406030204" pitchFamily="18" charset="0"/>
                                    </a:rPr>
                                    <m:t>𝑪</m:t>
                                  </m:r>
                                </m:e>
                              </m:mr>
                            </m:m>
                          </m:e>
                        </m:mr>
                        <m:mr>
                          <m:e>
                            <m:m>
                              <m:mPr>
                                <m:mcs>
                                  <m:mc>
                                    <m:mcPr>
                                      <m:count m:val="1"/>
                                      <m:mcJc m:val="center"/>
                                    </m:mcPr>
                                  </m:mc>
                                </m:mcs>
                                <m:ctrlPr>
                                  <a:rPr lang="en-US" sz="1600" b="1" i="1">
                                    <a:latin typeface="Cambria Math" panose="02040503050406030204" pitchFamily="18" charset="0"/>
                                  </a:rPr>
                                </m:ctrlPr>
                              </m:mPr>
                              <m:mr>
                                <m:e>
                                  <m:r>
                                    <m:rPr>
                                      <m:brk m:alnAt="7"/>
                                    </m:rPr>
                                    <a:rPr lang="en-US" sz="1600" b="1" i="1">
                                      <a:latin typeface="Cambria Math" panose="02040503050406030204" pitchFamily="18" charset="0"/>
                                    </a:rPr>
                                    <m:t>𝑨</m:t>
                                  </m:r>
                                </m:e>
                              </m:mr>
                              <m:mr>
                                <m:e>
                                  <m:r>
                                    <a:rPr lang="en-US" sz="1600" b="1" i="1">
                                      <a:latin typeface="Cambria Math" panose="02040503050406030204" pitchFamily="18" charset="0"/>
                                    </a:rPr>
                                    <m:t>𝑩</m:t>
                                  </m:r>
                                </m:e>
                              </m:mr>
                              <m:mr>
                                <m:e>
                                  <m:r>
                                    <a:rPr lang="en-US" sz="1600" b="1" i="1">
                                      <a:latin typeface="Cambria Math" panose="02040503050406030204" pitchFamily="18" charset="0"/>
                                    </a:rPr>
                                    <m:t>𝑪</m:t>
                                  </m:r>
                                </m:e>
                              </m:mr>
                            </m:m>
                            <m:d>
                              <m:dPr>
                                <m:begChr m:val="["/>
                                <m:endChr m:val="]"/>
                                <m:ctrlPr>
                                  <a:rPr lang="en-US" sz="1600" b="1" i="1">
                                    <a:latin typeface="Cambria Math" panose="02040503050406030204" pitchFamily="18" charset="0"/>
                                  </a:rPr>
                                </m:ctrlPr>
                              </m:dPr>
                              <m:e>
                                <m:m>
                                  <m:mPr>
                                    <m:mcs>
                                      <m:mc>
                                        <m:mcPr>
                                          <m:count m:val="3"/>
                                          <m:mcJc m:val="center"/>
                                        </m:mcPr>
                                      </m:mc>
                                    </m:mcs>
                                    <m:ctrlPr>
                                      <a:rPr lang="en-US" sz="1600" b="1" i="1">
                                        <a:latin typeface="Cambria Math" panose="02040503050406030204" pitchFamily="18" charset="0"/>
                                      </a:rPr>
                                    </m:ctrlPr>
                                  </m:mPr>
                                  <m:mr>
                                    <m:e>
                                      <m:r>
                                        <a:rPr lang="en-US" sz="1600" b="1" i="1">
                                          <a:latin typeface="Cambria Math" panose="02040503050406030204" pitchFamily="18" charset="0"/>
                                        </a:rPr>
                                        <m:t>𝟎</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𝟖</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smtClean="0">
                                          <a:latin typeface="Cambria Math" panose="02040503050406030204" pitchFamily="18" charset="0"/>
                                        </a:rPr>
                                        <m:t>𝟕</m:t>
                                      </m:r>
                                    </m:e>
                                  </m:mr>
                                  <m:mr>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smtClean="0">
                                          <a:latin typeface="Cambria Math" panose="02040503050406030204" pitchFamily="18" charset="0"/>
                                        </a:rPr>
                                        <m:t>𝟐</m:t>
                                      </m:r>
                                    </m:e>
                                    <m:e>
                                      <m:r>
                                        <a:rPr lang="en-US" sz="1600" b="1" i="1">
                                          <a:latin typeface="Cambria Math" panose="02040503050406030204" pitchFamily="18" charset="0"/>
                                        </a:rPr>
                                        <m:t>𝟎</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smtClean="0">
                                          <a:latin typeface="Cambria Math" panose="02040503050406030204" pitchFamily="18" charset="0"/>
                                        </a:rPr>
                                        <m:t>𝟑</m:t>
                                      </m:r>
                                    </m:e>
                                  </m:mr>
                                  <m:mr>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smtClean="0">
                                          <a:latin typeface="Cambria Math" panose="02040503050406030204" pitchFamily="18" charset="0"/>
                                        </a:rPr>
                                        <m:t>𝟕</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smtClean="0">
                                          <a:latin typeface="Cambria Math" panose="02040503050406030204" pitchFamily="18" charset="0"/>
                                        </a:rPr>
                                        <m:t>𝟑</m:t>
                                      </m:r>
                                    </m:e>
                                    <m:e>
                                      <m:r>
                                        <a:rPr lang="en-US" sz="1600" b="1" i="1">
                                          <a:latin typeface="Cambria Math" panose="02040503050406030204" pitchFamily="18" charset="0"/>
                                        </a:rPr>
                                        <m:t>𝟎</m:t>
                                      </m:r>
                                    </m:e>
                                  </m:mr>
                                </m:m>
                              </m:e>
                            </m:d>
                          </m:e>
                        </m:mr>
                      </m:m>
                    </m:oMath>
                  </m:oMathPara>
                </a14:m>
                <a:endParaRPr lang="en-US" sz="1600" b="1" dirty="0"/>
              </a:p>
              <a:p>
                <a:endParaRPr lang="en-US" sz="1600" b="1" dirty="0"/>
              </a:p>
              <a:p>
                <a:r>
                  <a:rPr lang="en-US" sz="1600" b="1" dirty="0"/>
                  <a:t>2) PCA (Principal Component Analysis)</a:t>
                </a:r>
              </a:p>
              <a:p>
                <a:r>
                  <a:rPr lang="en-US" sz="1600" b="1" dirty="0"/>
                  <a:t>     2.1)</a:t>
                </a:r>
                <a:r>
                  <a:rPr lang="en-US" sz="1600" dirty="0"/>
                  <a:t> </a:t>
                </a:r>
                <a:r>
                  <a:rPr lang="en-US" sz="1600" b="1" dirty="0"/>
                  <a:t>Calculate Eigen Values &amp; Eigen Vectors (∣𝐴−𝜆𝐼∣=0): </a:t>
                </a:r>
                <a:r>
                  <a:rPr lang="en-US" sz="1600" dirty="0"/>
                  <a:t>Assume the eigenvalues are </a:t>
                </a:r>
                <a14:m>
                  <m:oMath xmlns:m="http://schemas.openxmlformats.org/officeDocument/2006/math">
                    <m:sSub>
                      <m:sSubPr>
                        <m:ctrlPr>
                          <a:rPr lang="el-GR" sz="1600" i="1" dirty="0" smtClean="0">
                            <a:latin typeface="Cambria Math" panose="02040503050406030204" pitchFamily="18" charset="0"/>
                          </a:rPr>
                        </m:ctrlPr>
                      </m:sSubPr>
                      <m:e>
                        <m:r>
                          <a:rPr lang="el-GR" sz="1600" i="1" dirty="0">
                            <a:latin typeface="Cambria Math" panose="02040503050406030204" pitchFamily="18" charset="0"/>
                          </a:rPr>
                          <m:t>𝜆</m:t>
                        </m:r>
                      </m:e>
                      <m:sub>
                        <m:r>
                          <a:rPr lang="en-US" sz="1600" b="0" i="1" dirty="0" smtClean="0">
                            <a:latin typeface="Cambria Math" panose="02040503050406030204" pitchFamily="18" charset="0"/>
                          </a:rPr>
                          <m:t>1</m:t>
                        </m:r>
                      </m:sub>
                    </m:sSub>
                    <m:r>
                      <a:rPr lang="el-GR" sz="1600" i="1" dirty="0" smtClean="0">
                        <a:latin typeface="Cambria Math" panose="02040503050406030204" pitchFamily="18" charset="0"/>
                      </a:rPr>
                      <m:t>​=</m:t>
                    </m:r>
                    <m:r>
                      <a:rPr lang="el-GR" sz="1600" i="1" dirty="0" smtClean="0">
                        <a:latin typeface="Cambria Math" panose="02040503050406030204" pitchFamily="18" charset="0"/>
                      </a:rPr>
                      <m:t>1</m:t>
                    </m:r>
                    <m:r>
                      <a:rPr lang="el-GR" sz="1600" i="1" dirty="0" smtClean="0">
                        <a:latin typeface="Cambria Math" panose="02040503050406030204" pitchFamily="18" charset="0"/>
                      </a:rPr>
                      <m:t>.</m:t>
                    </m:r>
                    <m:r>
                      <a:rPr lang="el-GR" sz="1600" i="1" dirty="0" smtClean="0">
                        <a:latin typeface="Cambria Math" panose="02040503050406030204" pitchFamily="18" charset="0"/>
                      </a:rPr>
                      <m:t>6</m:t>
                    </m:r>
                    <m:r>
                      <a:rPr lang="el-GR" sz="1600" i="1" dirty="0" smtClean="0">
                        <a:latin typeface="Cambria Math" panose="02040503050406030204" pitchFamily="18" charset="0"/>
                      </a:rPr>
                      <m:t>,  </m:t>
                    </m:r>
                    <m:sSub>
                      <m:sSubPr>
                        <m:ctrlPr>
                          <a:rPr lang="el-GR" sz="1600" i="1" dirty="0">
                            <a:latin typeface="Cambria Math" panose="02040503050406030204" pitchFamily="18" charset="0"/>
                          </a:rPr>
                        </m:ctrlPr>
                      </m:sSubPr>
                      <m:e>
                        <m:r>
                          <a:rPr lang="el-GR" sz="1600" i="1" dirty="0">
                            <a:latin typeface="Cambria Math" panose="02040503050406030204" pitchFamily="18" charset="0"/>
                          </a:rPr>
                          <m:t>𝜆</m:t>
                        </m:r>
                      </m:e>
                      <m:sub>
                        <m:r>
                          <a:rPr lang="en-US" sz="1600" b="0" i="1" dirty="0" smtClean="0">
                            <a:latin typeface="Cambria Math" panose="02040503050406030204" pitchFamily="18" charset="0"/>
                          </a:rPr>
                          <m:t>2</m:t>
                        </m:r>
                      </m:sub>
                    </m:sSub>
                    <m:r>
                      <a:rPr lang="el-GR" sz="1600" i="1" dirty="0">
                        <a:latin typeface="Cambria Math" panose="02040503050406030204" pitchFamily="18" charset="0"/>
                      </a:rPr>
                      <m:t>​</m:t>
                    </m:r>
                    <m:r>
                      <a:rPr lang="el-GR" sz="1600" i="1" dirty="0" smtClean="0">
                        <a:latin typeface="Cambria Math" panose="02040503050406030204" pitchFamily="18" charset="0"/>
                      </a:rPr>
                      <m:t>​=</m:t>
                    </m:r>
                    <m:r>
                      <a:rPr lang="el-GR" sz="1600" i="1" dirty="0" smtClean="0">
                        <a:latin typeface="Cambria Math" panose="02040503050406030204" pitchFamily="18" charset="0"/>
                      </a:rPr>
                      <m:t>0</m:t>
                    </m:r>
                    <m:r>
                      <a:rPr lang="el-GR" sz="1600" i="1" dirty="0" smtClean="0">
                        <a:latin typeface="Cambria Math" panose="02040503050406030204" pitchFamily="18" charset="0"/>
                      </a:rPr>
                      <m:t>.</m:t>
                    </m:r>
                    <m:r>
                      <a:rPr lang="el-GR" sz="1600" i="1" dirty="0" smtClean="0">
                        <a:latin typeface="Cambria Math" panose="02040503050406030204" pitchFamily="18" charset="0"/>
                      </a:rPr>
                      <m:t>9</m:t>
                    </m:r>
                    <m:r>
                      <a:rPr lang="el-GR" sz="1600" i="1" dirty="0" smtClean="0">
                        <a:latin typeface="Cambria Math" panose="02040503050406030204" pitchFamily="18" charset="0"/>
                      </a:rPr>
                      <m:t>,</m:t>
                    </m:r>
                    <m:sSub>
                      <m:sSubPr>
                        <m:ctrlPr>
                          <a:rPr lang="el-GR" sz="1600" i="1" dirty="0">
                            <a:latin typeface="Cambria Math" panose="02040503050406030204" pitchFamily="18" charset="0"/>
                          </a:rPr>
                        </m:ctrlPr>
                      </m:sSubPr>
                      <m:e>
                        <m:r>
                          <a:rPr lang="en-US" sz="1600" b="0" i="1" dirty="0" smtClean="0">
                            <a:latin typeface="Cambria Math" panose="02040503050406030204" pitchFamily="18" charset="0"/>
                          </a:rPr>
                          <m:t> </m:t>
                        </m:r>
                        <m:r>
                          <a:rPr lang="el-GR" sz="1600" i="1" dirty="0">
                            <a:latin typeface="Cambria Math" panose="02040503050406030204" pitchFamily="18" charset="0"/>
                          </a:rPr>
                          <m:t>𝜆</m:t>
                        </m:r>
                      </m:e>
                      <m:sub>
                        <m:r>
                          <a:rPr lang="en-US" sz="1600" b="0" i="1" dirty="0" smtClean="0">
                            <a:latin typeface="Cambria Math" panose="02040503050406030204" pitchFamily="18" charset="0"/>
                          </a:rPr>
                          <m:t>3</m:t>
                        </m:r>
                      </m:sub>
                    </m:sSub>
                    <m:r>
                      <a:rPr lang="el-GR" sz="1600" i="1" dirty="0">
                        <a:latin typeface="Cambria Math" panose="02040503050406030204" pitchFamily="18" charset="0"/>
                      </a:rPr>
                      <m:t>​</m:t>
                    </m:r>
                    <m:r>
                      <a:rPr lang="el-GR" sz="1600" i="1" dirty="0" smtClean="0">
                        <a:latin typeface="Cambria Math" panose="02040503050406030204" pitchFamily="18" charset="0"/>
                      </a:rPr>
                      <m:t>​=</m:t>
                    </m:r>
                    <m:r>
                      <a:rPr lang="el-GR" sz="1600" i="1" dirty="0" smtClean="0">
                        <a:latin typeface="Cambria Math" panose="02040503050406030204" pitchFamily="18" charset="0"/>
                      </a:rPr>
                      <m:t>0</m:t>
                    </m:r>
                    <m:r>
                      <a:rPr lang="el-GR" sz="1600" i="1" dirty="0" smtClean="0">
                        <a:latin typeface="Cambria Math" panose="02040503050406030204" pitchFamily="18" charset="0"/>
                      </a:rPr>
                      <m:t>.</m:t>
                    </m:r>
                    <m:r>
                      <a:rPr lang="el-GR" sz="1600" i="1" dirty="0" smtClean="0">
                        <a:latin typeface="Cambria Math" panose="02040503050406030204" pitchFamily="18" charset="0"/>
                      </a:rPr>
                      <m:t>5</m:t>
                    </m:r>
                  </m:oMath>
                </a14:m>
                <a:r>
                  <a:rPr lang="en-US" sz="1600" dirty="0"/>
                  <a:t> </a:t>
                </a:r>
              </a:p>
              <a:p>
                <a:r>
                  <a:rPr lang="en-US" sz="1600" dirty="0"/>
                  <a:t>             and the corresponding eigenvectors are </a:t>
                </a:r>
                <a14:m>
                  <m:oMath xmlns:m="http://schemas.openxmlformats.org/officeDocument/2006/math">
                    <m:sSub>
                      <m:sSubPr>
                        <m:ctrlPr>
                          <a:rPr lang="el-GR" sz="1600" i="1" dirty="0">
                            <a:latin typeface="Cambria Math" panose="02040503050406030204" pitchFamily="18" charset="0"/>
                          </a:rPr>
                        </m:ctrlPr>
                      </m:sSubPr>
                      <m:e>
                        <m:r>
                          <a:rPr lang="en-US" sz="1600" i="1" dirty="0">
                            <a:latin typeface="Cambria Math" panose="02040503050406030204" pitchFamily="18" charset="0"/>
                          </a:rPr>
                          <m:t>𝑉</m:t>
                        </m:r>
                      </m:e>
                      <m:sub>
                        <m:r>
                          <a:rPr lang="en-US" sz="1600" i="1" dirty="0">
                            <a:latin typeface="Cambria Math" panose="02040503050406030204" pitchFamily="18" charset="0"/>
                          </a:rPr>
                          <m:t>1</m:t>
                        </m:r>
                      </m:sub>
                    </m:sSub>
                    <m:r>
                      <a:rPr lang="en-US" sz="1600" i="1" dirty="0">
                        <a:latin typeface="Cambria Math" panose="02040503050406030204" pitchFamily="18" charset="0"/>
                      </a:rPr>
                      <m:t>=</m:t>
                    </m:r>
                    <m:d>
                      <m:dPr>
                        <m:begChr m:val="["/>
                        <m:endChr m:val="]"/>
                        <m:ctrlPr>
                          <a:rPr lang="en-US" sz="1600" i="1" dirty="0">
                            <a:latin typeface="Cambria Math" panose="02040503050406030204" pitchFamily="18" charset="0"/>
                          </a:rPr>
                        </m:ctrlPr>
                      </m:dPr>
                      <m:e>
                        <m:m>
                          <m:mPr>
                            <m:mcs>
                              <m:mc>
                                <m:mcPr>
                                  <m:count m:val="3"/>
                                  <m:mcJc m:val="center"/>
                                </m:mcPr>
                              </m:mc>
                            </m:mcs>
                            <m:ctrlPr>
                              <a:rPr lang="en-US" sz="1600" i="1" dirty="0">
                                <a:latin typeface="Cambria Math" panose="02040503050406030204" pitchFamily="18" charset="0"/>
                              </a:rPr>
                            </m:ctrlPr>
                          </m:mPr>
                          <m:mr>
                            <m:e>
                              <m:r>
                                <m:rPr>
                                  <m:brk m:alnAt="7"/>
                                </m:rPr>
                                <a:rPr lang="en-US" sz="1600" i="1" dirty="0">
                                  <a:latin typeface="Cambria Math" panose="02040503050406030204" pitchFamily="18" charset="0"/>
                                </a:rPr>
                                <m:t>0</m:t>
                              </m:r>
                              <m:r>
                                <m:rPr>
                                  <m:brk m:alnAt="7"/>
                                </m:rPr>
                                <a:rPr lang="en-US" sz="1600" i="1" dirty="0">
                                  <a:latin typeface="Cambria Math" panose="02040503050406030204" pitchFamily="18" charset="0"/>
                                </a:rPr>
                                <m:t>.</m:t>
                              </m:r>
                              <m:r>
                                <m:rPr>
                                  <m:brk m:alnAt="7"/>
                                </m:rPr>
                                <a:rPr lang="en-US" sz="1600" i="1" dirty="0">
                                  <a:latin typeface="Cambria Math" panose="02040503050406030204" pitchFamily="18" charset="0"/>
                                </a:rPr>
                                <m:t>4</m:t>
                              </m:r>
                            </m:e>
                            <m:e>
                              <m:r>
                                <a:rPr lang="en-US" sz="1600" i="1" dirty="0">
                                  <a:latin typeface="Cambria Math" panose="02040503050406030204" pitchFamily="18" charset="0"/>
                                </a:rPr>
                                <m:t>0</m:t>
                              </m:r>
                              <m:r>
                                <a:rPr lang="en-US" sz="1600" i="1" dirty="0">
                                  <a:latin typeface="Cambria Math" panose="02040503050406030204" pitchFamily="18" charset="0"/>
                                </a:rPr>
                                <m:t>.</m:t>
                              </m:r>
                              <m:r>
                                <a:rPr lang="en-US" sz="1600" i="1" dirty="0">
                                  <a:latin typeface="Cambria Math" panose="02040503050406030204" pitchFamily="18" charset="0"/>
                                </a:rPr>
                                <m:t>6</m:t>
                              </m:r>
                            </m:e>
                            <m:e>
                              <m:r>
                                <a:rPr lang="en-US" sz="1600" i="1" dirty="0">
                                  <a:latin typeface="Cambria Math" panose="02040503050406030204" pitchFamily="18" charset="0"/>
                                </a:rPr>
                                <m:t>0</m:t>
                              </m:r>
                              <m:r>
                                <a:rPr lang="en-US" sz="1600" i="1" dirty="0">
                                  <a:latin typeface="Cambria Math" panose="02040503050406030204" pitchFamily="18" charset="0"/>
                                </a:rPr>
                                <m:t>.</m:t>
                              </m:r>
                              <m:r>
                                <a:rPr lang="en-US" sz="1600" i="1" dirty="0">
                                  <a:latin typeface="Cambria Math" panose="02040503050406030204" pitchFamily="18" charset="0"/>
                                </a:rPr>
                                <m:t>7</m:t>
                              </m:r>
                            </m:e>
                          </m:mr>
                        </m:m>
                      </m:e>
                    </m:d>
                    <m:r>
                      <a:rPr lang="en-US" sz="1600" i="1" dirty="0">
                        <a:latin typeface="Cambria Math" panose="02040503050406030204" pitchFamily="18" charset="0"/>
                      </a:rPr>
                      <m:t>, </m:t>
                    </m:r>
                    <m:sSub>
                      <m:sSubPr>
                        <m:ctrlPr>
                          <a:rPr lang="el-GR" sz="1600" i="1" dirty="0">
                            <a:latin typeface="Cambria Math" panose="02040503050406030204" pitchFamily="18" charset="0"/>
                          </a:rPr>
                        </m:ctrlPr>
                      </m:sSubPr>
                      <m:e>
                        <m:r>
                          <a:rPr lang="en-US" sz="1600" i="1" dirty="0">
                            <a:latin typeface="Cambria Math" panose="02040503050406030204" pitchFamily="18" charset="0"/>
                          </a:rPr>
                          <m:t> </m:t>
                        </m:r>
                        <m:r>
                          <a:rPr lang="en-US" sz="1600" i="1" dirty="0">
                            <a:latin typeface="Cambria Math" panose="02040503050406030204" pitchFamily="18" charset="0"/>
                          </a:rPr>
                          <m:t>𝑉</m:t>
                        </m:r>
                      </m:e>
                      <m:sub>
                        <m:r>
                          <a:rPr lang="en-US" sz="1600" i="1" dirty="0">
                            <a:latin typeface="Cambria Math" panose="02040503050406030204" pitchFamily="18" charset="0"/>
                          </a:rPr>
                          <m:t>2</m:t>
                        </m:r>
                      </m:sub>
                    </m:sSub>
                    <m:r>
                      <a:rPr lang="en-US" sz="1600" i="1" dirty="0">
                        <a:latin typeface="Cambria Math" panose="02040503050406030204" pitchFamily="18" charset="0"/>
                      </a:rPr>
                      <m:t>=</m:t>
                    </m:r>
                    <m:d>
                      <m:dPr>
                        <m:begChr m:val="["/>
                        <m:endChr m:val="]"/>
                        <m:ctrlPr>
                          <a:rPr lang="en-US" sz="1600" i="1" dirty="0">
                            <a:latin typeface="Cambria Math" panose="02040503050406030204" pitchFamily="18" charset="0"/>
                          </a:rPr>
                        </m:ctrlPr>
                      </m:dPr>
                      <m:e>
                        <m:m>
                          <m:mPr>
                            <m:mcs>
                              <m:mc>
                                <m:mcPr>
                                  <m:count m:val="3"/>
                                  <m:mcJc m:val="center"/>
                                </m:mcPr>
                              </m:mc>
                            </m:mcs>
                            <m:ctrlPr>
                              <a:rPr lang="en-US" sz="1600" i="1" dirty="0">
                                <a:latin typeface="Cambria Math" panose="02040503050406030204" pitchFamily="18" charset="0"/>
                              </a:rPr>
                            </m:ctrlPr>
                          </m:mPr>
                          <m:mr>
                            <m:e>
                              <m:r>
                                <m:rPr>
                                  <m:brk m:alnAt="7"/>
                                </m:rPr>
                                <a:rPr lang="en-US" sz="1600" i="1" dirty="0">
                                  <a:latin typeface="Cambria Math" panose="02040503050406030204" pitchFamily="18" charset="0"/>
                                </a:rPr>
                                <m:t>0</m:t>
                              </m:r>
                              <m:r>
                                <m:rPr>
                                  <m:brk m:alnAt="7"/>
                                </m:rPr>
                                <a:rPr lang="en-US" sz="1600" i="1" dirty="0">
                                  <a:latin typeface="Cambria Math" panose="02040503050406030204" pitchFamily="18" charset="0"/>
                                </a:rPr>
                                <m:t>.</m:t>
                              </m:r>
                              <m:r>
                                <m:rPr>
                                  <m:brk m:alnAt="7"/>
                                </m:rPr>
                                <a:rPr lang="en-US" sz="1600" i="1" dirty="0">
                                  <a:latin typeface="Cambria Math" panose="02040503050406030204" pitchFamily="18" charset="0"/>
                                </a:rPr>
                                <m:t>6</m:t>
                              </m:r>
                            </m:e>
                            <m:e>
                              <m:r>
                                <a:rPr lang="en-US" sz="1600" i="1" dirty="0">
                                  <a:latin typeface="Cambria Math" panose="02040503050406030204" pitchFamily="18" charset="0"/>
                                </a:rPr>
                                <m:t>−</m:t>
                              </m:r>
                              <m:r>
                                <a:rPr lang="en-US" sz="1600" i="1" dirty="0">
                                  <a:latin typeface="Cambria Math" panose="02040503050406030204" pitchFamily="18" charset="0"/>
                                </a:rPr>
                                <m:t>0</m:t>
                              </m:r>
                              <m:r>
                                <a:rPr lang="en-US" sz="1600" i="1" dirty="0">
                                  <a:latin typeface="Cambria Math" panose="02040503050406030204" pitchFamily="18" charset="0"/>
                                </a:rPr>
                                <m:t>.</m:t>
                              </m:r>
                              <m:r>
                                <a:rPr lang="en-US" sz="1600" i="1" dirty="0">
                                  <a:latin typeface="Cambria Math" panose="02040503050406030204" pitchFamily="18" charset="0"/>
                                </a:rPr>
                                <m:t>8</m:t>
                              </m:r>
                            </m:e>
                            <m:e>
                              <m:r>
                                <a:rPr lang="en-US" sz="1600" i="1" dirty="0">
                                  <a:latin typeface="Cambria Math" panose="02040503050406030204" pitchFamily="18" charset="0"/>
                                </a:rPr>
                                <m:t>0</m:t>
                              </m:r>
                              <m:r>
                                <a:rPr lang="en-US" sz="1600" i="1" dirty="0">
                                  <a:latin typeface="Cambria Math" panose="02040503050406030204" pitchFamily="18" charset="0"/>
                                </a:rPr>
                                <m:t>.</m:t>
                              </m:r>
                              <m:r>
                                <a:rPr lang="en-US" sz="1600" i="1" dirty="0">
                                  <a:latin typeface="Cambria Math" panose="02040503050406030204" pitchFamily="18" charset="0"/>
                                </a:rPr>
                                <m:t>2</m:t>
                              </m:r>
                            </m:e>
                          </m:mr>
                        </m:m>
                      </m:e>
                    </m:d>
                    <m:r>
                      <a:rPr lang="en-US" sz="1600" i="1" dirty="0">
                        <a:latin typeface="Cambria Math" panose="02040503050406030204" pitchFamily="18" charset="0"/>
                      </a:rPr>
                      <m:t>,</m:t>
                    </m:r>
                    <m:sSub>
                      <m:sSubPr>
                        <m:ctrlPr>
                          <a:rPr lang="el-GR" sz="1600" i="1" dirty="0">
                            <a:latin typeface="Cambria Math" panose="02040503050406030204" pitchFamily="18" charset="0"/>
                          </a:rPr>
                        </m:ctrlPr>
                      </m:sSubPr>
                      <m:e>
                        <m:r>
                          <a:rPr lang="en-US" sz="1600" i="1" dirty="0">
                            <a:latin typeface="Cambria Math" panose="02040503050406030204" pitchFamily="18" charset="0"/>
                          </a:rPr>
                          <m:t> </m:t>
                        </m:r>
                        <m:r>
                          <a:rPr lang="en-US" sz="1600" i="1" dirty="0">
                            <a:latin typeface="Cambria Math" panose="02040503050406030204" pitchFamily="18" charset="0"/>
                          </a:rPr>
                          <m:t>𝑉</m:t>
                        </m:r>
                      </m:e>
                      <m:sub>
                        <m:r>
                          <a:rPr lang="en-US" sz="1600" i="1" dirty="0">
                            <a:latin typeface="Cambria Math" panose="02040503050406030204" pitchFamily="18" charset="0"/>
                          </a:rPr>
                          <m:t>3</m:t>
                        </m:r>
                      </m:sub>
                    </m:sSub>
                    <m:r>
                      <a:rPr lang="en-US" sz="1600" i="1" dirty="0">
                        <a:latin typeface="Cambria Math" panose="02040503050406030204" pitchFamily="18" charset="0"/>
                      </a:rPr>
                      <m:t>=</m:t>
                    </m:r>
                    <m:d>
                      <m:dPr>
                        <m:begChr m:val="["/>
                        <m:endChr m:val="]"/>
                        <m:ctrlPr>
                          <a:rPr lang="en-US" sz="1600" i="1" dirty="0">
                            <a:latin typeface="Cambria Math" panose="02040503050406030204" pitchFamily="18" charset="0"/>
                          </a:rPr>
                        </m:ctrlPr>
                      </m:dPr>
                      <m:e>
                        <m:m>
                          <m:mPr>
                            <m:mcs>
                              <m:mc>
                                <m:mcPr>
                                  <m:count m:val="3"/>
                                  <m:mcJc m:val="center"/>
                                </m:mcPr>
                              </m:mc>
                            </m:mcs>
                            <m:ctrlPr>
                              <a:rPr lang="en-US" sz="1600" i="1" dirty="0">
                                <a:latin typeface="Cambria Math" panose="02040503050406030204" pitchFamily="18" charset="0"/>
                              </a:rPr>
                            </m:ctrlPr>
                          </m:mPr>
                          <m:mr>
                            <m:e>
                              <m:r>
                                <m:rPr>
                                  <m:brk m:alnAt="7"/>
                                </m:rPr>
                                <a:rPr lang="en-US" sz="1600" i="1" dirty="0">
                                  <a:latin typeface="Cambria Math" panose="02040503050406030204" pitchFamily="18" charset="0"/>
                                </a:rPr>
                                <m:t>0</m:t>
                              </m:r>
                              <m:r>
                                <m:rPr>
                                  <m:brk m:alnAt="7"/>
                                </m:rPr>
                                <a:rPr lang="en-US" sz="1600" i="1" dirty="0">
                                  <a:latin typeface="Cambria Math" panose="02040503050406030204" pitchFamily="18" charset="0"/>
                                </a:rPr>
                                <m:t>.</m:t>
                              </m:r>
                              <m:r>
                                <m:rPr>
                                  <m:brk m:alnAt="7"/>
                                </m:rPr>
                                <a:rPr lang="en-US" sz="1600" i="1" dirty="0">
                                  <a:latin typeface="Cambria Math" panose="02040503050406030204" pitchFamily="18" charset="0"/>
                                </a:rPr>
                                <m:t>6</m:t>
                              </m:r>
                            </m:e>
                            <m:e>
                              <m:r>
                                <a:rPr lang="en-US" sz="1600" i="1" dirty="0">
                                  <a:latin typeface="Cambria Math" panose="02040503050406030204" pitchFamily="18" charset="0"/>
                                </a:rPr>
                                <m:t>0</m:t>
                              </m:r>
                              <m:r>
                                <a:rPr lang="en-US" sz="1600" i="1" dirty="0">
                                  <a:latin typeface="Cambria Math" panose="02040503050406030204" pitchFamily="18" charset="0"/>
                                </a:rPr>
                                <m:t>.</m:t>
                              </m:r>
                              <m:r>
                                <a:rPr lang="en-US" sz="1600" i="1" dirty="0">
                                  <a:latin typeface="Cambria Math" panose="02040503050406030204" pitchFamily="18" charset="0"/>
                                </a:rPr>
                                <m:t>4</m:t>
                              </m:r>
                            </m:e>
                            <m:e>
                              <m:r>
                                <a:rPr lang="en-US" sz="1600" i="1" dirty="0">
                                  <a:latin typeface="Cambria Math" panose="02040503050406030204" pitchFamily="18" charset="0"/>
                                </a:rPr>
                                <m:t>−</m:t>
                              </m:r>
                              <m:r>
                                <a:rPr lang="en-US" sz="1600" i="1" dirty="0">
                                  <a:latin typeface="Cambria Math" panose="02040503050406030204" pitchFamily="18" charset="0"/>
                                </a:rPr>
                                <m:t>0</m:t>
                              </m:r>
                              <m:r>
                                <a:rPr lang="en-US" sz="1600" i="1" dirty="0">
                                  <a:latin typeface="Cambria Math" panose="02040503050406030204" pitchFamily="18" charset="0"/>
                                </a:rPr>
                                <m:t>.</m:t>
                              </m:r>
                              <m:r>
                                <a:rPr lang="en-US" sz="1600" i="1" dirty="0">
                                  <a:latin typeface="Cambria Math" panose="02040503050406030204" pitchFamily="18" charset="0"/>
                                </a:rPr>
                                <m:t>7</m:t>
                              </m:r>
                            </m:e>
                          </m:mr>
                        </m:m>
                      </m:e>
                    </m:d>
                  </m:oMath>
                </a14:m>
                <a:endParaRPr lang="en-US" sz="1600" b="1" dirty="0"/>
              </a:p>
              <a:p>
                <a:r>
                  <a:rPr lang="en-US" sz="1600" b="1" dirty="0"/>
                  <a:t>     3.2) Select Principal Components</a:t>
                </a:r>
                <a:r>
                  <a:rPr lang="en-US" sz="1600" dirty="0"/>
                  <a:t>: Choose the top 2 eigenvectors (</a:t>
                </a:r>
                <a14:m>
                  <m:oMath xmlns:m="http://schemas.openxmlformats.org/officeDocument/2006/math">
                    <m:sSub>
                      <m:sSubPr>
                        <m:ctrlPr>
                          <a:rPr lang="el-GR" sz="1600" i="1" dirty="0" smtClean="0">
                            <a:latin typeface="Cambria Math" panose="02040503050406030204" pitchFamily="18" charset="0"/>
                          </a:rPr>
                        </m:ctrlPr>
                      </m:sSubPr>
                      <m:e>
                        <m:r>
                          <a:rPr lang="en-US" sz="1600" i="1" dirty="0">
                            <a:latin typeface="Cambria Math" panose="02040503050406030204" pitchFamily="18" charset="0"/>
                          </a:rPr>
                          <m:t>𝑉</m:t>
                        </m:r>
                      </m:e>
                      <m:sub>
                        <m:r>
                          <a:rPr lang="en-US" sz="1600" b="0" i="1" dirty="0" smtClean="0">
                            <a:latin typeface="Cambria Math" panose="02040503050406030204" pitchFamily="18" charset="0"/>
                          </a:rPr>
                          <m:t>1</m:t>
                        </m:r>
                      </m:sub>
                    </m:sSub>
                    <m:r>
                      <a:rPr lang="en-US" sz="1600" b="0" i="1" dirty="0" smtClean="0">
                        <a:latin typeface="Cambria Math" panose="02040503050406030204" pitchFamily="18" charset="0"/>
                      </a:rPr>
                      <m:t>,</m:t>
                    </m:r>
                    <m:sSub>
                      <m:sSubPr>
                        <m:ctrlPr>
                          <a:rPr lang="el-GR" sz="1600" i="1" dirty="0">
                            <a:latin typeface="Cambria Math" panose="02040503050406030204" pitchFamily="18" charset="0"/>
                          </a:rPr>
                        </m:ctrlPr>
                      </m:sSubPr>
                      <m:e>
                        <m:r>
                          <a:rPr lang="en-US" sz="1600" i="1" dirty="0">
                            <a:latin typeface="Cambria Math" panose="02040503050406030204" pitchFamily="18" charset="0"/>
                          </a:rPr>
                          <m:t> </m:t>
                        </m:r>
                        <m:r>
                          <a:rPr lang="en-US" sz="1600" i="1" dirty="0">
                            <a:latin typeface="Cambria Math" panose="02040503050406030204" pitchFamily="18" charset="0"/>
                          </a:rPr>
                          <m:t>𝑉</m:t>
                        </m:r>
                      </m:e>
                      <m:sub>
                        <m:r>
                          <a:rPr lang="en-US" sz="1600" b="0" i="1" dirty="0" smtClean="0">
                            <a:latin typeface="Cambria Math" panose="02040503050406030204" pitchFamily="18" charset="0"/>
                          </a:rPr>
                          <m:t>2</m:t>
                        </m:r>
                      </m:sub>
                    </m:sSub>
                  </m:oMath>
                </a14:m>
                <a:r>
                  <a:rPr lang="en-US" sz="1600" dirty="0"/>
                  <a:t>​) that explain the most variance:</a:t>
                </a:r>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𝑾</m:t>
                      </m:r>
                      <m:r>
                        <a:rPr lang="en-US" sz="1600" b="1" i="1" smtClean="0">
                          <a:latin typeface="Cambria Math" panose="02040503050406030204" pitchFamily="18" charset="0"/>
                        </a:rPr>
                        <m:t>=</m:t>
                      </m:r>
                      <m:d>
                        <m:dPr>
                          <m:begChr m:val="["/>
                          <m:endChr m:val="]"/>
                          <m:ctrlPr>
                            <a:rPr lang="en-US" sz="1600" b="1" i="1">
                              <a:latin typeface="Cambria Math" panose="02040503050406030204" pitchFamily="18" charset="0"/>
                            </a:rPr>
                          </m:ctrlPr>
                        </m:dPr>
                        <m:e>
                          <m:m>
                            <m:mPr>
                              <m:mcs>
                                <m:mc>
                                  <m:mcPr>
                                    <m:count m:val="3"/>
                                    <m:mcJc m:val="center"/>
                                  </m:mcPr>
                                </m:mc>
                              </m:mcs>
                              <m:ctrlPr>
                                <a:rPr lang="en-US" sz="1600" b="1" i="1">
                                  <a:latin typeface="Cambria Math" panose="02040503050406030204" pitchFamily="18" charset="0"/>
                                </a:rPr>
                              </m:ctrlPr>
                            </m:mPr>
                            <m:mr>
                              <m:e>
                                <m:r>
                                  <a:rPr lang="en-US" sz="1600" b="1" i="1" smtClean="0">
                                    <a:latin typeface="Cambria Math" panose="02040503050406030204" pitchFamily="18" charset="0"/>
                                  </a:rPr>
                                  <m:t>𝟎</m:t>
                                </m:r>
                                <m:r>
                                  <a:rPr lang="en-US" sz="1600" b="1" i="1" smtClean="0">
                                    <a:latin typeface="Cambria Math" panose="02040503050406030204" pitchFamily="18" charset="0"/>
                                  </a:rPr>
                                  <m:t>.</m:t>
                                </m:r>
                                <m:r>
                                  <a:rPr lang="en-US" sz="1600" b="1" i="1" smtClean="0">
                                    <a:latin typeface="Cambria Math" panose="02040503050406030204" pitchFamily="18" charset="0"/>
                                  </a:rPr>
                                  <m:t>𝟒</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smtClean="0">
                                    <a:latin typeface="Cambria Math" panose="02040503050406030204" pitchFamily="18" charset="0"/>
                                  </a:rPr>
                                  <m:t>𝟔</m:t>
                                </m:r>
                              </m:e>
                              <m:e>
                                <m:r>
                                  <a:rPr lang="en-US" sz="1600" b="1" i="1" smtClean="0">
                                    <a:latin typeface="Cambria Math" panose="02040503050406030204" pitchFamily="18" charset="0"/>
                                  </a:rPr>
                                  <m:t>−</m:t>
                                </m:r>
                                <m:r>
                                  <a:rPr lang="en-US" sz="1600" b="1" i="1">
                                    <a:latin typeface="Cambria Math" panose="02040503050406030204" pitchFamily="18" charset="0"/>
                                  </a:rPr>
                                  <m:t>𝟎</m:t>
                                </m:r>
                                <m:r>
                                  <a:rPr lang="en-US" sz="1600" b="1" i="1">
                                    <a:latin typeface="Cambria Math" panose="02040503050406030204" pitchFamily="18" charset="0"/>
                                  </a:rPr>
                                  <m:t>.</m:t>
                                </m:r>
                                <m:r>
                                  <a:rPr lang="en-US" sz="1600" b="1" i="1" smtClean="0">
                                    <a:latin typeface="Cambria Math" panose="02040503050406030204" pitchFamily="18" charset="0"/>
                                  </a:rPr>
                                  <m:t>𝟔</m:t>
                                </m:r>
                              </m:e>
                            </m:mr>
                            <m:mr>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smtClean="0">
                                    <a:latin typeface="Cambria Math" panose="02040503050406030204" pitchFamily="18" charset="0"/>
                                  </a:rPr>
                                  <m:t>𝟔</m:t>
                                </m:r>
                              </m:e>
                              <m:e>
                                <m:r>
                                  <a:rPr lang="en-US" sz="1600" b="1" i="1" smtClean="0">
                                    <a:latin typeface="Cambria Math" panose="02040503050406030204" pitchFamily="18" charset="0"/>
                                  </a:rPr>
                                  <m:t>−</m:t>
                                </m:r>
                                <m:r>
                                  <a:rPr lang="en-US" sz="1600" b="1" i="1" smtClean="0">
                                    <a:latin typeface="Cambria Math" panose="02040503050406030204" pitchFamily="18" charset="0"/>
                                  </a:rPr>
                                  <m:t>𝟎</m:t>
                                </m:r>
                                <m:r>
                                  <a:rPr lang="en-US" sz="1600" b="1" i="1" smtClean="0">
                                    <a:latin typeface="Cambria Math" panose="02040503050406030204" pitchFamily="18" charset="0"/>
                                  </a:rPr>
                                  <m:t>.</m:t>
                                </m:r>
                                <m:r>
                                  <a:rPr lang="en-US" sz="1600" b="1" i="1" smtClean="0">
                                    <a:latin typeface="Cambria Math" panose="02040503050406030204" pitchFamily="18" charset="0"/>
                                  </a:rPr>
                                  <m:t>𝟖</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smtClean="0">
                                    <a:latin typeface="Cambria Math" panose="02040503050406030204" pitchFamily="18" charset="0"/>
                                  </a:rPr>
                                  <m:t>𝟒</m:t>
                                </m:r>
                              </m:e>
                            </m:mr>
                            <m:mr>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smtClean="0">
                                    <a:latin typeface="Cambria Math" panose="02040503050406030204" pitchFamily="18" charset="0"/>
                                  </a:rPr>
                                  <m:t>𝟕</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smtClean="0">
                                    <a:latin typeface="Cambria Math" panose="02040503050406030204" pitchFamily="18" charset="0"/>
                                  </a:rPr>
                                  <m:t>𝟐</m:t>
                                </m:r>
                              </m:e>
                              <m:e>
                                <m:r>
                                  <a:rPr lang="en-US" sz="1600" b="1" i="1" smtClean="0">
                                    <a:latin typeface="Cambria Math" panose="02040503050406030204" pitchFamily="18" charset="0"/>
                                  </a:rPr>
                                  <m:t>−</m:t>
                                </m:r>
                                <m:r>
                                  <a:rPr lang="en-US" sz="1600" b="1" i="1" smtClean="0">
                                    <a:latin typeface="Cambria Math" panose="02040503050406030204" pitchFamily="18" charset="0"/>
                                  </a:rPr>
                                  <m:t>𝟎</m:t>
                                </m:r>
                                <m:r>
                                  <a:rPr lang="en-US" sz="1600" b="1" i="1" smtClean="0">
                                    <a:latin typeface="Cambria Math" panose="02040503050406030204" pitchFamily="18" charset="0"/>
                                  </a:rPr>
                                  <m:t>.</m:t>
                                </m:r>
                                <m:r>
                                  <a:rPr lang="en-US" sz="1600" b="1" i="1" smtClean="0">
                                    <a:latin typeface="Cambria Math" panose="02040503050406030204" pitchFamily="18" charset="0"/>
                                  </a:rPr>
                                  <m:t>𝟕</m:t>
                                </m:r>
                              </m:e>
                            </m:mr>
                          </m:m>
                        </m:e>
                      </m:d>
                      <m:r>
                        <a:rPr lang="en-US" sz="1600" b="1" i="1" smtClean="0">
                          <a:latin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smtClean="0">
                              <a:latin typeface="Cambria Math" panose="02040503050406030204" pitchFamily="18" charset="0"/>
                            </a:rPr>
                            <m:t>    </m:t>
                          </m:r>
                          <m:r>
                            <a:rPr lang="en-US" sz="1600" b="1" i="1">
                              <a:latin typeface="Cambria Math" panose="02040503050406030204" pitchFamily="18" charset="0"/>
                            </a:rPr>
                            <m:t>𝑾</m:t>
                          </m:r>
                        </m:e>
                        <m:sub>
                          <m:r>
                            <a:rPr lang="en-US" sz="1600" b="1" i="1">
                              <a:latin typeface="Cambria Math" panose="02040503050406030204" pitchFamily="18" charset="0"/>
                            </a:rPr>
                            <m:t>𝒄𝒉𝒐𝒐𝒔𝒆𝒅</m:t>
                          </m:r>
                        </m:sub>
                      </m:sSub>
                      <m:r>
                        <a:rPr lang="en-US" sz="1600" b="1" i="1">
                          <a:latin typeface="Cambria Math" panose="02040503050406030204" pitchFamily="18" charset="0"/>
                        </a:rPr>
                        <m:t>=</m:t>
                      </m:r>
                      <m:d>
                        <m:dPr>
                          <m:begChr m:val="["/>
                          <m:endChr m:val="]"/>
                          <m:ctrlPr>
                            <a:rPr lang="en-US" sz="1600" b="1" i="1">
                              <a:latin typeface="Cambria Math" panose="02040503050406030204" pitchFamily="18" charset="0"/>
                            </a:rPr>
                          </m:ctrlPr>
                        </m:dPr>
                        <m:e>
                          <m:m>
                            <m:mPr>
                              <m:mcs>
                                <m:mc>
                                  <m:mcPr>
                                    <m:count m:val="2"/>
                                    <m:mcJc m:val="center"/>
                                  </m:mcPr>
                                </m:mc>
                              </m:mcs>
                              <m:ctrlPr>
                                <a:rPr lang="en-US" sz="1600" b="1" i="1">
                                  <a:latin typeface="Cambria Math" panose="02040503050406030204" pitchFamily="18" charset="0"/>
                                </a:rPr>
                              </m:ctrlPr>
                            </m:mPr>
                            <m:mr>
                              <m:e>
                                <m:r>
                                  <m:rPr>
                                    <m:brk m:alnAt="7"/>
                                  </m:rP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𝟒</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𝟔</m:t>
                                </m:r>
                              </m:e>
                            </m:mr>
                            <m:mr>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𝟔</m:t>
                                </m:r>
                              </m:e>
                              <m:e>
                                <m:r>
                                  <a:rPr lang="en-US" sz="1600" b="1" i="1">
                                    <a:latin typeface="Cambria Math" panose="02040503050406030204" pitchFamily="18" charset="0"/>
                                  </a:rPr>
                                  <m:t>−</m:t>
                                </m:r>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𝟖</m:t>
                                </m:r>
                              </m:e>
                            </m:mr>
                            <m:mr>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𝟕</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𝟐</m:t>
                                </m:r>
                              </m:e>
                            </m:mr>
                          </m:m>
                        </m:e>
                      </m:d>
                    </m:oMath>
                  </m:oMathPara>
                </a14:m>
                <a:endParaRPr lang="en-US" sz="1600" dirty="0"/>
              </a:p>
              <a:p>
                <a:r>
                  <a:rPr lang="en-US" sz="1600" dirty="0"/>
                  <a:t>             Explained Variance is calculated by </a:t>
                </a:r>
                <a14:m>
                  <m:oMath xmlns:m="http://schemas.openxmlformats.org/officeDocument/2006/math">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l-GR" sz="1600" i="1">
                                <a:latin typeface="Cambria Math" panose="02040503050406030204" pitchFamily="18" charset="0"/>
                              </a:rPr>
                              <m:t>𝜆</m:t>
                            </m:r>
                          </m:e>
                          <m:sub>
                            <m:r>
                              <a:rPr lang="en-US" sz="1600" b="0" i="1" smtClean="0">
                                <a:latin typeface="Cambria Math" panose="02040503050406030204" pitchFamily="18" charset="0"/>
                              </a:rPr>
                              <m:t>𝑖</m:t>
                            </m:r>
                          </m:sub>
                        </m:sSub>
                      </m:num>
                      <m:den>
                        <m:r>
                          <a:rPr lang="el-GR" sz="1600" i="1">
                            <a:latin typeface="Cambria Math" panose="02040503050406030204" pitchFamily="18" charset="0"/>
                          </a:rPr>
                          <m:t>∑</m:t>
                        </m:r>
                        <m:r>
                          <a:rPr lang="el-GR" sz="1600" i="1">
                            <a:latin typeface="Cambria Math" panose="02040503050406030204" pitchFamily="18" charset="0"/>
                          </a:rPr>
                          <m:t>𝜆</m:t>
                        </m:r>
                      </m:den>
                    </m:f>
                    <m:r>
                      <a:rPr lang="en-US" sz="1600" b="1" i="1">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𝑃𝐶</m:t>
                        </m:r>
                      </m:e>
                      <m:sub>
                        <m:r>
                          <a:rPr lang="en-US" sz="1600" i="1">
                            <a:latin typeface="Cambria Math" panose="02040503050406030204" pitchFamily="18" charset="0"/>
                          </a:rPr>
                          <m:t>1</m:t>
                        </m:r>
                      </m:sub>
                    </m:sSub>
                    <m:r>
                      <a:rPr lang="en-US" sz="1600" b="0" i="0" smtClean="0">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l-GR" sz="1600" i="1">
                                <a:latin typeface="Cambria Math" panose="02040503050406030204" pitchFamily="18" charset="0"/>
                              </a:rPr>
                              <m:t>𝜆</m:t>
                            </m:r>
                          </m:e>
                          <m:sub>
                            <m:r>
                              <a:rPr lang="en-US" sz="1600" b="0" i="1" smtClean="0">
                                <a:latin typeface="Cambria Math" panose="02040503050406030204" pitchFamily="18" charset="0"/>
                              </a:rPr>
                              <m:t>1</m:t>
                            </m:r>
                          </m:sub>
                        </m:sSub>
                      </m:num>
                      <m:den>
                        <m:r>
                          <a:rPr lang="el-GR" sz="1600" i="1">
                            <a:latin typeface="Cambria Math" panose="02040503050406030204" pitchFamily="18" charset="0"/>
                          </a:rPr>
                          <m:t>∑</m:t>
                        </m:r>
                        <m:r>
                          <a:rPr lang="el-GR" sz="1600" i="1">
                            <a:latin typeface="Cambria Math" panose="02040503050406030204" pitchFamily="18" charset="0"/>
                          </a:rPr>
                          <m:t>𝜆</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6</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r>
                      <a:rPr lang="en-US" sz="1600" b="0" i="1" smtClean="0">
                        <a:latin typeface="Cambria Math" panose="02040503050406030204" pitchFamily="18" charset="0"/>
                      </a:rPr>
                      <m:t>53</m:t>
                    </m:r>
                    <m:r>
                      <a:rPr lang="en-US" sz="1600" b="0" i="1" smtClean="0">
                        <a:latin typeface="Cambria Math" panose="02040503050406030204" pitchFamily="18" charset="0"/>
                      </a:rPr>
                      <m:t>.</m:t>
                    </m:r>
                    <m:r>
                      <a:rPr lang="en-US" sz="1600" b="0" i="1" smtClean="0">
                        <a:latin typeface="Cambria Math" panose="02040503050406030204" pitchFamily="18" charset="0"/>
                      </a:rPr>
                      <m:t>333</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𝑃𝐶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l-GR" sz="1600" i="1">
                                <a:latin typeface="Cambria Math" panose="02040503050406030204" pitchFamily="18" charset="0"/>
                              </a:rPr>
                              <m:t>𝜆</m:t>
                            </m:r>
                          </m:e>
                          <m:sub>
                            <m:r>
                              <a:rPr lang="en-US" sz="1600" b="0" i="1" smtClean="0">
                                <a:latin typeface="Cambria Math" panose="02040503050406030204" pitchFamily="18" charset="0"/>
                              </a:rPr>
                              <m:t>2</m:t>
                            </m:r>
                          </m:sub>
                        </m:sSub>
                      </m:num>
                      <m:den>
                        <m:r>
                          <a:rPr lang="el-GR" sz="1600" i="1">
                            <a:latin typeface="Cambria Math" panose="02040503050406030204" pitchFamily="18" charset="0"/>
                          </a:rPr>
                          <m:t>∑</m:t>
                        </m:r>
                        <m:r>
                          <a:rPr lang="el-GR" sz="1600" i="1">
                            <a:latin typeface="Cambria Math" panose="02040503050406030204" pitchFamily="18" charset="0"/>
                          </a:rPr>
                          <m:t>𝜆</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9</m:t>
                        </m:r>
                      </m:num>
                      <m:den>
                        <m:r>
                          <a:rPr lang="en-US" sz="1600" i="1">
                            <a:latin typeface="Cambria Math" panose="02040503050406030204" pitchFamily="18" charset="0"/>
                          </a:rPr>
                          <m:t>3</m:t>
                        </m:r>
                      </m:den>
                    </m:f>
                    <m:r>
                      <a:rPr lang="en-US" sz="1600" i="1">
                        <a:latin typeface="Cambria Math" panose="02040503050406030204" pitchFamily="18" charset="0"/>
                      </a:rPr>
                      <m:t>=</m:t>
                    </m:r>
                    <m:r>
                      <a:rPr lang="en-US" sz="1600" b="0" i="1" smtClean="0">
                        <a:latin typeface="Cambria Math" panose="02040503050406030204" pitchFamily="18" charset="0"/>
                      </a:rPr>
                      <m:t>30</m:t>
                    </m:r>
                    <m:r>
                      <a:rPr lang="en-US" sz="1600" i="1">
                        <a:latin typeface="Cambria Math" panose="02040503050406030204" pitchFamily="18" charset="0"/>
                      </a:rPr>
                      <m:t>%</m:t>
                    </m:r>
                  </m:oMath>
                </a14:m>
                <a:r>
                  <a:rPr lang="en-US" sz="1600" dirty="0"/>
                  <a:t> </a:t>
                </a:r>
              </a:p>
              <a:p>
                <a:r>
                  <a:rPr lang="en-US" sz="1600" b="1" dirty="0"/>
                  <a:t>3.3) Calculate Principal Components (PC′)</a:t>
                </a:r>
                <a:r>
                  <a:rPr lang="en-US" sz="1600" dirty="0"/>
                  <a:t>: Transform the </a:t>
                </a:r>
                <a:r>
                  <a:rPr lang="en-US" sz="1600" b="1" dirty="0"/>
                  <a:t>distance matrix </a:t>
                </a:r>
                <a14:m>
                  <m:oMath xmlns:m="http://schemas.openxmlformats.org/officeDocument/2006/math">
                    <m:r>
                      <a:rPr lang="en-US" sz="1600" b="1" i="1" smtClean="0">
                        <a:latin typeface="Cambria Math" panose="02040503050406030204" pitchFamily="18" charset="0"/>
                      </a:rPr>
                      <m:t>𝑫</m:t>
                    </m:r>
                  </m:oMath>
                </a14:m>
                <a:r>
                  <a:rPr lang="en-US" sz="1600" dirty="0"/>
                  <a:t> using the selected eigenvectors</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 </m:t>
                        </m:r>
                        <m:r>
                          <a:rPr lang="en-US" sz="1600" b="1" i="1">
                            <a:latin typeface="Cambria Math" panose="02040503050406030204" pitchFamily="18" charset="0"/>
                          </a:rPr>
                          <m:t>𝑾</m:t>
                        </m:r>
                      </m:e>
                      <m:sub>
                        <m:r>
                          <a:rPr lang="en-US" sz="1600" b="1" i="1">
                            <a:latin typeface="Cambria Math" panose="02040503050406030204" pitchFamily="18" charset="0"/>
                          </a:rPr>
                          <m:t>𝒄𝒉𝒐𝒐𝒔𝒆𝒅</m:t>
                        </m:r>
                      </m:sub>
                    </m:sSub>
                  </m:oMath>
                </a14:m>
                <a:endParaRPr lang="en-US" sz="1600"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𝑷</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𝑪</m:t>
                          </m:r>
                        </m:e>
                        <m:sup>
                          <m:r>
                            <a:rPr lang="en-US" sz="1600" b="1" i="1" smtClean="0">
                              <a:latin typeface="Cambria Math" panose="02040503050406030204" pitchFamily="18" charset="0"/>
                            </a:rPr>
                            <m:t>′</m:t>
                          </m:r>
                        </m:sup>
                      </m:sSup>
                      <m:r>
                        <a:rPr lang="en-US" sz="1600" b="1" i="1" smtClean="0">
                          <a:latin typeface="Cambria Math" panose="02040503050406030204" pitchFamily="18" charset="0"/>
                        </a:rPr>
                        <m:t>=</m:t>
                      </m:r>
                      <m:sSup>
                        <m:sSupPr>
                          <m:ctrlPr>
                            <a:rPr lang="pt-BR" sz="1600" i="1" dirty="0">
                              <a:latin typeface="Cambria Math" panose="02040503050406030204" pitchFamily="18" charset="0"/>
                            </a:rPr>
                          </m:ctrlPr>
                        </m:sSupPr>
                        <m:e>
                          <m:sSub>
                            <m:sSubPr>
                              <m:ctrlPr>
                                <a:rPr lang="en-US" sz="1600" b="1" i="1">
                                  <a:latin typeface="Cambria Math" panose="02040503050406030204" pitchFamily="18" charset="0"/>
                                </a:rPr>
                              </m:ctrlPr>
                            </m:sSubPr>
                            <m:e>
                              <m:r>
                                <a:rPr lang="en-US" sz="1600" b="1" i="1">
                                  <a:latin typeface="Cambria Math" panose="02040503050406030204" pitchFamily="18" charset="0"/>
                                </a:rPr>
                                <m:t>𝑾</m:t>
                              </m:r>
                            </m:e>
                            <m:sub>
                              <m:r>
                                <a:rPr lang="en-US" sz="1600" b="1" i="1">
                                  <a:latin typeface="Cambria Math" panose="02040503050406030204" pitchFamily="18" charset="0"/>
                                </a:rPr>
                                <m:t>𝒄𝒉𝒐𝒐𝒔𝒆𝒅</m:t>
                              </m:r>
                            </m:sub>
                          </m:sSub>
                        </m:e>
                        <m:sup>
                          <m:r>
                            <a:rPr lang="en-US" sz="1600" i="1" dirty="0">
                              <a:latin typeface="Cambria Math" panose="02040503050406030204" pitchFamily="18" charset="0"/>
                            </a:rPr>
                            <m:t>𝑇</m:t>
                          </m:r>
                        </m:sup>
                      </m:sSup>
                      <m:r>
                        <a:rPr lang="en-US" sz="1600" i="1" dirty="0">
                          <a:latin typeface="Cambria Math" panose="02040503050406030204" pitchFamily="18" charset="0"/>
                        </a:rPr>
                        <m:t>∗</m:t>
                      </m:r>
                      <m:r>
                        <a:rPr lang="en-US" sz="1600" b="1" i="1" dirty="0" smtClean="0">
                          <a:latin typeface="Cambria Math" panose="02040503050406030204" pitchFamily="18" charset="0"/>
                        </a:rPr>
                        <m:t>𝑫</m:t>
                      </m:r>
                      <m:r>
                        <a:rPr lang="en-US" sz="1600" b="1" i="1" dirty="0" smtClean="0">
                          <a:latin typeface="Cambria Math" panose="02040503050406030204" pitchFamily="18" charset="0"/>
                        </a:rPr>
                        <m:t>=</m:t>
                      </m:r>
                      <m:d>
                        <m:dPr>
                          <m:begChr m:val="["/>
                          <m:endChr m:val="]"/>
                          <m:ctrlPr>
                            <a:rPr lang="en-US" sz="1600" b="1" i="1" smtClean="0">
                              <a:latin typeface="Cambria Math" panose="02040503050406030204" pitchFamily="18" charset="0"/>
                            </a:rPr>
                          </m:ctrlPr>
                        </m:dPr>
                        <m:e>
                          <m:m>
                            <m:mPr>
                              <m:mcs>
                                <m:mc>
                                  <m:mcPr>
                                    <m:count m:val="3"/>
                                    <m:mcJc m:val="center"/>
                                  </m:mcPr>
                                </m:mc>
                              </m:mcs>
                              <m:ctrlPr>
                                <a:rPr lang="en-US" sz="1600" b="1" i="1" dirty="0">
                                  <a:latin typeface="Cambria Math" panose="02040503050406030204" pitchFamily="18" charset="0"/>
                                </a:rPr>
                              </m:ctrlPr>
                            </m:mPr>
                            <m:mr>
                              <m:e>
                                <m:r>
                                  <m:rPr>
                                    <m:brk m:alnAt="7"/>
                                  </m:rP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e>
                              <m:e>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e>
                              <m:e>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e>
                            </m:mr>
                            <m:mr>
                              <m:e>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e>
                              <m:e>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e>
                              <m:e>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e>
                            </m:mr>
                          </m:m>
                        </m:e>
                      </m:d>
                      <m:r>
                        <a:rPr lang="en-US" sz="1600" b="1" i="1" smtClean="0">
                          <a:latin typeface="Cambria Math" panose="02040503050406030204" pitchFamily="18" charset="0"/>
                        </a:rPr>
                        <m:t>∗</m:t>
                      </m:r>
                      <m:d>
                        <m:dPr>
                          <m:begChr m:val="["/>
                          <m:endChr m:val="]"/>
                          <m:ctrlPr>
                            <a:rPr lang="en-US" sz="1600" b="1" i="1">
                              <a:latin typeface="Cambria Math" panose="02040503050406030204" pitchFamily="18" charset="0"/>
                            </a:rPr>
                          </m:ctrlPr>
                        </m:dPr>
                        <m:e>
                          <m:m>
                            <m:mPr>
                              <m:mcs>
                                <m:mc>
                                  <m:mcPr>
                                    <m:count m:val="3"/>
                                    <m:mcJc m:val="center"/>
                                  </m:mcPr>
                                </m:mc>
                              </m:mcs>
                              <m:ctrlPr>
                                <a:rPr lang="en-US" sz="1600" b="1" i="1">
                                  <a:latin typeface="Cambria Math" panose="02040503050406030204" pitchFamily="18" charset="0"/>
                                </a:rPr>
                              </m:ctrlPr>
                            </m:mPr>
                            <m:mr>
                              <m:e>
                                <m:r>
                                  <a:rPr lang="en-US" sz="1600" b="1" i="1">
                                    <a:latin typeface="Cambria Math" panose="02040503050406030204" pitchFamily="18" charset="0"/>
                                  </a:rPr>
                                  <m:t>𝟎</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𝟖</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𝟕</m:t>
                                </m:r>
                              </m:e>
                            </m:mr>
                            <m:mr>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𝟐</m:t>
                                </m:r>
                              </m:e>
                              <m:e>
                                <m:r>
                                  <a:rPr lang="en-US" sz="1600" b="1" i="1">
                                    <a:latin typeface="Cambria Math" panose="02040503050406030204" pitchFamily="18" charset="0"/>
                                  </a:rPr>
                                  <m:t>𝟎</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𝟑</m:t>
                                </m:r>
                              </m:e>
                            </m:mr>
                            <m:mr>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𝟕</m:t>
                                </m:r>
                              </m:e>
                              <m:e>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𝟑</m:t>
                                </m:r>
                              </m:e>
                              <m:e>
                                <m:r>
                                  <a:rPr lang="en-US" sz="1600" b="1" i="1">
                                    <a:latin typeface="Cambria Math" panose="02040503050406030204" pitchFamily="18" charset="0"/>
                                  </a:rPr>
                                  <m:t>𝟎</m:t>
                                </m:r>
                              </m:e>
                            </m:mr>
                          </m:m>
                        </m:e>
                      </m:d>
                      <m:r>
                        <a:rPr lang="en-US" sz="1600" b="1" i="1" smtClean="0">
                          <a:latin typeface="Cambria Math" panose="02040503050406030204" pitchFamily="18" charset="0"/>
                        </a:rPr>
                        <m:t>=</m:t>
                      </m:r>
                      <m:d>
                        <m:dPr>
                          <m:begChr m:val="["/>
                          <m:endChr m:val="]"/>
                          <m:ctrlPr>
                            <a:rPr lang="en-US" sz="1600" b="1" i="1">
                              <a:latin typeface="Cambria Math" panose="02040503050406030204" pitchFamily="18" charset="0"/>
                            </a:rPr>
                          </m:ctrlPr>
                        </m:dPr>
                        <m:e>
                          <m:m>
                            <m:mPr>
                              <m:mcs>
                                <m:mc>
                                  <m:mcPr>
                                    <m:count m:val="3"/>
                                    <m:mcJc m:val="center"/>
                                  </m:mcPr>
                                </m:mc>
                              </m:mcs>
                              <m:ctrlPr>
                                <a:rPr lang="en-US" sz="1600" b="1" i="1" dirty="0">
                                  <a:latin typeface="Cambria Math" panose="02040503050406030204" pitchFamily="18" charset="0"/>
                                </a:rPr>
                              </m:ctrlPr>
                            </m:mPr>
                            <m:mr>
                              <m:e>
                                <m:r>
                                  <m:rPr>
                                    <m:brk m:alnAt="7"/>
                                  </m:rP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𝟓𝟑</m:t>
                                </m:r>
                                <m:r>
                                  <a:rPr lang="en-US" sz="1600" b="1" i="1" dirty="0" smtClean="0">
                                    <a:latin typeface="Cambria Math" panose="02040503050406030204" pitchFamily="18" charset="0"/>
                                  </a:rPr>
                                  <m:t> </m:t>
                                </m:r>
                              </m:e>
                              <m:e>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rPr>
                                  <m:t> </m:t>
                                </m:r>
                              </m:e>
                              <m:e>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𝟕𝟏</m:t>
                                </m:r>
                              </m:e>
                            </m:mr>
                            <m:mr>
                              <m:e>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m:t>
                                </m:r>
                              </m:e>
                              <m:e>
                                <m:r>
                                  <a:rPr lang="en-US" sz="1600" b="1" i="1" dirty="0">
                                    <a:latin typeface="Cambria Math" panose="02040503050406030204" pitchFamily="18" charset="0"/>
                                  </a:rPr>
                                  <m:t>−</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smtClean="0">
                                    <a:latin typeface="Cambria Math" panose="02040503050406030204" pitchFamily="18" charset="0"/>
                                  </a:rPr>
                                  <m:t>𝟏𝟐</m:t>
                                </m:r>
                              </m:e>
                              <m:e>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smtClean="0">
                                    <a:latin typeface="Cambria Math" panose="02040503050406030204" pitchFamily="18" charset="0"/>
                                  </a:rPr>
                                  <m:t>𝟎𝟗</m:t>
                                </m:r>
                              </m:e>
                            </m:mr>
                          </m:m>
                        </m:e>
                      </m:d>
                    </m:oMath>
                  </m:oMathPara>
                </a14:m>
                <a:endParaRPr lang="en-US" sz="1600" b="1" dirty="0"/>
              </a:p>
              <a:p>
                <a:endParaRPr lang="en-US" sz="1600" b="1" dirty="0"/>
              </a:p>
              <a:p>
                <a:r>
                  <a:rPr lang="en-US" sz="1600" b="1" dirty="0"/>
                  <a:t>*In Observation Clustering: Pc’s = X*W = (4X3*3X2) = 4X2 = 2 Pc’s , 4 observations .</a:t>
                </a:r>
              </a:p>
            </p:txBody>
          </p:sp>
        </mc:Choice>
        <mc:Fallback xmlns="">
          <p:sp>
            <p:nvSpPr>
              <p:cNvPr id="3" name="תיבת טקסט 7">
                <a:extLst>
                  <a:ext uri="{FF2B5EF4-FFF2-40B4-BE49-F238E27FC236}">
                    <a16:creationId xmlns:a16="http://schemas.microsoft.com/office/drawing/2014/main" id="{D3E68D2A-3CF0-E1ED-02B9-49B8D3834B6B}"/>
                  </a:ext>
                </a:extLst>
              </p:cNvPr>
              <p:cNvSpPr txBox="1">
                <a:spLocks noRot="1" noChangeAspect="1" noMove="1" noResize="1" noEditPoints="1" noAdjustHandles="1" noChangeArrowheads="1" noChangeShapeType="1" noTextEdit="1"/>
              </p:cNvSpPr>
              <p:nvPr/>
            </p:nvSpPr>
            <p:spPr>
              <a:xfrm>
                <a:off x="128592" y="1621107"/>
                <a:ext cx="12001500" cy="5279266"/>
              </a:xfrm>
              <a:prstGeom prst="rect">
                <a:avLst/>
              </a:prstGeom>
              <a:blipFill>
                <a:blip r:embed="rId3"/>
                <a:stretch>
                  <a:fillRect l="-254" t="-346"/>
                </a:stretch>
              </a:blipFill>
            </p:spPr>
            <p:txBody>
              <a:bodyPr/>
              <a:lstStyle/>
              <a:p>
                <a:r>
                  <a:rPr lang="he-IL">
                    <a:noFill/>
                  </a:rPr>
                  <a:t> </a:t>
                </a:r>
              </a:p>
            </p:txBody>
          </p:sp>
        </mc:Fallback>
      </mc:AlternateContent>
    </p:spTree>
    <p:extLst>
      <p:ext uri="{BB962C8B-B14F-4D97-AF65-F5344CB8AC3E}">
        <p14:creationId xmlns:p14="http://schemas.microsoft.com/office/powerpoint/2010/main" val="33481827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29400F-6F55-4417-3B8B-676557457813}"/>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3DFB473C-5899-0877-0721-13E4CE8A71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תיבת טקסט 15">
            <a:extLst>
              <a:ext uri="{FF2B5EF4-FFF2-40B4-BE49-F238E27FC236}">
                <a16:creationId xmlns:a16="http://schemas.microsoft.com/office/drawing/2014/main" id="{BCBD8079-97BA-C2D3-5797-3B1142E2DB5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Feature Clustering: </a:t>
            </a:r>
            <a:r>
              <a:rPr lang="en-US" sz="3200" kern="1200">
                <a:solidFill>
                  <a:schemeClr val="bg1"/>
                </a:solidFill>
                <a:latin typeface="+mj-lt"/>
                <a:ea typeface="+mj-ea"/>
                <a:cs typeface="+mj-cs"/>
              </a:rPr>
              <a:t>Hierarchical</a:t>
            </a:r>
            <a:r>
              <a:rPr lang="en-US" sz="3200" kern="1200" dirty="0">
                <a:solidFill>
                  <a:schemeClr val="bg1"/>
                </a:solidFill>
                <a:latin typeface="+mj-lt"/>
                <a:ea typeface="+mj-ea"/>
                <a:cs typeface="+mj-cs"/>
              </a:rPr>
              <a:t> Control</a:t>
            </a:r>
          </a:p>
        </p:txBody>
      </p:sp>
      <p:pic>
        <p:nvPicPr>
          <p:cNvPr id="5" name="Picture 4">
            <a:extLst>
              <a:ext uri="{FF2B5EF4-FFF2-40B4-BE49-F238E27FC236}">
                <a16:creationId xmlns:a16="http://schemas.microsoft.com/office/drawing/2014/main" id="{0B73A614-2307-D797-83FD-F03E2BD54583}"/>
              </a:ext>
            </a:extLst>
          </p:cNvPr>
          <p:cNvPicPr>
            <a:picLocks noChangeAspect="1"/>
          </p:cNvPicPr>
          <p:nvPr/>
        </p:nvPicPr>
        <p:blipFill>
          <a:blip r:embed="rId3"/>
          <a:stretch>
            <a:fillRect/>
          </a:stretch>
        </p:blipFill>
        <p:spPr>
          <a:xfrm>
            <a:off x="1251861" y="1537306"/>
            <a:ext cx="9688277" cy="4305901"/>
          </a:xfrm>
          <a:prstGeom prst="rect">
            <a:avLst/>
          </a:prstGeom>
        </p:spPr>
      </p:pic>
      <p:sp>
        <p:nvSpPr>
          <p:cNvPr id="6" name="תיבת טקסט 5">
            <a:extLst>
              <a:ext uri="{FF2B5EF4-FFF2-40B4-BE49-F238E27FC236}">
                <a16:creationId xmlns:a16="http://schemas.microsoft.com/office/drawing/2014/main" id="{C33D515B-E502-F796-D862-DB87A32EB130}"/>
              </a:ext>
            </a:extLst>
          </p:cNvPr>
          <p:cNvSpPr txBox="1"/>
          <p:nvPr/>
        </p:nvSpPr>
        <p:spPr>
          <a:xfrm>
            <a:off x="7932140" y="6418677"/>
            <a:ext cx="518437" cy="345257"/>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Fats</a:t>
            </a:r>
            <a:endParaRPr kumimoji="0" lang="he-IL"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7" name="Picture 2" descr="סוגריים מרובעים | וקטורים לשימוש ציבורי">
            <a:extLst>
              <a:ext uri="{FF2B5EF4-FFF2-40B4-BE49-F238E27FC236}">
                <a16:creationId xmlns:a16="http://schemas.microsoft.com/office/drawing/2014/main" id="{576B90FE-C1EB-DC0B-3C57-00B9FFE016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100"/>
          <a:stretch/>
        </p:blipFill>
        <p:spPr bwMode="auto">
          <a:xfrm rot="16200000">
            <a:off x="7834065" y="3241357"/>
            <a:ext cx="690838" cy="5473808"/>
          </a:xfrm>
          <a:prstGeom prst="rect">
            <a:avLst/>
          </a:prstGeom>
          <a:noFill/>
          <a:extLst>
            <a:ext uri="{909E8E84-426E-40DD-AFC4-6F175D3DCCD1}">
              <a14:hiddenFill xmlns:a14="http://schemas.microsoft.com/office/drawing/2010/main">
                <a:solidFill>
                  <a:srgbClr val="FFFFFF"/>
                </a:solidFill>
              </a14:hiddenFill>
            </a:ext>
          </a:extLst>
        </p:spPr>
      </p:pic>
      <p:sp>
        <p:nvSpPr>
          <p:cNvPr id="8" name="תיבת טקסט 7">
            <a:extLst>
              <a:ext uri="{FF2B5EF4-FFF2-40B4-BE49-F238E27FC236}">
                <a16:creationId xmlns:a16="http://schemas.microsoft.com/office/drawing/2014/main" id="{B71E5866-6622-ECAC-7DF9-6E8DBDDCB55D}"/>
              </a:ext>
            </a:extLst>
          </p:cNvPr>
          <p:cNvSpPr txBox="1"/>
          <p:nvPr/>
        </p:nvSpPr>
        <p:spPr>
          <a:xfrm>
            <a:off x="1158800" y="6027562"/>
            <a:ext cx="922539" cy="345257"/>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Sugars</a:t>
            </a:r>
          </a:p>
        </p:txBody>
      </p:sp>
      <p:pic>
        <p:nvPicPr>
          <p:cNvPr id="9" name="Picture 2" descr="סוגריים מרובעים | וקטורים לשימוש ציבורי">
            <a:extLst>
              <a:ext uri="{FF2B5EF4-FFF2-40B4-BE49-F238E27FC236}">
                <a16:creationId xmlns:a16="http://schemas.microsoft.com/office/drawing/2014/main" id="{61C4BA84-4484-057C-307F-79DAEF791C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100"/>
          <a:stretch/>
        </p:blipFill>
        <p:spPr bwMode="auto">
          <a:xfrm rot="16200000">
            <a:off x="1499305" y="4854857"/>
            <a:ext cx="241531" cy="19137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סוגריים מרובעים | וקטורים לשימוש ציבורי">
            <a:extLst>
              <a:ext uri="{FF2B5EF4-FFF2-40B4-BE49-F238E27FC236}">
                <a16:creationId xmlns:a16="http://schemas.microsoft.com/office/drawing/2014/main" id="{F29B6B65-513B-D39B-D01D-073ADB9182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100"/>
          <a:stretch/>
        </p:blipFill>
        <p:spPr bwMode="auto">
          <a:xfrm rot="16200000">
            <a:off x="7941903" y="4678101"/>
            <a:ext cx="333757" cy="1454479"/>
          </a:xfrm>
          <a:prstGeom prst="rect">
            <a:avLst/>
          </a:prstGeom>
          <a:noFill/>
          <a:extLst>
            <a:ext uri="{909E8E84-426E-40DD-AFC4-6F175D3DCCD1}">
              <a14:hiddenFill xmlns:a14="http://schemas.microsoft.com/office/drawing/2010/main">
                <a:solidFill>
                  <a:srgbClr val="FFFFFF"/>
                </a:solidFill>
              </a14:hiddenFill>
            </a:ext>
          </a:extLst>
        </p:spPr>
      </p:pic>
      <p:sp>
        <p:nvSpPr>
          <p:cNvPr id="11" name="תיבת טקסט 9">
            <a:extLst>
              <a:ext uri="{FF2B5EF4-FFF2-40B4-BE49-F238E27FC236}">
                <a16:creationId xmlns:a16="http://schemas.microsoft.com/office/drawing/2014/main" id="{422DC630-FB25-9ED4-83D8-239FFF59F934}"/>
              </a:ext>
            </a:extLst>
          </p:cNvPr>
          <p:cNvSpPr txBox="1"/>
          <p:nvPr/>
        </p:nvSpPr>
        <p:spPr>
          <a:xfrm>
            <a:off x="7297437" y="5629056"/>
            <a:ext cx="1538584" cy="343484"/>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Liver Functions</a:t>
            </a:r>
            <a:endParaRPr kumimoji="0" lang="he-IL"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3" name="Picture 2" descr="סוגריים מרובעים | וקטורים לשימוש ציבורי">
            <a:extLst>
              <a:ext uri="{FF2B5EF4-FFF2-40B4-BE49-F238E27FC236}">
                <a16:creationId xmlns:a16="http://schemas.microsoft.com/office/drawing/2014/main" id="{ACEA25A9-3615-56B5-08DC-70395D1BCF9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8100"/>
          <a:stretch/>
        </p:blipFill>
        <p:spPr bwMode="auto">
          <a:xfrm rot="16200000">
            <a:off x="4673365" y="4598515"/>
            <a:ext cx="365858" cy="801380"/>
          </a:xfrm>
          <a:prstGeom prst="rect">
            <a:avLst/>
          </a:prstGeom>
          <a:noFill/>
          <a:extLst>
            <a:ext uri="{909E8E84-426E-40DD-AFC4-6F175D3DCCD1}">
              <a14:hiddenFill xmlns:a14="http://schemas.microsoft.com/office/drawing/2010/main">
                <a:solidFill>
                  <a:srgbClr val="FFFFFF"/>
                </a:solidFill>
              </a14:hiddenFill>
            </a:ext>
          </a:extLst>
        </p:spPr>
      </p:pic>
      <p:sp>
        <p:nvSpPr>
          <p:cNvPr id="14" name="תיבת טקסט 10">
            <a:extLst>
              <a:ext uri="{FF2B5EF4-FFF2-40B4-BE49-F238E27FC236}">
                <a16:creationId xmlns:a16="http://schemas.microsoft.com/office/drawing/2014/main" id="{737F06D4-7838-FCB4-A849-91531D7B9A43}"/>
              </a:ext>
            </a:extLst>
          </p:cNvPr>
          <p:cNvSpPr txBox="1"/>
          <p:nvPr/>
        </p:nvSpPr>
        <p:spPr>
          <a:xfrm>
            <a:off x="3538891" y="5217402"/>
            <a:ext cx="1700030" cy="345257"/>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Inflammation Tests</a:t>
            </a:r>
            <a:endParaRPr kumimoji="0" lang="he-IL"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A9E61D94-BCA5-84E4-20C7-9432A5A50BD3}"/>
              </a:ext>
            </a:extLst>
          </p:cNvPr>
          <p:cNvSpPr txBox="1"/>
          <p:nvPr/>
        </p:nvSpPr>
        <p:spPr>
          <a:xfrm>
            <a:off x="2861751" y="6356772"/>
            <a:ext cx="1182574" cy="345257"/>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General</a:t>
            </a:r>
            <a:endParaRPr kumimoji="0" lang="he-IL"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7" name="Picture 2" descr="סוגריים מרובעים | וקטורים לשימוש ציבורי">
            <a:extLst>
              <a:ext uri="{FF2B5EF4-FFF2-40B4-BE49-F238E27FC236}">
                <a16:creationId xmlns:a16="http://schemas.microsoft.com/office/drawing/2014/main" id="{3261AB59-1631-69B2-80E0-965CF10B9A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100"/>
          <a:stretch/>
        </p:blipFill>
        <p:spPr bwMode="auto">
          <a:xfrm rot="16200000">
            <a:off x="3280504" y="5308680"/>
            <a:ext cx="345069" cy="1503780"/>
          </a:xfrm>
          <a:prstGeom prst="rect">
            <a:avLst/>
          </a:prstGeom>
          <a:solidFill>
            <a:srgbClr val="7030A0"/>
          </a:solidFill>
        </p:spPr>
      </p:pic>
    </p:spTree>
    <p:extLst>
      <p:ext uri="{BB962C8B-B14F-4D97-AF65-F5344CB8AC3E}">
        <p14:creationId xmlns:p14="http://schemas.microsoft.com/office/powerpoint/2010/main" val="42487994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D642E2-F860-CFBA-89FD-EBB06367B3D9}"/>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5BAA034A-B92A-4F34-70B1-F56D2DFE7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תיבת טקסט 15">
            <a:extLst>
              <a:ext uri="{FF2B5EF4-FFF2-40B4-BE49-F238E27FC236}">
                <a16:creationId xmlns:a16="http://schemas.microsoft.com/office/drawing/2014/main" id="{9A12A64C-4912-A0AB-EC98-F0FBD683B6AF}"/>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Feature Clustering: </a:t>
            </a:r>
            <a:r>
              <a:rPr lang="en-US" sz="3200" dirty="0">
                <a:solidFill>
                  <a:schemeClr val="bg1"/>
                </a:solidFill>
                <a:latin typeface="+mj-lt"/>
                <a:ea typeface="+mj-ea"/>
                <a:cs typeface="+mj-cs"/>
              </a:rPr>
              <a:t>Hierarchical</a:t>
            </a:r>
            <a:r>
              <a:rPr lang="en-US" sz="3200" kern="1200" dirty="0">
                <a:solidFill>
                  <a:schemeClr val="bg1"/>
                </a:solidFill>
                <a:latin typeface="+mj-lt"/>
                <a:ea typeface="+mj-ea"/>
                <a:cs typeface="+mj-cs"/>
              </a:rPr>
              <a:t> Cohort</a:t>
            </a:r>
          </a:p>
        </p:txBody>
      </p:sp>
      <p:pic>
        <p:nvPicPr>
          <p:cNvPr id="8" name="Picture 7">
            <a:extLst>
              <a:ext uri="{FF2B5EF4-FFF2-40B4-BE49-F238E27FC236}">
                <a16:creationId xmlns:a16="http://schemas.microsoft.com/office/drawing/2014/main" id="{36BEAEA6-A99E-1E92-02C9-D462355AD33A}"/>
              </a:ext>
            </a:extLst>
          </p:cNvPr>
          <p:cNvPicPr>
            <a:picLocks noChangeAspect="1"/>
          </p:cNvPicPr>
          <p:nvPr/>
        </p:nvPicPr>
        <p:blipFill>
          <a:blip r:embed="rId3"/>
          <a:srcRect t="9320"/>
          <a:stretch/>
        </p:blipFill>
        <p:spPr>
          <a:xfrm>
            <a:off x="1153485" y="1623582"/>
            <a:ext cx="9885029" cy="4774749"/>
          </a:xfrm>
          <a:prstGeom prst="rect">
            <a:avLst/>
          </a:prstGeom>
        </p:spPr>
      </p:pic>
      <p:sp>
        <p:nvSpPr>
          <p:cNvPr id="17" name="תיבת טקסט 5">
            <a:extLst>
              <a:ext uri="{FF2B5EF4-FFF2-40B4-BE49-F238E27FC236}">
                <a16:creationId xmlns:a16="http://schemas.microsoft.com/office/drawing/2014/main" id="{85AC03B3-DC54-3D60-A45C-BD2D42AAF6D9}"/>
              </a:ext>
            </a:extLst>
          </p:cNvPr>
          <p:cNvSpPr txBox="1"/>
          <p:nvPr/>
        </p:nvSpPr>
        <p:spPr>
          <a:xfrm>
            <a:off x="9219908" y="6041904"/>
            <a:ext cx="518437" cy="345257"/>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Fats</a:t>
            </a:r>
            <a:endParaRPr kumimoji="0" lang="he-IL"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8" name="Picture 2" descr="סוגריים מרובעים | וקטורים לשימוש ציבורי">
            <a:extLst>
              <a:ext uri="{FF2B5EF4-FFF2-40B4-BE49-F238E27FC236}">
                <a16:creationId xmlns:a16="http://schemas.microsoft.com/office/drawing/2014/main" id="{A6CA6305-074A-9073-49E2-A2A2B54053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100"/>
          <a:stretch/>
        </p:blipFill>
        <p:spPr bwMode="auto">
          <a:xfrm rot="16200000">
            <a:off x="9310369" y="4516422"/>
            <a:ext cx="337516" cy="2674289"/>
          </a:xfrm>
          <a:prstGeom prst="rect">
            <a:avLst/>
          </a:prstGeom>
          <a:noFill/>
          <a:extLst>
            <a:ext uri="{909E8E84-426E-40DD-AFC4-6F175D3DCCD1}">
              <a14:hiddenFill xmlns:a14="http://schemas.microsoft.com/office/drawing/2010/main">
                <a:solidFill>
                  <a:srgbClr val="FFFFFF"/>
                </a:solidFill>
              </a14:hiddenFill>
            </a:ext>
          </a:extLst>
        </p:spPr>
      </p:pic>
      <p:sp>
        <p:nvSpPr>
          <p:cNvPr id="19" name="תיבת טקסט 7">
            <a:extLst>
              <a:ext uri="{FF2B5EF4-FFF2-40B4-BE49-F238E27FC236}">
                <a16:creationId xmlns:a16="http://schemas.microsoft.com/office/drawing/2014/main" id="{ADAD6FC2-DFA4-55BE-9E9F-ACC2A7AF8BA1}"/>
              </a:ext>
            </a:extLst>
          </p:cNvPr>
          <p:cNvSpPr txBox="1"/>
          <p:nvPr/>
        </p:nvSpPr>
        <p:spPr>
          <a:xfrm>
            <a:off x="1857612" y="6387161"/>
            <a:ext cx="922539" cy="345257"/>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Sugars</a:t>
            </a:r>
          </a:p>
        </p:txBody>
      </p:sp>
      <p:pic>
        <p:nvPicPr>
          <p:cNvPr id="20" name="Picture 2" descr="סוגריים מרובעים | וקטורים לשימוש ציבורי">
            <a:extLst>
              <a:ext uri="{FF2B5EF4-FFF2-40B4-BE49-F238E27FC236}">
                <a16:creationId xmlns:a16="http://schemas.microsoft.com/office/drawing/2014/main" id="{9A05ACB7-905F-AC1E-4122-360B9690D6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100"/>
          <a:stretch/>
        </p:blipFill>
        <p:spPr bwMode="auto">
          <a:xfrm rot="16200000">
            <a:off x="2140335" y="4791504"/>
            <a:ext cx="337516" cy="26742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סוגריים מרובעים | וקטורים לשימוש ציבורי">
            <a:extLst>
              <a:ext uri="{FF2B5EF4-FFF2-40B4-BE49-F238E27FC236}">
                <a16:creationId xmlns:a16="http://schemas.microsoft.com/office/drawing/2014/main" id="{6E5B7B12-F3DB-EC3D-EF19-0ADF6D9A34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100"/>
          <a:stretch/>
        </p:blipFill>
        <p:spPr bwMode="auto">
          <a:xfrm rot="16200000">
            <a:off x="7089668" y="4948854"/>
            <a:ext cx="333757" cy="1454479"/>
          </a:xfrm>
          <a:prstGeom prst="rect">
            <a:avLst/>
          </a:prstGeom>
          <a:noFill/>
          <a:extLst>
            <a:ext uri="{909E8E84-426E-40DD-AFC4-6F175D3DCCD1}">
              <a14:hiddenFill xmlns:a14="http://schemas.microsoft.com/office/drawing/2010/main">
                <a:solidFill>
                  <a:srgbClr val="FFFFFF"/>
                </a:solidFill>
              </a14:hiddenFill>
            </a:ext>
          </a:extLst>
        </p:spPr>
      </p:pic>
      <p:sp>
        <p:nvSpPr>
          <p:cNvPr id="24" name="תיבת טקסט 9">
            <a:extLst>
              <a:ext uri="{FF2B5EF4-FFF2-40B4-BE49-F238E27FC236}">
                <a16:creationId xmlns:a16="http://schemas.microsoft.com/office/drawing/2014/main" id="{486262DF-CC07-BC70-2301-2EA85A0FE49E}"/>
              </a:ext>
            </a:extLst>
          </p:cNvPr>
          <p:cNvSpPr txBox="1"/>
          <p:nvPr/>
        </p:nvSpPr>
        <p:spPr>
          <a:xfrm>
            <a:off x="6493781" y="5858187"/>
            <a:ext cx="1538584" cy="343484"/>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Liver Functions</a:t>
            </a:r>
            <a:endParaRPr kumimoji="0" lang="he-IL"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 descr="סוגריים מרובעים | וקטורים לשימוש ציבורי">
            <a:extLst>
              <a:ext uri="{FF2B5EF4-FFF2-40B4-BE49-F238E27FC236}">
                <a16:creationId xmlns:a16="http://schemas.microsoft.com/office/drawing/2014/main" id="{423B8400-AFC5-A978-1364-29F17C4D677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8100"/>
          <a:stretch/>
        </p:blipFill>
        <p:spPr bwMode="auto">
          <a:xfrm rot="16200000">
            <a:off x="5902301" y="5028464"/>
            <a:ext cx="365858" cy="801380"/>
          </a:xfrm>
          <a:prstGeom prst="rect">
            <a:avLst/>
          </a:prstGeom>
          <a:noFill/>
          <a:extLst>
            <a:ext uri="{909E8E84-426E-40DD-AFC4-6F175D3DCCD1}">
              <a14:hiddenFill xmlns:a14="http://schemas.microsoft.com/office/drawing/2010/main">
                <a:solidFill>
                  <a:srgbClr val="FFFFFF"/>
                </a:solidFill>
              </a14:hiddenFill>
            </a:ext>
          </a:extLst>
        </p:spPr>
      </p:pic>
      <p:sp>
        <p:nvSpPr>
          <p:cNvPr id="27" name="תיבת טקסט 10">
            <a:extLst>
              <a:ext uri="{FF2B5EF4-FFF2-40B4-BE49-F238E27FC236}">
                <a16:creationId xmlns:a16="http://schemas.microsoft.com/office/drawing/2014/main" id="{9BE8F69A-2706-A3EC-B483-08F921414D16}"/>
              </a:ext>
            </a:extLst>
          </p:cNvPr>
          <p:cNvSpPr txBox="1"/>
          <p:nvPr/>
        </p:nvSpPr>
        <p:spPr>
          <a:xfrm>
            <a:off x="4846199" y="5631474"/>
            <a:ext cx="1700030" cy="345257"/>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Inflammation Tests</a:t>
            </a:r>
            <a:endParaRPr kumimoji="0" lang="he-IL"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5B6FDED5-C400-C03F-BBEC-A9FB78A85826}"/>
              </a:ext>
            </a:extLst>
          </p:cNvPr>
          <p:cNvSpPr txBox="1"/>
          <p:nvPr/>
        </p:nvSpPr>
        <p:spPr>
          <a:xfrm>
            <a:off x="4026478" y="6486883"/>
            <a:ext cx="1182574" cy="345257"/>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General</a:t>
            </a:r>
            <a:endParaRPr kumimoji="0" lang="he-IL" sz="1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9" name="Picture 2" descr="סוגריים מרובעים | וקטורים לשימוש ציבורי">
            <a:extLst>
              <a:ext uri="{FF2B5EF4-FFF2-40B4-BE49-F238E27FC236}">
                <a16:creationId xmlns:a16="http://schemas.microsoft.com/office/drawing/2014/main" id="{ED352208-1FEF-7B40-D2E1-C08A56BCA3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100"/>
          <a:stretch/>
        </p:blipFill>
        <p:spPr bwMode="auto">
          <a:xfrm rot="16200000">
            <a:off x="4407131" y="5552651"/>
            <a:ext cx="345069" cy="1503780"/>
          </a:xfrm>
          <a:prstGeom prst="rect">
            <a:avLst/>
          </a:prstGeom>
          <a:solidFill>
            <a:srgbClr val="7030A0"/>
          </a:solidFill>
        </p:spPr>
      </p:pic>
    </p:spTree>
    <p:extLst>
      <p:ext uri="{BB962C8B-B14F-4D97-AF65-F5344CB8AC3E}">
        <p14:creationId xmlns:p14="http://schemas.microsoft.com/office/powerpoint/2010/main" val="34015977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733545C-D0EE-F4ED-55BE-1EE0644336ED}"/>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תיבת טקסט 15">
            <a:extLst>
              <a:ext uri="{FF2B5EF4-FFF2-40B4-BE49-F238E27FC236}">
                <a16:creationId xmlns:a16="http://schemas.microsoft.com/office/drawing/2014/main" id="{F8B917C0-25F6-B0B4-1B2E-0D47438634DE}"/>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Feature Clustering: Spectral Contro</a:t>
            </a:r>
            <a:r>
              <a:rPr lang="en-US" sz="3200" dirty="0">
                <a:solidFill>
                  <a:schemeClr val="bg1"/>
                </a:solidFill>
                <a:latin typeface="+mj-lt"/>
                <a:ea typeface="+mj-ea"/>
                <a:cs typeface="+mj-cs"/>
              </a:rPr>
              <a:t>l</a:t>
            </a:r>
            <a:r>
              <a:rPr lang="en-US" sz="3200" kern="1200" dirty="0">
                <a:solidFill>
                  <a:schemeClr val="bg1"/>
                </a:solidFill>
                <a:latin typeface="+mj-lt"/>
                <a:ea typeface="+mj-ea"/>
                <a:cs typeface="+mj-cs"/>
              </a:rPr>
              <a:t> (K=6)</a:t>
            </a:r>
          </a:p>
        </p:txBody>
      </p:sp>
      <p:sp>
        <p:nvSpPr>
          <p:cNvPr id="6" name="TextBox 5">
            <a:extLst>
              <a:ext uri="{FF2B5EF4-FFF2-40B4-BE49-F238E27FC236}">
                <a16:creationId xmlns:a16="http://schemas.microsoft.com/office/drawing/2014/main" id="{202F6FC8-3EED-FEAC-7B70-22AFA462CF16}"/>
              </a:ext>
            </a:extLst>
          </p:cNvPr>
          <p:cNvSpPr txBox="1"/>
          <p:nvPr/>
        </p:nvSpPr>
        <p:spPr>
          <a:xfrm>
            <a:off x="8761228" y="1637414"/>
            <a:ext cx="3221665" cy="954107"/>
          </a:xfrm>
          <a:prstGeom prst="rect">
            <a:avLst/>
          </a:prstGeom>
          <a:noFill/>
        </p:spPr>
        <p:txBody>
          <a:bodyPr wrap="square" rtlCol="1">
            <a:spAutoFit/>
          </a:bodyPr>
          <a:lstStyle/>
          <a:p>
            <a:pPr algn="r" rtl="1"/>
            <a:r>
              <a:rPr lang="he-IL" sz="1400" b="1" dirty="0">
                <a:cs typeface="+mj-cs"/>
              </a:rPr>
              <a:t>אשכול 0:</a:t>
            </a:r>
          </a:p>
          <a:p>
            <a:pPr algn="r" rtl="1"/>
            <a:r>
              <a:rPr lang="he-IL" sz="1400" b="1" dirty="0">
                <a:cs typeface="+mj-cs"/>
              </a:rPr>
              <a:t>אשכול 1:</a:t>
            </a:r>
          </a:p>
          <a:p>
            <a:pPr algn="r" rtl="1"/>
            <a:r>
              <a:rPr lang="he-IL" sz="1400" b="1" dirty="0">
                <a:cs typeface="+mj-cs"/>
              </a:rPr>
              <a:t>אשכול 2:</a:t>
            </a:r>
          </a:p>
          <a:p>
            <a:pPr algn="r" rtl="1"/>
            <a:r>
              <a:rPr lang="he-IL" sz="1400" b="1">
                <a:cs typeface="+mj-cs"/>
              </a:rPr>
              <a:t>אשכול 3:</a:t>
            </a:r>
            <a:endParaRPr lang="he-IL" sz="1400" b="1" dirty="0">
              <a:cs typeface="+mj-cs"/>
            </a:endParaRPr>
          </a:p>
        </p:txBody>
      </p:sp>
    </p:spTree>
    <p:extLst>
      <p:ext uri="{BB962C8B-B14F-4D97-AF65-F5344CB8AC3E}">
        <p14:creationId xmlns:p14="http://schemas.microsoft.com/office/powerpoint/2010/main" val="14816091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956C319-12BE-AC5A-728E-408EBCD84B16}"/>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9A8E9754-9904-415A-50D7-085277430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תיבת טקסט 15">
            <a:extLst>
              <a:ext uri="{FF2B5EF4-FFF2-40B4-BE49-F238E27FC236}">
                <a16:creationId xmlns:a16="http://schemas.microsoft.com/office/drawing/2014/main" id="{52076ACD-FEEB-0919-8FED-F4D35E653E57}"/>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Feature Clustering: Spectral Cohort (K=5)</a:t>
            </a:r>
          </a:p>
        </p:txBody>
      </p:sp>
      <p:sp>
        <p:nvSpPr>
          <p:cNvPr id="6" name="TextBox 5">
            <a:extLst>
              <a:ext uri="{FF2B5EF4-FFF2-40B4-BE49-F238E27FC236}">
                <a16:creationId xmlns:a16="http://schemas.microsoft.com/office/drawing/2014/main" id="{10E3CC09-B886-5292-6B70-531C1C9C946E}"/>
              </a:ext>
            </a:extLst>
          </p:cNvPr>
          <p:cNvSpPr txBox="1"/>
          <p:nvPr/>
        </p:nvSpPr>
        <p:spPr>
          <a:xfrm>
            <a:off x="8761228" y="1637414"/>
            <a:ext cx="3221665" cy="1169551"/>
          </a:xfrm>
          <a:prstGeom prst="rect">
            <a:avLst/>
          </a:prstGeom>
          <a:noFill/>
        </p:spPr>
        <p:txBody>
          <a:bodyPr wrap="square" rtlCol="1">
            <a:spAutoFit/>
          </a:bodyPr>
          <a:lstStyle/>
          <a:p>
            <a:pPr algn="r" rtl="1"/>
            <a:r>
              <a:rPr lang="he-IL" sz="1400" b="1" dirty="0">
                <a:cs typeface="+mj-cs"/>
              </a:rPr>
              <a:t>אשכול 0: קבוצת פרופיל השומנים</a:t>
            </a:r>
          </a:p>
          <a:p>
            <a:pPr algn="r" rtl="1"/>
            <a:r>
              <a:rPr lang="he-IL" sz="1400" b="1" dirty="0">
                <a:cs typeface="+mj-cs"/>
              </a:rPr>
              <a:t>אשכול 1: קבוצת הסוכרים, בדיקות דלקתיות משולב עם </a:t>
            </a:r>
            <a:r>
              <a:rPr lang="en-US" sz="1400" b="1" dirty="0">
                <a:cs typeface="+mj-cs"/>
              </a:rPr>
              <a:t>BMI</a:t>
            </a:r>
            <a:r>
              <a:rPr lang="he-IL" sz="1400" b="1" dirty="0">
                <a:cs typeface="+mj-cs"/>
              </a:rPr>
              <a:t> וגיל</a:t>
            </a:r>
          </a:p>
          <a:p>
            <a:pPr algn="r" rtl="1"/>
            <a:r>
              <a:rPr lang="he-IL" sz="1400" b="1" dirty="0">
                <a:cs typeface="+mj-cs"/>
              </a:rPr>
              <a:t>אשכול 2: בדיקות כלליות</a:t>
            </a:r>
          </a:p>
          <a:p>
            <a:pPr algn="r" rtl="1"/>
            <a:r>
              <a:rPr lang="he-IL" sz="1400" b="1" dirty="0">
                <a:cs typeface="+mj-cs"/>
              </a:rPr>
              <a:t>אשכול 3: קבוצת תפקודי כבד</a:t>
            </a:r>
          </a:p>
        </p:txBody>
      </p:sp>
    </p:spTree>
    <p:extLst>
      <p:ext uri="{BB962C8B-B14F-4D97-AF65-F5344CB8AC3E}">
        <p14:creationId xmlns:p14="http://schemas.microsoft.com/office/powerpoint/2010/main" val="32355902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FAD84B3E-2EE6-724B-CB17-E4CE74B5E2CE}"/>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CE3FEC98-9C65-9507-A8E4-9B97C64AE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תיבת טקסט 15">
            <a:extLst>
              <a:ext uri="{FF2B5EF4-FFF2-40B4-BE49-F238E27FC236}">
                <a16:creationId xmlns:a16="http://schemas.microsoft.com/office/drawing/2014/main" id="{3CC88B65-61DC-BB72-3D26-4646B7B9C62C}"/>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Feature Clustering: K-means Contro</a:t>
            </a:r>
            <a:r>
              <a:rPr lang="en-US" sz="3200" dirty="0">
                <a:solidFill>
                  <a:schemeClr val="bg1"/>
                </a:solidFill>
                <a:latin typeface="+mj-lt"/>
                <a:ea typeface="+mj-ea"/>
                <a:cs typeface="+mj-cs"/>
              </a:rPr>
              <a:t>l</a:t>
            </a:r>
            <a:r>
              <a:rPr lang="en-US" sz="3200" kern="1200" dirty="0">
                <a:solidFill>
                  <a:schemeClr val="bg1"/>
                </a:solidFill>
                <a:latin typeface="+mj-lt"/>
                <a:ea typeface="+mj-ea"/>
                <a:cs typeface="+mj-cs"/>
              </a:rPr>
              <a:t> (K=4)</a:t>
            </a:r>
          </a:p>
        </p:txBody>
      </p:sp>
      <p:sp>
        <p:nvSpPr>
          <p:cNvPr id="6" name="TextBox 5">
            <a:extLst>
              <a:ext uri="{FF2B5EF4-FFF2-40B4-BE49-F238E27FC236}">
                <a16:creationId xmlns:a16="http://schemas.microsoft.com/office/drawing/2014/main" id="{09B864D9-5A34-DF6A-DAA8-3778039C6513}"/>
              </a:ext>
            </a:extLst>
          </p:cNvPr>
          <p:cNvSpPr txBox="1"/>
          <p:nvPr/>
        </p:nvSpPr>
        <p:spPr>
          <a:xfrm>
            <a:off x="8761228" y="1637414"/>
            <a:ext cx="3221665" cy="954107"/>
          </a:xfrm>
          <a:prstGeom prst="rect">
            <a:avLst/>
          </a:prstGeom>
          <a:noFill/>
        </p:spPr>
        <p:txBody>
          <a:bodyPr wrap="square" rtlCol="1">
            <a:spAutoFit/>
          </a:bodyPr>
          <a:lstStyle/>
          <a:p>
            <a:pPr algn="r" rtl="1"/>
            <a:r>
              <a:rPr lang="he-IL" sz="1400" b="1" dirty="0">
                <a:cs typeface="+mj-cs"/>
              </a:rPr>
              <a:t>אשכול 0:</a:t>
            </a:r>
          </a:p>
          <a:p>
            <a:pPr algn="r" rtl="1"/>
            <a:r>
              <a:rPr lang="he-IL" sz="1400" b="1" dirty="0">
                <a:cs typeface="+mj-cs"/>
              </a:rPr>
              <a:t>אשכול 1:</a:t>
            </a:r>
          </a:p>
          <a:p>
            <a:pPr algn="r" rtl="1"/>
            <a:r>
              <a:rPr lang="he-IL" sz="1400" b="1" dirty="0">
                <a:cs typeface="+mj-cs"/>
              </a:rPr>
              <a:t>אשכול 2:</a:t>
            </a:r>
          </a:p>
          <a:p>
            <a:pPr algn="r" rtl="1"/>
            <a:r>
              <a:rPr lang="he-IL" sz="1400" b="1">
                <a:cs typeface="+mj-cs"/>
              </a:rPr>
              <a:t>אשכול 3:</a:t>
            </a:r>
            <a:endParaRPr lang="he-IL" sz="1400" b="1" dirty="0">
              <a:cs typeface="+mj-cs"/>
            </a:endParaRPr>
          </a:p>
        </p:txBody>
      </p:sp>
      <p:pic>
        <p:nvPicPr>
          <p:cNvPr id="7" name="Picture 6">
            <a:extLst>
              <a:ext uri="{FF2B5EF4-FFF2-40B4-BE49-F238E27FC236}">
                <a16:creationId xmlns:a16="http://schemas.microsoft.com/office/drawing/2014/main" id="{E3C3AAEE-DBD9-3A6E-9D64-E8E265986AA1}"/>
              </a:ext>
            </a:extLst>
          </p:cNvPr>
          <p:cNvPicPr>
            <a:picLocks noChangeAspect="1"/>
          </p:cNvPicPr>
          <p:nvPr/>
        </p:nvPicPr>
        <p:blipFill>
          <a:blip r:embed="rId3"/>
          <a:stretch>
            <a:fillRect/>
          </a:stretch>
        </p:blipFill>
        <p:spPr>
          <a:xfrm>
            <a:off x="209107" y="1637414"/>
            <a:ext cx="8507012" cy="4763165"/>
          </a:xfrm>
          <a:prstGeom prst="rect">
            <a:avLst/>
          </a:prstGeom>
        </p:spPr>
      </p:pic>
    </p:spTree>
    <p:extLst>
      <p:ext uri="{BB962C8B-B14F-4D97-AF65-F5344CB8AC3E}">
        <p14:creationId xmlns:p14="http://schemas.microsoft.com/office/powerpoint/2010/main" val="414560409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11611B0-7ED0-EF7D-3188-568B78497C2A}"/>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5A5F8920-5746-649B-60DB-C18019375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תיבת טקסט 15">
            <a:extLst>
              <a:ext uri="{FF2B5EF4-FFF2-40B4-BE49-F238E27FC236}">
                <a16:creationId xmlns:a16="http://schemas.microsoft.com/office/drawing/2014/main" id="{CB3D5AFE-334A-0224-8499-9A83D893290B}"/>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Feature Clustering: K-means Cohort (K=4)</a:t>
            </a:r>
          </a:p>
        </p:txBody>
      </p:sp>
      <p:sp>
        <p:nvSpPr>
          <p:cNvPr id="6" name="TextBox 5">
            <a:extLst>
              <a:ext uri="{FF2B5EF4-FFF2-40B4-BE49-F238E27FC236}">
                <a16:creationId xmlns:a16="http://schemas.microsoft.com/office/drawing/2014/main" id="{9D77CA53-4AA2-D630-23D3-0F1CC5C729C0}"/>
              </a:ext>
            </a:extLst>
          </p:cNvPr>
          <p:cNvSpPr txBox="1"/>
          <p:nvPr/>
        </p:nvSpPr>
        <p:spPr>
          <a:xfrm>
            <a:off x="8761228" y="1637414"/>
            <a:ext cx="3221665" cy="1169551"/>
          </a:xfrm>
          <a:prstGeom prst="rect">
            <a:avLst/>
          </a:prstGeom>
          <a:noFill/>
        </p:spPr>
        <p:txBody>
          <a:bodyPr wrap="square" rtlCol="1">
            <a:spAutoFit/>
          </a:bodyPr>
          <a:lstStyle/>
          <a:p>
            <a:pPr algn="r" rtl="1"/>
            <a:r>
              <a:rPr lang="he-IL" sz="1400" b="1" dirty="0">
                <a:cs typeface="+mj-cs"/>
              </a:rPr>
              <a:t>אשכול 0: קבוצת פרופיל השומנים</a:t>
            </a:r>
          </a:p>
          <a:p>
            <a:pPr algn="r" rtl="1"/>
            <a:r>
              <a:rPr lang="he-IL" sz="1400" b="1" dirty="0">
                <a:cs typeface="+mj-cs"/>
              </a:rPr>
              <a:t>אשכול 1: קבוצת הסוכרים, בדיקות דלקתיות משולב עם </a:t>
            </a:r>
            <a:r>
              <a:rPr lang="en-US" sz="1400" b="1" dirty="0">
                <a:cs typeface="+mj-cs"/>
              </a:rPr>
              <a:t>BMI</a:t>
            </a:r>
            <a:r>
              <a:rPr lang="he-IL" sz="1400" b="1" dirty="0">
                <a:cs typeface="+mj-cs"/>
              </a:rPr>
              <a:t> וגיל</a:t>
            </a:r>
          </a:p>
          <a:p>
            <a:pPr algn="r" rtl="1"/>
            <a:r>
              <a:rPr lang="he-IL" sz="1400" b="1" dirty="0">
                <a:cs typeface="+mj-cs"/>
              </a:rPr>
              <a:t>אשכול 2: בדיקות כלליות</a:t>
            </a:r>
          </a:p>
          <a:p>
            <a:pPr algn="r" rtl="1"/>
            <a:r>
              <a:rPr lang="he-IL" sz="1400" b="1" dirty="0">
                <a:cs typeface="+mj-cs"/>
              </a:rPr>
              <a:t>אשכול 3: קבוצת תפקודי כבד</a:t>
            </a:r>
          </a:p>
        </p:txBody>
      </p:sp>
      <p:pic>
        <p:nvPicPr>
          <p:cNvPr id="4" name="Picture 3">
            <a:extLst>
              <a:ext uri="{FF2B5EF4-FFF2-40B4-BE49-F238E27FC236}">
                <a16:creationId xmlns:a16="http://schemas.microsoft.com/office/drawing/2014/main" id="{9FFA1CF0-D908-88F8-EA5E-D582FB471072}"/>
              </a:ext>
            </a:extLst>
          </p:cNvPr>
          <p:cNvPicPr>
            <a:picLocks noChangeAspect="1"/>
          </p:cNvPicPr>
          <p:nvPr/>
        </p:nvPicPr>
        <p:blipFill>
          <a:blip r:embed="rId3"/>
          <a:srcRect t="3313"/>
          <a:stretch/>
        </p:blipFill>
        <p:spPr>
          <a:xfrm>
            <a:off x="77039" y="1783080"/>
            <a:ext cx="9000453" cy="4640580"/>
          </a:xfrm>
          <a:prstGeom prst="rect">
            <a:avLst/>
          </a:prstGeom>
        </p:spPr>
      </p:pic>
    </p:spTree>
    <p:extLst>
      <p:ext uri="{BB962C8B-B14F-4D97-AF65-F5344CB8AC3E}">
        <p14:creationId xmlns:p14="http://schemas.microsoft.com/office/powerpoint/2010/main" val="20625314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7FF7F5-826A-8A09-4C3B-4EA731F1DB21}"/>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F88C00D-9435-B545-378C-33956B2EB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1ADB645-ADC0-630E-CD1D-3F3327E2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3D06FDD-EC73-3B74-496F-FDC2AEEFA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37DD80B-B93E-7ACA-8ACA-5F3822902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E23B8CE-11C7-B693-A62E-2B8EB1EFC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6904CEE3-A158-2864-CB9B-5B48B21BD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125EAA43-876A-87BF-32BA-27C9DA901404}"/>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Data </a:t>
            </a:r>
            <a:r>
              <a:rPr lang="en-US" dirty="0" err="1">
                <a:solidFill>
                  <a:srgbClr val="FFFFFF"/>
                </a:solidFill>
              </a:rPr>
              <a:t>Preperation</a:t>
            </a:r>
            <a:br>
              <a:rPr lang="en-US" dirty="0">
                <a:solidFill>
                  <a:srgbClr val="FFFFFF"/>
                </a:solidFill>
              </a:rPr>
            </a:br>
            <a:r>
              <a:rPr lang="en-US" dirty="0">
                <a:solidFill>
                  <a:srgbClr val="FFFFFF"/>
                </a:solidFill>
              </a:rPr>
              <a:t>After Feature Selection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2079710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62AC55-9D18-7090-34A1-6B3BB8EFDFC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EC25C7-6082-1B52-45F4-E5CB6E0D1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31BD822-D066-A685-605B-1C4288453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7D50C00-672E-6D65-2215-50716F4E2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8E85EBA-D171-7456-4009-1D9A43592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4388B3C-B121-FC2A-7C76-B239EE9FE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FF8D9BB-74E0-AFA7-9FF2-EFF122D1D91E}"/>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Flattening Data </a:t>
            </a:r>
          </a:p>
        </p:txBody>
      </p:sp>
      <p:sp>
        <p:nvSpPr>
          <p:cNvPr id="3" name="תיבת טקסט 20">
            <a:extLst>
              <a:ext uri="{FF2B5EF4-FFF2-40B4-BE49-F238E27FC236}">
                <a16:creationId xmlns:a16="http://schemas.microsoft.com/office/drawing/2014/main" id="{C457416B-8099-3F74-12EA-0AE35B0BB892}"/>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F50EFE5-8439-5E35-D82C-317CF326CF1B}"/>
              </a:ext>
            </a:extLst>
          </p:cNvPr>
          <p:cNvSpPr txBox="1"/>
          <p:nvPr/>
        </p:nvSpPr>
        <p:spPr>
          <a:xfrm>
            <a:off x="403761" y="2078182"/>
            <a:ext cx="11388436" cy="1477328"/>
          </a:xfrm>
          <a:prstGeom prst="rect">
            <a:avLst/>
          </a:prstGeom>
          <a:noFill/>
        </p:spPr>
        <p:txBody>
          <a:bodyPr wrap="square" rtlCol="1">
            <a:spAutoFit/>
          </a:bodyPr>
          <a:lstStyle/>
          <a:p>
            <a:r>
              <a:rPr lang="en-US" dirty="0">
                <a:latin typeface="Times New Roman" panose="02020603050405020304" pitchFamily="18" charset="0"/>
                <a:ea typeface="Times New Roman" panose="02020603050405020304" pitchFamily="18" charset="0"/>
                <a:cs typeface="Arial" panose="020B0604020202020204" pitchFamily="34" charset="0"/>
              </a:rPr>
              <a:t>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he temporal raw data was flattened (without any previous missing values imputation) by extraction of statistical moments </a:t>
            </a:r>
            <a:r>
              <a:rPr lang="en-US" dirty="0">
                <a:latin typeface="Times New Roman" panose="02020603050405020304" pitchFamily="18" charset="0"/>
                <a:cs typeface="Arial" panose="020B0604020202020204" pitchFamily="34" charset="0"/>
              </a:rPr>
              <a:t>including mean, minimum, maximum, last observation, and slope (the coefficient of linear regression using all data points of a specific patient), were computed for each patient’s laboratory test data. </a:t>
            </a:r>
          </a:p>
          <a:p>
            <a:endParaRPr lang="en-US" dirty="0">
              <a:latin typeface="Times New Roman" panose="02020603050405020304" pitchFamily="18" charset="0"/>
              <a:cs typeface="Arial" panose="020B0604020202020204" pitchFamily="34" charset="0"/>
            </a:endParaRPr>
          </a:p>
          <a:p>
            <a:r>
              <a:rPr lang="en-US" dirty="0">
                <a:latin typeface="Times New Roman" panose="02020603050405020304" pitchFamily="18" charset="0"/>
                <a:cs typeface="Arial" panose="020B0604020202020204" pitchFamily="34" charset="0"/>
              </a:rPr>
              <a:t>After this process, the dataset is flattened, containing one row per patient to be compatible with ML algorithms.</a:t>
            </a:r>
          </a:p>
        </p:txBody>
      </p:sp>
    </p:spTree>
    <p:extLst>
      <p:ext uri="{BB962C8B-B14F-4D97-AF65-F5344CB8AC3E}">
        <p14:creationId xmlns:p14="http://schemas.microsoft.com/office/powerpoint/2010/main" val="16560877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8561A0-5251-677C-D851-A012246520B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83975A1-C78D-8663-0725-D3E4B6A4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B1FC9D5-CD45-6EB3-C833-CFFB3C003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D5B1CE0-8191-BECF-B456-2CD0BF3D9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AB797D4-9825-8153-B746-A93A01E01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CB14A95-A52A-D7B6-0865-A87224D3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5A00944-3CE8-3A42-93B3-328E18EC18BF}"/>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Standardization &amp; Normalization </a:t>
            </a:r>
          </a:p>
        </p:txBody>
      </p:sp>
      <p:sp>
        <p:nvSpPr>
          <p:cNvPr id="3" name="תיבת טקסט 20">
            <a:extLst>
              <a:ext uri="{FF2B5EF4-FFF2-40B4-BE49-F238E27FC236}">
                <a16:creationId xmlns:a16="http://schemas.microsoft.com/office/drawing/2014/main" id="{9A7B768D-F633-6F24-EEA5-4701C074266E}"/>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תיבת טקסט 2">
                <a:extLst>
                  <a:ext uri="{FF2B5EF4-FFF2-40B4-BE49-F238E27FC236}">
                    <a16:creationId xmlns:a16="http://schemas.microsoft.com/office/drawing/2014/main" id="{2120B786-4EBB-D4F9-10D9-AAF6713E6B2C}"/>
                  </a:ext>
                </a:extLst>
              </p:cNvPr>
              <p:cNvSpPr txBox="1"/>
              <p:nvPr/>
            </p:nvSpPr>
            <p:spPr>
              <a:xfrm>
                <a:off x="184516" y="4010889"/>
                <a:ext cx="6261340" cy="2745367"/>
              </a:xfrm>
              <a:prstGeom prst="rect">
                <a:avLst/>
              </a:prstGeom>
              <a:noFill/>
            </p:spPr>
            <p:txBody>
              <a:bodyPr wrap="square" rtlCol="1">
                <a:spAutoFit/>
              </a:bodyPr>
              <a:lstStyle/>
              <a:p>
                <a:pPr algn="l"/>
                <a:r>
                  <a:rPr lang="en-US" sz="24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Standard Scaler </a:t>
                </a:r>
              </a:p>
              <a:p>
                <a:pPr algn="l"/>
                <a:r>
                  <a:rPr lang="en-US" sz="2400" dirty="0">
                    <a:latin typeface="Calibri" panose="020F0502020204030204" pitchFamily="34" charset="0"/>
                    <a:ea typeface="Calibri" panose="020F0502020204030204" pitchFamily="34" charset="0"/>
                    <a:cs typeface="Calibri" panose="020F0502020204030204" pitchFamily="34" charset="0"/>
                  </a:rPr>
                  <a:t>For the laboratory tests and BMI -converts the variable data to a standard normal distribution with a standard deviation of 1 and an expectation of 0. </a:t>
                </a:r>
                <a:br>
                  <a:rPr lang="en-US" sz="2400" dirty="0">
                    <a:latin typeface="Calibri" panose="020F0502020204030204" pitchFamily="34" charset="0"/>
                    <a:ea typeface="Calibri" panose="020F0502020204030204" pitchFamily="34" charset="0"/>
                    <a:cs typeface="Calibri" panose="020F0502020204030204" pitchFamily="34" charset="0"/>
                  </a:rPr>
                </a:br>
                <a:r>
                  <a:rPr lang="en-US" sz="2400" dirty="0">
                    <a:latin typeface="Calibri" panose="020F0502020204030204" pitchFamily="34" charset="0"/>
                    <a:ea typeface="Calibri" panose="020F0502020204030204" pitchFamily="34" charset="0"/>
                    <a:cs typeface="Calibri" panose="020F0502020204030204" pitchFamily="34" charset="0"/>
                  </a:rPr>
                  <a:t>The formula is: </a:t>
                </a:r>
                <a14:m>
                  <m:oMath xmlns:m="http://schemas.openxmlformats.org/officeDocument/2006/math">
                    <m:sSup>
                      <m:sSupPr>
                        <m:ctrlPr>
                          <a:rPr lang="en-US" sz="2000" i="1" smtClean="0">
                            <a:effectLst/>
                            <a:latin typeface="Cambria Math" panose="02040503050406030204" pitchFamily="18" charset="0"/>
                            <a:cs typeface="Times New Roman" panose="02020603050405020304" pitchFamily="18" charset="0"/>
                          </a:rPr>
                        </m:ctrlPr>
                      </m:sSupPr>
                      <m:e>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000" i="1">
                            <a:effectLst/>
                            <a:latin typeface="Cambria Math" panose="02040503050406030204" pitchFamily="18" charset="0"/>
                            <a:cs typeface="Times New Roman" panose="02020603050405020304" pitchFamily="18" charset="0"/>
                          </a:rPr>
                        </m:ctrlPr>
                      </m:fPr>
                      <m:num>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𝑋</m:t>
                        </m:r>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𝜇</m:t>
                        </m:r>
                      </m:num>
                      <m:den>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𝜎</m:t>
                        </m:r>
                      </m:den>
                    </m:f>
                  </m:oMath>
                </a14:m>
                <a:r>
                  <a:rPr lang="he-IL" sz="2000" kern="0" dirty="0">
                    <a:effectLst/>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Calibri" panose="020F0502020204030204" pitchFamily="34" charset="0"/>
                </a:endParaRPr>
              </a:p>
              <a:p>
                <a:pPr algn="l"/>
                <a:endParaRPr lang="he-IL" sz="24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תיבת טקסט 2">
                <a:extLst>
                  <a:ext uri="{FF2B5EF4-FFF2-40B4-BE49-F238E27FC236}">
                    <a16:creationId xmlns:a16="http://schemas.microsoft.com/office/drawing/2014/main" id="{2120B786-4EBB-D4F9-10D9-AAF6713E6B2C}"/>
                  </a:ext>
                </a:extLst>
              </p:cNvPr>
              <p:cNvSpPr txBox="1">
                <a:spLocks noRot="1" noChangeAspect="1" noMove="1" noResize="1" noEditPoints="1" noAdjustHandles="1" noChangeArrowheads="1" noChangeShapeType="1" noTextEdit="1"/>
              </p:cNvSpPr>
              <p:nvPr/>
            </p:nvSpPr>
            <p:spPr>
              <a:xfrm>
                <a:off x="184516" y="4010889"/>
                <a:ext cx="6261340" cy="2745367"/>
              </a:xfrm>
              <a:prstGeom prst="rect">
                <a:avLst/>
              </a:prstGeom>
              <a:blipFill>
                <a:blip r:embed="rId3"/>
                <a:stretch>
                  <a:fillRect l="-1558" t="-2000" b="-422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תיבת טקסט 3">
                <a:extLst>
                  <a:ext uri="{FF2B5EF4-FFF2-40B4-BE49-F238E27FC236}">
                    <a16:creationId xmlns:a16="http://schemas.microsoft.com/office/drawing/2014/main" id="{54B5DA0C-3842-21E2-9870-4EF2583D7C55}"/>
                  </a:ext>
                </a:extLst>
              </p:cNvPr>
              <p:cNvSpPr txBox="1"/>
              <p:nvPr/>
            </p:nvSpPr>
            <p:spPr>
              <a:xfrm>
                <a:off x="6729307" y="4010889"/>
                <a:ext cx="4795568" cy="2046714"/>
              </a:xfrm>
              <a:prstGeom prst="rect">
                <a:avLst/>
              </a:prstGeom>
              <a:noFill/>
            </p:spPr>
            <p:txBody>
              <a:bodyPr wrap="square">
                <a:spAutoFit/>
              </a:bodyPr>
              <a:lstStyle/>
              <a:p>
                <a:pPr algn="l"/>
                <a:r>
                  <a:rPr lang="en-US" sz="24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Min Max</a:t>
                </a:r>
              </a:p>
              <a:p>
                <a:pPr algn="l"/>
                <a:r>
                  <a:rPr lang="en-US" sz="2400" dirty="0">
                    <a:latin typeface="Calibri" panose="020F0502020204030204" pitchFamily="34" charset="0"/>
                    <a:ea typeface="Calibri" panose="020F0502020204030204" pitchFamily="34" charset="0"/>
                    <a:cs typeface="Calibri" panose="020F0502020204030204" pitchFamily="34" charset="0"/>
                  </a:rPr>
                  <a:t>For the </a:t>
                </a:r>
                <a:r>
                  <a:rPr lang="en-US" sz="2400" b="1" dirty="0">
                    <a:latin typeface="Calibri" panose="020F0502020204030204" pitchFamily="34" charset="0"/>
                    <a:ea typeface="Calibri" panose="020F0502020204030204" pitchFamily="34" charset="0"/>
                    <a:cs typeface="Calibri" panose="020F0502020204030204" pitchFamily="34" charset="0"/>
                  </a:rPr>
                  <a:t>age</a:t>
                </a:r>
                <a:r>
                  <a:rPr lang="en-US" sz="2400" dirty="0">
                    <a:latin typeface="Calibri" panose="020F0502020204030204" pitchFamily="34" charset="0"/>
                    <a:ea typeface="Calibri" panose="020F0502020204030204" pitchFamily="34" charset="0"/>
                    <a:cs typeface="Calibri" panose="020F0502020204030204" pitchFamily="34" charset="0"/>
                  </a:rPr>
                  <a:t> variable, converts the age scale from a range between the minimum and maximum age The formula is: </a:t>
                </a:r>
                <a14:m>
                  <m:oMath xmlns:m="http://schemas.openxmlformats.org/officeDocument/2006/math">
                    <m:sSup>
                      <m:sSupPr>
                        <m:ctrlPr>
                          <a:rPr lang="en-US" sz="2000" i="1" smtClean="0">
                            <a:effectLst/>
                            <a:latin typeface="Cambria Math" panose="02040503050406030204" pitchFamily="18" charset="0"/>
                            <a:cs typeface="Times New Roman" panose="02020603050405020304" pitchFamily="18" charset="0"/>
                          </a:rPr>
                        </m:ctrlPr>
                      </m:sSupPr>
                      <m:e>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000" i="1">
                            <a:effectLst/>
                            <a:latin typeface="Cambria Math" panose="02040503050406030204" pitchFamily="18" charset="0"/>
                            <a:cs typeface="Times New Roman" panose="02020603050405020304" pitchFamily="18" charset="0"/>
                          </a:rPr>
                        </m:ctrlPr>
                      </m:fPr>
                      <m:num>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𝑋</m:t>
                        </m:r>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effectLst/>
                                <a:latin typeface="Cambria Math" panose="02040503050406030204" pitchFamily="18" charset="0"/>
                                <a:cs typeface="Times New Roman" panose="02020603050405020304" pitchFamily="18" charset="0"/>
                              </a:rPr>
                            </m:ctrlPr>
                          </m:sSubPr>
                          <m:e>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𝑚𝑖𝑛</m:t>
                            </m:r>
                          </m:sub>
                        </m:sSub>
                      </m:num>
                      <m:den>
                        <m:sSub>
                          <m:sSubPr>
                            <m:ctrlPr>
                              <a:rPr lang="en-US" sz="2000" i="1">
                                <a:effectLst/>
                                <a:latin typeface="Cambria Math" panose="02040503050406030204" pitchFamily="18" charset="0"/>
                                <a:cs typeface="Times New Roman" panose="02020603050405020304" pitchFamily="18" charset="0"/>
                              </a:rPr>
                            </m:ctrlPr>
                          </m:sSubPr>
                          <m:e>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𝑚𝑎𝑥</m:t>
                            </m:r>
                          </m:sub>
                        </m:sSub>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effectLst/>
                                <a:latin typeface="Cambria Math" panose="02040503050406030204" pitchFamily="18" charset="0"/>
                                <a:cs typeface="Times New Roman" panose="02020603050405020304" pitchFamily="18" charset="0"/>
                              </a:rPr>
                            </m:ctrlPr>
                          </m:sSubPr>
                          <m:e>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𝑚𝑖𝑛</m:t>
                            </m:r>
                          </m:sub>
                        </m:sSub>
                      </m:den>
                    </m:f>
                  </m:oMath>
                </a14:m>
                <a:r>
                  <a:rPr lang="he-IL" sz="2000" kern="0" dirty="0">
                    <a:effectLst/>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 name="תיבת טקסט 3">
                <a:extLst>
                  <a:ext uri="{FF2B5EF4-FFF2-40B4-BE49-F238E27FC236}">
                    <a16:creationId xmlns:a16="http://schemas.microsoft.com/office/drawing/2014/main" id="{54B5DA0C-3842-21E2-9870-4EF2583D7C55}"/>
                  </a:ext>
                </a:extLst>
              </p:cNvPr>
              <p:cNvSpPr txBox="1">
                <a:spLocks noRot="1" noChangeAspect="1" noMove="1" noResize="1" noEditPoints="1" noAdjustHandles="1" noChangeArrowheads="1" noChangeShapeType="1" noTextEdit="1"/>
              </p:cNvSpPr>
              <p:nvPr/>
            </p:nvSpPr>
            <p:spPr>
              <a:xfrm>
                <a:off x="6729307" y="4010889"/>
                <a:ext cx="4795568" cy="2046714"/>
              </a:xfrm>
              <a:prstGeom prst="rect">
                <a:avLst/>
              </a:prstGeom>
              <a:blipFill>
                <a:blip r:embed="rId4"/>
                <a:stretch>
                  <a:fillRect l="-2033" t="-2679" b="-1488"/>
                </a:stretch>
              </a:blipFill>
            </p:spPr>
            <p:txBody>
              <a:bodyPr/>
              <a:lstStyle/>
              <a:p>
                <a:r>
                  <a:rPr lang="he-IL">
                    <a:noFill/>
                  </a:rPr>
                  <a:t> </a:t>
                </a:r>
              </a:p>
            </p:txBody>
          </p:sp>
        </mc:Fallback>
      </mc:AlternateContent>
      <p:sp>
        <p:nvSpPr>
          <p:cNvPr id="5" name="TextBox 4">
            <a:extLst>
              <a:ext uri="{FF2B5EF4-FFF2-40B4-BE49-F238E27FC236}">
                <a16:creationId xmlns:a16="http://schemas.microsoft.com/office/drawing/2014/main" id="{81FCB2B2-B880-A627-9962-0DD821D2D356}"/>
              </a:ext>
            </a:extLst>
          </p:cNvPr>
          <p:cNvSpPr txBox="1"/>
          <p:nvPr/>
        </p:nvSpPr>
        <p:spPr>
          <a:xfrm>
            <a:off x="271153" y="1751704"/>
            <a:ext cx="11649694" cy="2062103"/>
          </a:xfrm>
          <a:prstGeom prst="rect">
            <a:avLst/>
          </a:prstGeom>
          <a:noFill/>
        </p:spPr>
        <p:txBody>
          <a:bodyPr wrap="square">
            <a:spAutoFit/>
          </a:bodyPr>
          <a:lstStyle/>
          <a:p>
            <a:r>
              <a:rPr lang="en-US" sz="1600" dirty="0"/>
              <a:t>While tree-based algorithms are robust to different scaling of features, other algorithms such as Logistic Regression and MLP are sensitive to scaling. Thus, We applied standard scaling for the laboratory tests including BMI and min-max for age.</a:t>
            </a:r>
          </a:p>
          <a:p>
            <a:r>
              <a:rPr lang="en-US" sz="1600" dirty="0"/>
              <a:t>The implementation of feature scaling techniques was necessitated for ANN and Logistic Regression models. </a:t>
            </a:r>
          </a:p>
          <a:p>
            <a:r>
              <a:rPr lang="en-US" sz="1600" dirty="0"/>
              <a:t>Normalization (Standardization): Transformed features to have a mean of 0 and standard deviation of 1. </a:t>
            </a:r>
          </a:p>
          <a:p>
            <a:r>
              <a:rPr lang="en-US" sz="1600" dirty="0"/>
              <a:t>Min-Max Scaling: Rescaled features to the 0-1 range while preserving relative data relationships. </a:t>
            </a:r>
            <a:r>
              <a:rPr lang="en-US" sz="1600" strike="sngStrike" dirty="0"/>
              <a:t>We selected Min-Max scaling due to its uniformity, bias prevention, and improved model performance compared to Standard scaling. Normalization: We chose to normalize the data using the Min-Max scaling method. This approach scales each variable to a range between 0 and 1, preserving the relationships between values while ensuring that all variables contribute equally to the analysis.</a:t>
            </a:r>
            <a:endParaRPr lang="he-IL" sz="1600" strike="sngStrike" dirty="0"/>
          </a:p>
        </p:txBody>
      </p:sp>
    </p:spTree>
    <p:extLst>
      <p:ext uri="{BB962C8B-B14F-4D97-AF65-F5344CB8AC3E}">
        <p14:creationId xmlns:p14="http://schemas.microsoft.com/office/powerpoint/2010/main" val="201355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BEDAD4-4227-20A1-F58C-00F35197A1B8}"/>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A4BD5BB-5191-079A-CF92-211DD7ADE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8F2D267-5645-8C53-3491-910A07CA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3CF4DFD-7150-6BEC-B2D9-DA5E41715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432AE00-51B0-B159-C0A8-9F108CC6E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3E2CEA3-011E-F912-48FC-BBA3168A2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9AFE8ED-A858-23CA-0622-E58403BBA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3B3E142E-F30F-3105-A9D9-65B74B4AAB88}"/>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kern="1200" dirty="0">
                <a:solidFill>
                  <a:srgbClr val="FFFFFF"/>
                </a:solidFill>
                <a:latin typeface="+mj-lt"/>
                <a:ea typeface="+mj-ea"/>
                <a:cs typeface="+mj-cs"/>
              </a:rPr>
              <a:t>Data Pre-processing</a:t>
            </a:r>
          </a:p>
        </p:txBody>
      </p:sp>
    </p:spTree>
    <p:extLst>
      <p:ext uri="{BB962C8B-B14F-4D97-AF65-F5344CB8AC3E}">
        <p14:creationId xmlns:p14="http://schemas.microsoft.com/office/powerpoint/2010/main" val="404645585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A21E66-C142-B665-AB38-7CDFD3E79AB4}"/>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B86FC7C-3831-DDF0-CDA1-8E1E5F295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2BE256F-AA46-FCBD-627C-DCCF2367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F794B23-58D0-CFBF-27C4-E61C6B3EA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4A7F7F8D-0614-2D86-C0C3-A86A6C3C8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F362CC0-2643-6F46-2005-74D9B89F4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0FBBAB0F-49A3-5F4D-85A8-C8EC294E3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7C57500-6138-BD65-3315-E27363E3600D}"/>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Modeling</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8099737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D747A9-3986-9216-3ACC-DD45AA487D5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A8B98FF-6B2E-B777-0C11-98D2DC3C0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088366A5-CC86-7EB0-895A-C357E6AE6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99623DB-734C-81DC-33A2-81D6ECD32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A369EF8-DB7B-A762-9619-E6AACC823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9CFE5DC-EEE4-41CC-89B5-1D113028E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9A8D1AD-2FCB-9549-F1B1-9D8490A1173F}"/>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Modeling </a:t>
            </a:r>
          </a:p>
        </p:txBody>
      </p:sp>
      <p:sp>
        <p:nvSpPr>
          <p:cNvPr id="3" name="תיבת טקסט 20">
            <a:extLst>
              <a:ext uri="{FF2B5EF4-FFF2-40B4-BE49-F238E27FC236}">
                <a16:creationId xmlns:a16="http://schemas.microsoft.com/office/drawing/2014/main" id="{C1DAD7EA-20B1-9DB4-7D22-447D3A434146}"/>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B9D99A5-05AE-532B-D934-8CCB3D26FFD2}"/>
              </a:ext>
            </a:extLst>
          </p:cNvPr>
          <p:cNvSpPr txBox="1"/>
          <p:nvPr/>
        </p:nvSpPr>
        <p:spPr>
          <a:xfrm>
            <a:off x="271153" y="1811080"/>
            <a:ext cx="11649694" cy="4247317"/>
          </a:xfrm>
          <a:prstGeom prst="rect">
            <a:avLst/>
          </a:prstGeom>
          <a:noFill/>
        </p:spPr>
        <p:txBody>
          <a:bodyPr wrap="square">
            <a:spAutoFit/>
          </a:bodyPr>
          <a:lstStyle/>
          <a:p>
            <a:r>
              <a:rPr lang="en-US" dirty="0"/>
              <a:t>At this stage of the study, we tested different prediction models to detect prediabetes at different times. Different models have different strengths and weaknesses. By testing multiple models, we can compare their performance and identify which works best for our specific task. This allows us to choose the model that provides the most accurate predictions or the best trade-off between accuracy and other factors like interpretability and computation time. For this task, four state-of-the-art ML models were chosen: </a:t>
            </a:r>
            <a:r>
              <a:rPr lang="en-US" dirty="0" err="1"/>
              <a:t>XGBoost</a:t>
            </a:r>
            <a:r>
              <a:rPr lang="en-US" dirty="0"/>
              <a:t>, RF, MLP, and LR. LR is highly interpretable, as it provides a clear path from the features to the target variable (coefficients), but it heavily relies on constraints. While RF and </a:t>
            </a:r>
            <a:r>
              <a:rPr lang="en-US" dirty="0" err="1"/>
              <a:t>XGBoost</a:t>
            </a:r>
            <a:r>
              <a:rPr lang="en-US" dirty="0"/>
              <a:t> also contain some interpretability (using the feature importance method), MLP acts almost as a black box that provides only limited interpretability. </a:t>
            </a:r>
          </a:p>
          <a:p>
            <a:endParaRPr lang="en-US" dirty="0"/>
          </a:p>
          <a:p>
            <a:r>
              <a:rPr lang="en-US" dirty="0"/>
              <a:t>Also, different models have different requirements. For example, MLP requires all features to be on the same scale, while </a:t>
            </a:r>
            <a:r>
              <a:rPr lang="en-US" dirty="0" err="1"/>
              <a:t>XGBoost</a:t>
            </a:r>
            <a:r>
              <a:rPr lang="en-US" dirty="0"/>
              <a:t> and RF are based on decision trees; therefore, no scaling is necessary. However, even if the data is scaled, the performance of the model should not change as long as the data transformation is linear. In addition, the feature importance in tree based algorithms may be biased towards features with a larger range of values (Strobl et al., 2007), while in logistic ridge regression or logistic lasso regression, it is recommended (Hastie et al., n.d.) to perform scaling according to features before entering them into the model. Thus, we decided to perform z-scaling on each of the features. </a:t>
            </a:r>
            <a:endParaRPr lang="he-IL" dirty="0"/>
          </a:p>
        </p:txBody>
      </p:sp>
    </p:spTree>
    <p:extLst>
      <p:ext uri="{BB962C8B-B14F-4D97-AF65-F5344CB8AC3E}">
        <p14:creationId xmlns:p14="http://schemas.microsoft.com/office/powerpoint/2010/main" val="387528073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5EC1336-9C3E-4F21-968C-50F9E2DDB24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08ECEB-86A2-3D1D-1850-2EA8D1EF6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BEAD531-86D4-7D34-D457-3D1C3BC4C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EB8321-BA78-AD16-9E54-0530F3CBF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A543DDA-C259-321A-6526-570548E46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71144C3-FCF9-82FC-F5E9-69BD04AFD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FAF221D-3A8A-F947-0094-BC739BD01E6B}"/>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Binary Classification Problem </a:t>
            </a:r>
          </a:p>
        </p:txBody>
      </p:sp>
      <p:sp>
        <p:nvSpPr>
          <p:cNvPr id="3" name="תיבת טקסט 20">
            <a:extLst>
              <a:ext uri="{FF2B5EF4-FFF2-40B4-BE49-F238E27FC236}">
                <a16:creationId xmlns:a16="http://schemas.microsoft.com/office/drawing/2014/main" id="{42689A1D-7EF4-3433-1130-2DEB8CC73CC4}"/>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4644AD1-93A1-AC1E-FB6B-59F23631D167}"/>
              </a:ext>
            </a:extLst>
          </p:cNvPr>
          <p:cNvSpPr txBox="1"/>
          <p:nvPr/>
        </p:nvSpPr>
        <p:spPr>
          <a:xfrm>
            <a:off x="271153" y="1811080"/>
            <a:ext cx="11649694" cy="1477328"/>
          </a:xfrm>
          <a:prstGeom prst="rect">
            <a:avLst/>
          </a:prstGeom>
          <a:noFill/>
        </p:spPr>
        <p:txBody>
          <a:bodyPr wrap="square">
            <a:spAutoFit/>
          </a:bodyPr>
          <a:lstStyle/>
          <a:p>
            <a:r>
              <a:rPr lang="en-US" strike="sngStrike" dirty="0"/>
              <a:t>Our research focuses on predicting prediabetes for patients using EHR records which include both demographic and laboratory tests data. This is a binary classification problem, where the target variable indicates prediabetes group – 0 for control and 1 for cohort. We selected models suited for binary classification and evaluated their performance using 5-fold cross-validation, which averages results across folds to reduce variance and ensure robust model selection.		</a:t>
            </a:r>
          </a:p>
          <a:p>
            <a:endParaRPr lang="he-IL" strike="sngStrike" dirty="0"/>
          </a:p>
        </p:txBody>
      </p:sp>
    </p:spTree>
    <p:extLst>
      <p:ext uri="{BB962C8B-B14F-4D97-AF65-F5344CB8AC3E}">
        <p14:creationId xmlns:p14="http://schemas.microsoft.com/office/powerpoint/2010/main" val="18359992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405BC6A3-3174-59DE-04D6-490FA5C1360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0CE7350-EDE0-D407-7C05-8BDAC0B8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89638988-F60C-5BB8-C938-EB86899D4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C916FEA-4FF3-4CD5-5442-9D4E04739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E82714C-4CA4-D0EF-6AD4-613FC927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A6476E1-A02B-B58D-75E4-49814A1BC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2FDBF93-18DB-1313-3578-B11DA7E17631}"/>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Parametric, Non-Parametric, Semi-Parametric Models </a:t>
            </a:r>
          </a:p>
        </p:txBody>
      </p:sp>
      <p:sp>
        <p:nvSpPr>
          <p:cNvPr id="3" name="תיבת טקסט 20">
            <a:extLst>
              <a:ext uri="{FF2B5EF4-FFF2-40B4-BE49-F238E27FC236}">
                <a16:creationId xmlns:a16="http://schemas.microsoft.com/office/drawing/2014/main" id="{BADC03DA-CD92-7A19-BFA0-6B198822BE04}"/>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980B44A-9A6C-EBD9-9DBA-7AC6D28A5B4C}"/>
              </a:ext>
            </a:extLst>
          </p:cNvPr>
          <p:cNvSpPr txBox="1"/>
          <p:nvPr/>
        </p:nvSpPr>
        <p:spPr>
          <a:xfrm>
            <a:off x="271153" y="1811080"/>
            <a:ext cx="11649694" cy="3693319"/>
          </a:xfrm>
          <a:prstGeom prst="rect">
            <a:avLst/>
          </a:prstGeom>
          <a:noFill/>
        </p:spPr>
        <p:txBody>
          <a:bodyPr wrap="square">
            <a:spAutoFit/>
          </a:bodyPr>
          <a:lstStyle/>
          <a:p>
            <a:r>
              <a:rPr lang="en-US" strike="sngStrike" dirty="0"/>
              <a:t>We classified the models into parametric and non-parametric types. Parametric models summarize data using a fixed number of parameters (θ), which remains constant regardless of dataset size. In contrast, non-parametric models adjust as data volume increases, making them more adaptable when feature selection is uncertain. </a:t>
            </a:r>
            <a:br>
              <a:rPr lang="en-US" strike="sngStrike" dirty="0"/>
            </a:br>
            <a:r>
              <a:rPr lang="en-US" b="1" strike="sngStrike" dirty="0"/>
              <a:t>Non-parametric models </a:t>
            </a:r>
            <a:br>
              <a:rPr lang="en-US" strike="sngStrike" dirty="0"/>
            </a:br>
            <a:r>
              <a:rPr lang="en-US" strike="sngStrike" dirty="0"/>
              <a:t>Non-parametric models such as Random Forest, </a:t>
            </a:r>
            <a:r>
              <a:rPr lang="en-US" strike="sngStrike" dirty="0" err="1"/>
              <a:t>XGBoost</a:t>
            </a:r>
            <a:r>
              <a:rPr lang="en-US" strike="sngStrike" dirty="0"/>
              <a:t>, and ANN excel at detecting complex, non-linear patterns in medical data without assuming a predefined distribution. Their flexibility and resistance to outliers make them particularly effective for stroke prediction, where identifying subtle risk patterns is crucial. </a:t>
            </a:r>
            <a:br>
              <a:rPr lang="en-US" strike="sngStrike" dirty="0"/>
            </a:br>
            <a:r>
              <a:rPr lang="en-US" b="1" strike="sngStrike" dirty="0"/>
              <a:t>Parametric Models</a:t>
            </a:r>
            <a:br>
              <a:rPr lang="en-US" strike="sngStrike" dirty="0"/>
            </a:br>
            <a:r>
              <a:rPr lang="en-US" strike="sngStrike" dirty="0"/>
              <a:t>In this subsection, we present two parametric models used for predicting stroke probability based on a patient's clinical and demographic status. Parametric models assume a fixed functional form, making them effective for structured datasets with well-defined relationships. We selected Logistic Regression and Support Vector Machine (SVM) due to their suitability for binary classification and interpretability in medical applications. 			</a:t>
            </a:r>
          </a:p>
          <a:p>
            <a:endParaRPr lang="he-IL" strike="sngStrike" dirty="0"/>
          </a:p>
        </p:txBody>
      </p:sp>
    </p:spTree>
    <p:extLst>
      <p:ext uri="{BB962C8B-B14F-4D97-AF65-F5344CB8AC3E}">
        <p14:creationId xmlns:p14="http://schemas.microsoft.com/office/powerpoint/2010/main" val="31335933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F276EB-2AAF-B590-1D53-41C69938BDB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51BBF30-FAA7-714E-554E-2E1163A167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D7A2C1A-BF99-BF78-CDBE-8AD9F0FEC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042C8B9-EB7E-E70C-0764-C0E389AF1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5726F56-7EC2-69EE-9A08-BE27EC589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6EA65EE-9EF2-A74F-1AC1-F6E5D2C59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2E004EF-B2C7-4786-6F1E-5B49B258828B}"/>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Train and Test Split</a:t>
            </a:r>
          </a:p>
        </p:txBody>
      </p:sp>
      <p:sp>
        <p:nvSpPr>
          <p:cNvPr id="3" name="תיבת טקסט 20">
            <a:extLst>
              <a:ext uri="{FF2B5EF4-FFF2-40B4-BE49-F238E27FC236}">
                <a16:creationId xmlns:a16="http://schemas.microsoft.com/office/drawing/2014/main" id="{E3BF18EE-81A8-24C7-B266-E0047B1211FD}"/>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 name="תיבת טקסט 2">
            <a:extLst>
              <a:ext uri="{FF2B5EF4-FFF2-40B4-BE49-F238E27FC236}">
                <a16:creationId xmlns:a16="http://schemas.microsoft.com/office/drawing/2014/main" id="{616D0BE3-7513-BD20-7BCE-D89664A97735}"/>
              </a:ext>
            </a:extLst>
          </p:cNvPr>
          <p:cNvSpPr txBox="1"/>
          <p:nvPr/>
        </p:nvSpPr>
        <p:spPr>
          <a:xfrm>
            <a:off x="301234" y="1928621"/>
            <a:ext cx="11351821" cy="2554545"/>
          </a:xfrm>
          <a:prstGeom prst="rect">
            <a:avLst/>
          </a:prstGeom>
          <a:noFill/>
        </p:spPr>
        <p:txBody>
          <a:bodyPr wrap="square" rtlCol="1">
            <a:spAutoFit/>
          </a:bodyPr>
          <a:lstStyle/>
          <a:p>
            <a:r>
              <a:rPr lang="en-US" sz="2000" dirty="0">
                <a:effectLst/>
                <a:latin typeface="Times New Roman" panose="02020603050405020304" pitchFamily="18" charset="0"/>
                <a:ea typeface="Times New Roman" panose="02020603050405020304" pitchFamily="18" charset="0"/>
                <a:cs typeface="Arial" panose="020B0604020202020204" pitchFamily="34" charset="0"/>
              </a:rPr>
              <a:t>In order to avoid gender and age biases, the database was divided into a training set and a test set so that all matched patients would be in the same group; in this way, each prediabetes patient has a control patient of the same age and gender distinctive. </a:t>
            </a:r>
          </a:p>
          <a:p>
            <a:endParaRPr lang="en-US" sz="2000" dirty="0">
              <a:latin typeface="Times New Roman" panose="02020603050405020304" pitchFamily="18" charset="0"/>
              <a:ea typeface="Times New Roman" panose="02020603050405020304" pitchFamily="18" charset="0"/>
              <a:cs typeface="Arial" panose="020B0604020202020204" pitchFamily="34" charset="0"/>
            </a:endParaRPr>
          </a:p>
          <a:p>
            <a:r>
              <a:rPr lang="en-US" sz="2000" dirty="0">
                <a:effectLst/>
                <a:latin typeface="Times New Roman" panose="02020603050405020304" pitchFamily="18" charset="0"/>
                <a:ea typeface="Times New Roman" panose="02020603050405020304" pitchFamily="18" charset="0"/>
                <a:cs typeface="Arial" panose="020B0604020202020204" pitchFamily="34" charset="0"/>
              </a:rPr>
              <a:t>Therefore, 80% of the prediabetes patients were randomly entered into the training set together with their matched controls, and 20% into the training set together with their matched control.</a:t>
            </a:r>
            <a:r>
              <a:rPr lang="en-US" sz="2000" dirty="0">
                <a:latin typeface="Times New Roman" panose="02020603050405020304" pitchFamily="18" charset="0"/>
                <a:ea typeface="Times New Roman" panose="02020603050405020304" pitchFamily="18" charset="0"/>
                <a:cs typeface="Arial" panose="020B0604020202020204" pitchFamily="34" charset="0"/>
              </a:rPr>
              <a:t> The result is balance between control and cohort patients within each train and test sets for each time window.</a:t>
            </a:r>
            <a:endParaRPr lang="en-US" sz="2000" dirty="0">
              <a:effectLst/>
              <a:latin typeface="Times New Roman" panose="02020603050405020304" pitchFamily="18" charset="0"/>
              <a:ea typeface="Times New Roman" panose="02020603050405020304" pitchFamily="18" charset="0"/>
              <a:cs typeface="Arial" panose="020B0604020202020204" pitchFamily="34" charset="0"/>
            </a:endParaRPr>
          </a:p>
          <a:p>
            <a:endParaRPr lang="en-US" sz="2000" dirty="0">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3046682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1EEDF5-CE0A-4A33-B7A6-227EB50BF774}"/>
              </a:ext>
            </a:extLst>
          </p:cNvPr>
          <p:cNvSpPr txBox="1">
            <a:spLocks noGrp="1"/>
          </p:cNvSpPr>
          <p:nvPr>
            <p:ph type="title"/>
          </p:nvPr>
        </p:nvSpPr>
        <p:spPr>
          <a:xfrm>
            <a:off x="381000" y="152400"/>
            <a:ext cx="10591800" cy="6096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alibri" panose="020F0502020204030204" pitchFamily="34" charset="0"/>
                <a:ea typeface="Calibri" panose="020F0502020204030204" pitchFamily="34" charset="0"/>
                <a:cs typeface="Calibri" panose="020F0502020204030204" pitchFamily="34" charset="0"/>
              </a:rPr>
              <a:t>Time windows split</a:t>
            </a:r>
            <a:endParaRPr lang="en-IL" dirty="0">
              <a:latin typeface="Calibri" panose="020F0502020204030204" pitchFamily="34" charset="0"/>
              <a:ea typeface="Calibri" panose="020F0502020204030204" pitchFamily="34" charset="0"/>
              <a:cs typeface="Calibri" panose="020F0502020204030204" pitchFamily="34" charset="0"/>
            </a:endParaRPr>
          </a:p>
        </p:txBody>
      </p:sp>
      <p:sp>
        <p:nvSpPr>
          <p:cNvPr id="21" name="תיבת טקסט 20">
            <a:extLst>
              <a:ext uri="{FF2B5EF4-FFF2-40B4-BE49-F238E27FC236}">
                <a16:creationId xmlns:a16="http://schemas.microsoft.com/office/drawing/2014/main" id="{9A038DF5-FCD1-04BA-426B-EF2370C18978}"/>
              </a:ext>
            </a:extLst>
          </p:cNvPr>
          <p:cNvSpPr txBox="1"/>
          <p:nvPr/>
        </p:nvSpPr>
        <p:spPr>
          <a:xfrm>
            <a:off x="4510581" y="1524000"/>
            <a:ext cx="2382408" cy="369332"/>
          </a:xfrm>
          <a:prstGeom prst="rect">
            <a:avLst/>
          </a:prstGeom>
          <a:noFill/>
        </p:spPr>
        <p:txBody>
          <a:bodyPr wrap="square" rtlCol="1">
            <a:spAutoFit/>
          </a:bodyPr>
          <a:lstStyle/>
          <a:p>
            <a:pPr algn="ctr"/>
            <a:endParaRPr lang="he-IL" u="sng"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 name="Google Shape;9572;p69">
            <a:extLst>
              <a:ext uri="{FF2B5EF4-FFF2-40B4-BE49-F238E27FC236}">
                <a16:creationId xmlns:a16="http://schemas.microsoft.com/office/drawing/2014/main" id="{F64647B9-0102-792D-297A-4B0C2A48D014}"/>
              </a:ext>
            </a:extLst>
          </p:cNvPr>
          <p:cNvGrpSpPr/>
          <p:nvPr/>
        </p:nvGrpSpPr>
        <p:grpSpPr>
          <a:xfrm>
            <a:off x="381000" y="4086988"/>
            <a:ext cx="11277592" cy="255117"/>
            <a:chOff x="5287688" y="3173364"/>
            <a:chExt cx="1395165" cy="74100"/>
          </a:xfrm>
        </p:grpSpPr>
        <p:cxnSp>
          <p:nvCxnSpPr>
            <p:cNvPr id="4" name="Google Shape;9573;p69">
              <a:extLst>
                <a:ext uri="{FF2B5EF4-FFF2-40B4-BE49-F238E27FC236}">
                  <a16:creationId xmlns:a16="http://schemas.microsoft.com/office/drawing/2014/main" id="{801772BC-C14D-7AF8-E392-8C1FD7E5641E}"/>
                </a:ext>
              </a:extLst>
            </p:cNvPr>
            <p:cNvCxnSpPr/>
            <p:nvPr/>
          </p:nvCxnSpPr>
          <p:spPr>
            <a:xfrm>
              <a:off x="6682853" y="3173540"/>
              <a:ext cx="0" cy="73800"/>
            </a:xfrm>
            <a:prstGeom prst="straightConnector1">
              <a:avLst/>
            </a:prstGeom>
            <a:noFill/>
            <a:ln w="28575" cap="flat" cmpd="sng">
              <a:solidFill>
                <a:srgbClr val="5F7D95"/>
              </a:solidFill>
              <a:prstDash val="solid"/>
              <a:round/>
              <a:headEnd type="none" w="med" len="med"/>
              <a:tailEnd type="none" w="med" len="med"/>
            </a:ln>
          </p:spPr>
        </p:cxnSp>
        <p:cxnSp>
          <p:nvCxnSpPr>
            <p:cNvPr id="5" name="Google Shape;9574;p69">
              <a:extLst>
                <a:ext uri="{FF2B5EF4-FFF2-40B4-BE49-F238E27FC236}">
                  <a16:creationId xmlns:a16="http://schemas.microsoft.com/office/drawing/2014/main" id="{ACC501CB-4F07-EAFB-E4B3-F8465155FF83}"/>
                </a:ext>
              </a:extLst>
            </p:cNvPr>
            <p:cNvCxnSpPr/>
            <p:nvPr/>
          </p:nvCxnSpPr>
          <p:spPr>
            <a:xfrm>
              <a:off x="5287688" y="3210371"/>
              <a:ext cx="1394700" cy="0"/>
            </a:xfrm>
            <a:prstGeom prst="straightConnector1">
              <a:avLst/>
            </a:prstGeom>
            <a:noFill/>
            <a:ln w="28575" cap="flat" cmpd="sng">
              <a:solidFill>
                <a:srgbClr val="5F7D95"/>
              </a:solidFill>
              <a:prstDash val="solid"/>
              <a:round/>
              <a:headEnd type="none" w="med" len="med"/>
              <a:tailEnd type="none" w="med" len="med"/>
            </a:ln>
          </p:spPr>
        </p:cxnSp>
        <p:cxnSp>
          <p:nvCxnSpPr>
            <p:cNvPr id="8" name="Google Shape;9575;p69">
              <a:extLst>
                <a:ext uri="{FF2B5EF4-FFF2-40B4-BE49-F238E27FC236}">
                  <a16:creationId xmlns:a16="http://schemas.microsoft.com/office/drawing/2014/main" id="{46AD1E3B-974A-3455-4B1E-DE57F576818D}"/>
                </a:ext>
              </a:extLst>
            </p:cNvPr>
            <p:cNvCxnSpPr/>
            <p:nvPr/>
          </p:nvCxnSpPr>
          <p:spPr>
            <a:xfrm>
              <a:off x="5532785" y="3173364"/>
              <a:ext cx="0" cy="74100"/>
            </a:xfrm>
            <a:prstGeom prst="straightConnector1">
              <a:avLst/>
            </a:prstGeom>
            <a:noFill/>
            <a:ln w="28575" cap="flat" cmpd="sng">
              <a:solidFill>
                <a:srgbClr val="5F7D95"/>
              </a:solidFill>
              <a:prstDash val="solid"/>
              <a:round/>
              <a:headEnd type="none" w="med" len="med"/>
              <a:tailEnd type="none" w="med" len="med"/>
            </a:ln>
          </p:spPr>
        </p:cxnSp>
        <p:cxnSp>
          <p:nvCxnSpPr>
            <p:cNvPr id="14" name="Google Shape;9576;p69">
              <a:extLst>
                <a:ext uri="{FF2B5EF4-FFF2-40B4-BE49-F238E27FC236}">
                  <a16:creationId xmlns:a16="http://schemas.microsoft.com/office/drawing/2014/main" id="{0AF1AE2B-8297-58CB-B407-02F0201A3C92}"/>
                </a:ext>
              </a:extLst>
            </p:cNvPr>
            <p:cNvCxnSpPr/>
            <p:nvPr/>
          </p:nvCxnSpPr>
          <p:spPr>
            <a:xfrm>
              <a:off x="5287935" y="3173364"/>
              <a:ext cx="0" cy="74100"/>
            </a:xfrm>
            <a:prstGeom prst="straightConnector1">
              <a:avLst/>
            </a:prstGeom>
            <a:noFill/>
            <a:ln w="28575" cap="flat" cmpd="sng">
              <a:solidFill>
                <a:srgbClr val="5F7D95"/>
              </a:solidFill>
              <a:prstDash val="solid"/>
              <a:round/>
              <a:headEnd type="none" w="med" len="med"/>
              <a:tailEnd type="none" w="med" len="med"/>
            </a:ln>
          </p:spPr>
        </p:cxnSp>
        <p:cxnSp>
          <p:nvCxnSpPr>
            <p:cNvPr id="24" name="Google Shape;9577;p69">
              <a:extLst>
                <a:ext uri="{FF2B5EF4-FFF2-40B4-BE49-F238E27FC236}">
                  <a16:creationId xmlns:a16="http://schemas.microsoft.com/office/drawing/2014/main" id="{3CCF6D49-D4C3-4F8E-3F93-EF59520338CD}"/>
                </a:ext>
              </a:extLst>
            </p:cNvPr>
            <p:cNvCxnSpPr/>
            <p:nvPr/>
          </p:nvCxnSpPr>
          <p:spPr>
            <a:xfrm>
              <a:off x="5853296" y="3173364"/>
              <a:ext cx="0" cy="74100"/>
            </a:xfrm>
            <a:prstGeom prst="straightConnector1">
              <a:avLst/>
            </a:prstGeom>
            <a:noFill/>
            <a:ln w="28575" cap="flat" cmpd="sng">
              <a:solidFill>
                <a:srgbClr val="5F7D95"/>
              </a:solidFill>
              <a:prstDash val="solid"/>
              <a:round/>
              <a:headEnd type="none" w="med" len="med"/>
              <a:tailEnd type="none" w="med" len="med"/>
            </a:ln>
          </p:spPr>
        </p:cxnSp>
        <p:cxnSp>
          <p:nvCxnSpPr>
            <p:cNvPr id="28" name="Google Shape;9578;p69">
              <a:extLst>
                <a:ext uri="{FF2B5EF4-FFF2-40B4-BE49-F238E27FC236}">
                  <a16:creationId xmlns:a16="http://schemas.microsoft.com/office/drawing/2014/main" id="{0266864A-B768-57DF-3DAC-8BD194BF6019}"/>
                </a:ext>
              </a:extLst>
            </p:cNvPr>
            <p:cNvCxnSpPr/>
            <p:nvPr/>
          </p:nvCxnSpPr>
          <p:spPr>
            <a:xfrm>
              <a:off x="6041832" y="3173364"/>
              <a:ext cx="0" cy="74100"/>
            </a:xfrm>
            <a:prstGeom prst="straightConnector1">
              <a:avLst/>
            </a:prstGeom>
            <a:noFill/>
            <a:ln w="28575" cap="flat" cmpd="sng">
              <a:solidFill>
                <a:srgbClr val="5F7D95"/>
              </a:solidFill>
              <a:prstDash val="solid"/>
              <a:round/>
              <a:headEnd type="none" w="med" len="med"/>
              <a:tailEnd type="none" w="med" len="med"/>
            </a:ln>
          </p:spPr>
        </p:cxnSp>
        <p:cxnSp>
          <p:nvCxnSpPr>
            <p:cNvPr id="34" name="Google Shape;9579;p69">
              <a:extLst>
                <a:ext uri="{FF2B5EF4-FFF2-40B4-BE49-F238E27FC236}">
                  <a16:creationId xmlns:a16="http://schemas.microsoft.com/office/drawing/2014/main" id="{05D72EBF-F9CE-210B-CB3C-FB4B0442626F}"/>
                </a:ext>
              </a:extLst>
            </p:cNvPr>
            <p:cNvCxnSpPr/>
            <p:nvPr/>
          </p:nvCxnSpPr>
          <p:spPr>
            <a:xfrm>
              <a:off x="6216184" y="3173364"/>
              <a:ext cx="0" cy="74100"/>
            </a:xfrm>
            <a:prstGeom prst="straightConnector1">
              <a:avLst/>
            </a:prstGeom>
            <a:noFill/>
            <a:ln w="28575" cap="flat" cmpd="sng">
              <a:solidFill>
                <a:srgbClr val="5F7D95"/>
              </a:solidFill>
              <a:prstDash val="solid"/>
              <a:round/>
              <a:headEnd type="none" w="med" len="med"/>
              <a:tailEnd type="none" w="med" len="med"/>
            </a:ln>
          </p:spPr>
        </p:cxnSp>
        <p:cxnSp>
          <p:nvCxnSpPr>
            <p:cNvPr id="35" name="Google Shape;9580;p69">
              <a:extLst>
                <a:ext uri="{FF2B5EF4-FFF2-40B4-BE49-F238E27FC236}">
                  <a16:creationId xmlns:a16="http://schemas.microsoft.com/office/drawing/2014/main" id="{65B93349-3059-68D3-164B-EA2C422F6964}"/>
                </a:ext>
              </a:extLst>
            </p:cNvPr>
            <p:cNvCxnSpPr/>
            <p:nvPr/>
          </p:nvCxnSpPr>
          <p:spPr>
            <a:xfrm>
              <a:off x="6400050" y="3173364"/>
              <a:ext cx="0" cy="74100"/>
            </a:xfrm>
            <a:prstGeom prst="straightConnector1">
              <a:avLst/>
            </a:prstGeom>
            <a:noFill/>
            <a:ln w="28575" cap="flat" cmpd="sng">
              <a:solidFill>
                <a:srgbClr val="5F7D95"/>
              </a:solidFill>
              <a:prstDash val="solid"/>
              <a:round/>
              <a:headEnd type="none" w="med" len="med"/>
              <a:tailEnd type="none" w="med" len="med"/>
            </a:ln>
          </p:spPr>
        </p:cxnSp>
      </p:grpSp>
      <p:pic>
        <p:nvPicPr>
          <p:cNvPr id="42" name="גרפיקה 41" descr="מספריים עם מילוי מלא">
            <a:extLst>
              <a:ext uri="{FF2B5EF4-FFF2-40B4-BE49-F238E27FC236}">
                <a16:creationId xmlns:a16="http://schemas.microsoft.com/office/drawing/2014/main" id="{5CA48925-5161-1A09-36DB-E455C07724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021640">
            <a:off x="2115741" y="4857134"/>
            <a:ext cx="607345" cy="607345"/>
          </a:xfrm>
          <a:prstGeom prst="rect">
            <a:avLst/>
          </a:prstGeom>
        </p:spPr>
      </p:pic>
      <p:pic>
        <p:nvPicPr>
          <p:cNvPr id="45" name="גרפיקה 44" descr="אינסוף עם מילוי מלא">
            <a:extLst>
              <a:ext uri="{FF2B5EF4-FFF2-40B4-BE49-F238E27FC236}">
                <a16:creationId xmlns:a16="http://schemas.microsoft.com/office/drawing/2014/main" id="{E35F7A1D-8249-A5D4-9E04-C778E0B84F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309" y="4404979"/>
            <a:ext cx="459913" cy="459913"/>
          </a:xfrm>
          <a:prstGeom prst="rect">
            <a:avLst/>
          </a:prstGeom>
        </p:spPr>
      </p:pic>
      <p:cxnSp>
        <p:nvCxnSpPr>
          <p:cNvPr id="50" name="מחבר ישר 49">
            <a:extLst>
              <a:ext uri="{FF2B5EF4-FFF2-40B4-BE49-F238E27FC236}">
                <a16:creationId xmlns:a16="http://schemas.microsoft.com/office/drawing/2014/main" id="{9991CE22-C840-5EEA-6D71-6D4A5A6BDEFC}"/>
              </a:ext>
            </a:extLst>
          </p:cNvPr>
          <p:cNvCxnSpPr>
            <a:cxnSpLocks/>
          </p:cNvCxnSpPr>
          <p:nvPr/>
        </p:nvCxnSpPr>
        <p:spPr bwMode="auto">
          <a:xfrm>
            <a:off x="105876" y="4625297"/>
            <a:ext cx="131404" cy="0"/>
          </a:xfrm>
          <a:prstGeom prst="line">
            <a:avLst/>
          </a:prstGeom>
          <a:solidFill>
            <a:schemeClr val="accent1"/>
          </a:solidFill>
          <a:ln w="41275" cap="flat" cmpd="sng" algn="ctr">
            <a:solidFill>
              <a:schemeClr val="tx1"/>
            </a:solidFill>
            <a:prstDash val="solid"/>
            <a:round/>
            <a:headEnd type="none" w="lg" len="med"/>
            <a:tailEnd type="none" w="lg" len="med"/>
          </a:ln>
          <a:effectLst/>
        </p:spPr>
      </p:cxnSp>
      <p:pic>
        <p:nvPicPr>
          <p:cNvPr id="53" name="גרפיקה 52" descr="מספריים עם מילוי מלא">
            <a:extLst>
              <a:ext uri="{FF2B5EF4-FFF2-40B4-BE49-F238E27FC236}">
                <a16:creationId xmlns:a16="http://schemas.microsoft.com/office/drawing/2014/main" id="{ABA3470E-0F18-6EC1-E31A-14136E16D4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021640">
            <a:off x="7633490" y="4843807"/>
            <a:ext cx="620179" cy="620179"/>
          </a:xfrm>
          <a:prstGeom prst="rect">
            <a:avLst/>
          </a:prstGeom>
        </p:spPr>
      </p:pic>
      <p:cxnSp>
        <p:nvCxnSpPr>
          <p:cNvPr id="63" name="Google Shape;9577;p69">
            <a:extLst>
              <a:ext uri="{FF2B5EF4-FFF2-40B4-BE49-F238E27FC236}">
                <a16:creationId xmlns:a16="http://schemas.microsoft.com/office/drawing/2014/main" id="{42D38DDF-159F-8400-37CF-5E0427FDFE16}"/>
              </a:ext>
            </a:extLst>
          </p:cNvPr>
          <p:cNvCxnSpPr/>
          <p:nvPr/>
        </p:nvCxnSpPr>
        <p:spPr>
          <a:xfrm>
            <a:off x="3581400" y="4086561"/>
            <a:ext cx="0" cy="255117"/>
          </a:xfrm>
          <a:prstGeom prst="straightConnector1">
            <a:avLst/>
          </a:prstGeom>
          <a:noFill/>
          <a:ln w="28575" cap="flat" cmpd="sng">
            <a:solidFill>
              <a:srgbClr val="5F7D95"/>
            </a:solidFill>
            <a:prstDash val="solid"/>
            <a:round/>
            <a:headEnd type="none" w="med" len="med"/>
            <a:tailEnd type="none" w="med" len="med"/>
          </a:ln>
        </p:spPr>
      </p:cxnSp>
      <p:sp>
        <p:nvSpPr>
          <p:cNvPr id="64" name="תיבת טקסט 63">
            <a:extLst>
              <a:ext uri="{FF2B5EF4-FFF2-40B4-BE49-F238E27FC236}">
                <a16:creationId xmlns:a16="http://schemas.microsoft.com/office/drawing/2014/main" id="{A449AEB6-3FFF-7199-254E-EC5CA114B021}"/>
              </a:ext>
            </a:extLst>
          </p:cNvPr>
          <p:cNvSpPr txBox="1"/>
          <p:nvPr/>
        </p:nvSpPr>
        <p:spPr>
          <a:xfrm>
            <a:off x="1981202" y="4381500"/>
            <a:ext cx="762000" cy="369332"/>
          </a:xfrm>
          <a:prstGeom prst="rect">
            <a:avLst/>
          </a:prstGeom>
          <a:noFill/>
        </p:spPr>
        <p:txBody>
          <a:bodyPr wrap="square" rtlCol="1">
            <a:spAutoFit/>
          </a:bodyPr>
          <a:lstStyle/>
          <a:p>
            <a:r>
              <a:rPr lang="he-IL" dirty="0">
                <a:latin typeface="Calibri" panose="020F0502020204030204" pitchFamily="34" charset="0"/>
                <a:ea typeface="Calibri" panose="020F0502020204030204" pitchFamily="34" charset="0"/>
                <a:cs typeface="Calibri" panose="020F0502020204030204" pitchFamily="34" charset="0"/>
              </a:rPr>
              <a:t>10-</a:t>
            </a:r>
          </a:p>
        </p:txBody>
      </p:sp>
      <p:sp>
        <p:nvSpPr>
          <p:cNvPr id="66" name="תיבת טקסט 65">
            <a:extLst>
              <a:ext uri="{FF2B5EF4-FFF2-40B4-BE49-F238E27FC236}">
                <a16:creationId xmlns:a16="http://schemas.microsoft.com/office/drawing/2014/main" id="{EFA2383D-567A-E267-7259-B94615342A17}"/>
              </a:ext>
            </a:extLst>
          </p:cNvPr>
          <p:cNvSpPr txBox="1"/>
          <p:nvPr/>
        </p:nvSpPr>
        <p:spPr>
          <a:xfrm>
            <a:off x="4572001" y="4397516"/>
            <a:ext cx="762000" cy="369332"/>
          </a:xfrm>
          <a:prstGeom prst="rect">
            <a:avLst/>
          </a:prstGeom>
          <a:noFill/>
        </p:spPr>
        <p:txBody>
          <a:bodyPr wrap="square" rtlCol="1">
            <a:spAutoFit/>
          </a:bodyPr>
          <a:lstStyle/>
          <a:p>
            <a:r>
              <a:rPr lang="he-IL" dirty="0">
                <a:latin typeface="Calibri" panose="020F0502020204030204" pitchFamily="34" charset="0"/>
                <a:ea typeface="Calibri" panose="020F0502020204030204" pitchFamily="34" charset="0"/>
                <a:cs typeface="Calibri" panose="020F0502020204030204" pitchFamily="34" charset="0"/>
              </a:rPr>
              <a:t>5-</a:t>
            </a:r>
          </a:p>
        </p:txBody>
      </p:sp>
      <p:sp>
        <p:nvSpPr>
          <p:cNvPr id="67" name="תיבת טקסט 66">
            <a:extLst>
              <a:ext uri="{FF2B5EF4-FFF2-40B4-BE49-F238E27FC236}">
                <a16:creationId xmlns:a16="http://schemas.microsoft.com/office/drawing/2014/main" id="{A98FFAD9-EC90-4D28-EB86-638731036101}"/>
              </a:ext>
            </a:extLst>
          </p:cNvPr>
          <p:cNvSpPr txBox="1"/>
          <p:nvPr/>
        </p:nvSpPr>
        <p:spPr>
          <a:xfrm>
            <a:off x="7505161" y="4393168"/>
            <a:ext cx="762187" cy="369332"/>
          </a:xfrm>
          <a:prstGeom prst="rect">
            <a:avLst/>
          </a:prstGeom>
          <a:noFill/>
        </p:spPr>
        <p:txBody>
          <a:bodyPr wrap="square" rtlCol="1">
            <a:spAutoFit/>
          </a:bodyPr>
          <a:lstStyle/>
          <a:p>
            <a:r>
              <a:rPr lang="he-IL" dirty="0">
                <a:latin typeface="Calibri" panose="020F0502020204030204" pitchFamily="34" charset="0"/>
                <a:ea typeface="Calibri" panose="020F0502020204030204" pitchFamily="34" charset="0"/>
                <a:cs typeface="Calibri" panose="020F0502020204030204" pitchFamily="34" charset="0"/>
              </a:rPr>
              <a:t>3-</a:t>
            </a:r>
          </a:p>
        </p:txBody>
      </p:sp>
      <p:sp>
        <p:nvSpPr>
          <p:cNvPr id="68" name="תיבת טקסט 67">
            <a:extLst>
              <a:ext uri="{FF2B5EF4-FFF2-40B4-BE49-F238E27FC236}">
                <a16:creationId xmlns:a16="http://schemas.microsoft.com/office/drawing/2014/main" id="{CC43822C-F364-CF14-EA3E-011DE5981DEA}"/>
              </a:ext>
            </a:extLst>
          </p:cNvPr>
          <p:cNvSpPr txBox="1"/>
          <p:nvPr/>
        </p:nvSpPr>
        <p:spPr>
          <a:xfrm>
            <a:off x="10197066" y="4385347"/>
            <a:ext cx="762000" cy="369332"/>
          </a:xfrm>
          <a:prstGeom prst="rect">
            <a:avLst/>
          </a:prstGeom>
          <a:noFill/>
        </p:spPr>
        <p:txBody>
          <a:bodyPr wrap="square" rtlCol="1">
            <a:spAutoFit/>
          </a:bodyPr>
          <a:lstStyle/>
          <a:p>
            <a:r>
              <a:rPr lang="he-IL" dirty="0">
                <a:latin typeface="Calibri" panose="020F0502020204030204" pitchFamily="34" charset="0"/>
                <a:ea typeface="Calibri" panose="020F0502020204030204" pitchFamily="34" charset="0"/>
                <a:cs typeface="Calibri" panose="020F0502020204030204" pitchFamily="34" charset="0"/>
              </a:rPr>
              <a:t>1-</a:t>
            </a:r>
          </a:p>
        </p:txBody>
      </p:sp>
      <p:cxnSp>
        <p:nvCxnSpPr>
          <p:cNvPr id="70" name="Google Shape;9581;p69">
            <a:extLst>
              <a:ext uri="{FF2B5EF4-FFF2-40B4-BE49-F238E27FC236}">
                <a16:creationId xmlns:a16="http://schemas.microsoft.com/office/drawing/2014/main" id="{BDFB8FE0-17E4-1BE9-868E-F19FD9BEFD4C}"/>
              </a:ext>
            </a:extLst>
          </p:cNvPr>
          <p:cNvCxnSpPr>
            <a:cxnSpLocks/>
          </p:cNvCxnSpPr>
          <p:nvPr/>
        </p:nvCxnSpPr>
        <p:spPr>
          <a:xfrm>
            <a:off x="330200" y="2133600"/>
            <a:ext cx="2078893" cy="0"/>
          </a:xfrm>
          <a:prstGeom prst="straightConnector1">
            <a:avLst/>
          </a:prstGeom>
          <a:noFill/>
          <a:ln w="28575" cap="flat" cmpd="sng">
            <a:solidFill>
              <a:srgbClr val="0070C0"/>
            </a:solidFill>
            <a:prstDash val="solid"/>
            <a:round/>
            <a:headEnd type="oval" w="med" len="med"/>
            <a:tailEnd type="oval" w="med" len="med"/>
          </a:ln>
        </p:spPr>
      </p:cxnSp>
      <p:cxnSp>
        <p:nvCxnSpPr>
          <p:cNvPr id="77" name="מחבר חץ ישר 76">
            <a:extLst>
              <a:ext uri="{FF2B5EF4-FFF2-40B4-BE49-F238E27FC236}">
                <a16:creationId xmlns:a16="http://schemas.microsoft.com/office/drawing/2014/main" id="{86CB2405-F367-4714-7711-4ED787CA6075}"/>
              </a:ext>
            </a:extLst>
          </p:cNvPr>
          <p:cNvCxnSpPr/>
          <p:nvPr/>
        </p:nvCxnSpPr>
        <p:spPr bwMode="auto">
          <a:xfrm>
            <a:off x="1240318" y="1295400"/>
            <a:ext cx="0" cy="381000"/>
          </a:xfrm>
          <a:prstGeom prst="straightConnector1">
            <a:avLst/>
          </a:prstGeom>
          <a:solidFill>
            <a:schemeClr val="accent1"/>
          </a:solidFill>
          <a:ln w="41275" cap="flat" cmpd="sng" algn="ctr">
            <a:solidFill>
              <a:schemeClr val="tx1"/>
            </a:solidFill>
            <a:prstDash val="solid"/>
            <a:round/>
            <a:headEnd type="none" w="lg" len="med"/>
            <a:tailEnd type="triangle"/>
          </a:ln>
          <a:effectLst/>
        </p:spPr>
      </p:cxnSp>
      <p:sp>
        <p:nvSpPr>
          <p:cNvPr id="78" name="תיבת טקסט 77">
            <a:extLst>
              <a:ext uri="{FF2B5EF4-FFF2-40B4-BE49-F238E27FC236}">
                <a16:creationId xmlns:a16="http://schemas.microsoft.com/office/drawing/2014/main" id="{01061FBA-63EA-C478-AA39-86B0B81BA758}"/>
              </a:ext>
            </a:extLst>
          </p:cNvPr>
          <p:cNvSpPr txBox="1"/>
          <p:nvPr/>
        </p:nvSpPr>
        <p:spPr>
          <a:xfrm>
            <a:off x="513265" y="1745662"/>
            <a:ext cx="1502884" cy="369332"/>
          </a:xfrm>
          <a:prstGeom prst="rect">
            <a:avLst/>
          </a:prstGeom>
          <a:noFill/>
        </p:spPr>
        <p:txBody>
          <a:bodyPr wrap="square" rtlCol="1">
            <a:spAutoFit/>
          </a:bodyPr>
          <a:lstStyle/>
          <a:p>
            <a:r>
              <a:rPr lang="en-US" dirty="0">
                <a:latin typeface="Calibri" panose="020F0502020204030204" pitchFamily="34" charset="0"/>
                <a:ea typeface="Calibri" panose="020F0502020204030204" pitchFamily="34" charset="0"/>
                <a:cs typeface="Calibri" panose="020F0502020204030204" pitchFamily="34" charset="0"/>
              </a:rPr>
              <a:t>Train&amp; Test</a:t>
            </a:r>
            <a:endParaRPr lang="he-IL" dirty="0">
              <a:latin typeface="Calibri" panose="020F0502020204030204" pitchFamily="34" charset="0"/>
              <a:ea typeface="Calibri" panose="020F0502020204030204" pitchFamily="34" charset="0"/>
              <a:cs typeface="Calibri" panose="020F0502020204030204" pitchFamily="34" charset="0"/>
            </a:endParaRPr>
          </a:p>
        </p:txBody>
      </p:sp>
      <p:cxnSp>
        <p:nvCxnSpPr>
          <p:cNvPr id="88" name="מחבר חץ ישר 87">
            <a:extLst>
              <a:ext uri="{FF2B5EF4-FFF2-40B4-BE49-F238E27FC236}">
                <a16:creationId xmlns:a16="http://schemas.microsoft.com/office/drawing/2014/main" id="{0175176C-3B21-1143-506D-782D649D457B}"/>
              </a:ext>
            </a:extLst>
          </p:cNvPr>
          <p:cNvCxnSpPr>
            <a:cxnSpLocks/>
          </p:cNvCxnSpPr>
          <p:nvPr/>
        </p:nvCxnSpPr>
        <p:spPr bwMode="auto">
          <a:xfrm>
            <a:off x="3657600" y="2133600"/>
            <a:ext cx="0" cy="287965"/>
          </a:xfrm>
          <a:prstGeom prst="straightConnector1">
            <a:avLst/>
          </a:prstGeom>
          <a:solidFill>
            <a:schemeClr val="accent1"/>
          </a:solidFill>
          <a:ln w="41275" cap="flat" cmpd="sng" algn="ctr">
            <a:solidFill>
              <a:schemeClr val="tx1"/>
            </a:solidFill>
            <a:prstDash val="solid"/>
            <a:round/>
            <a:headEnd type="none" w="lg" len="med"/>
            <a:tailEnd type="triangle"/>
          </a:ln>
          <a:effectLst/>
        </p:spPr>
      </p:cxnSp>
      <p:sp>
        <p:nvSpPr>
          <p:cNvPr id="89" name="תיבת טקסט 88">
            <a:extLst>
              <a:ext uri="{FF2B5EF4-FFF2-40B4-BE49-F238E27FC236}">
                <a16:creationId xmlns:a16="http://schemas.microsoft.com/office/drawing/2014/main" id="{EDE731B7-EC24-B1DF-3EC1-A14F208B83FC}"/>
              </a:ext>
            </a:extLst>
          </p:cNvPr>
          <p:cNvSpPr txBox="1"/>
          <p:nvPr/>
        </p:nvSpPr>
        <p:spPr>
          <a:xfrm>
            <a:off x="2803357" y="2493929"/>
            <a:ext cx="1616241" cy="369332"/>
          </a:xfrm>
          <a:prstGeom prst="rect">
            <a:avLst/>
          </a:prstGeom>
          <a:noFill/>
        </p:spPr>
        <p:txBody>
          <a:bodyPr wrap="square" rtlCol="1">
            <a:spAutoFit/>
          </a:bodyPr>
          <a:lstStyle/>
          <a:p>
            <a:r>
              <a:rPr lang="en-US" dirty="0">
                <a:latin typeface="Calibri" panose="020F0502020204030204" pitchFamily="34" charset="0"/>
                <a:ea typeface="Calibri" panose="020F0502020204030204" pitchFamily="34" charset="0"/>
                <a:cs typeface="Calibri" panose="020F0502020204030204" pitchFamily="34" charset="0"/>
              </a:rPr>
              <a:t>Train &amp; Test</a:t>
            </a:r>
            <a:endParaRPr lang="he-IL" dirty="0">
              <a:latin typeface="Calibri" panose="020F0502020204030204" pitchFamily="34" charset="0"/>
              <a:ea typeface="Calibri" panose="020F0502020204030204" pitchFamily="34" charset="0"/>
              <a:cs typeface="Calibri" panose="020F0502020204030204" pitchFamily="34" charset="0"/>
            </a:endParaRPr>
          </a:p>
        </p:txBody>
      </p:sp>
      <p:cxnSp>
        <p:nvCxnSpPr>
          <p:cNvPr id="95" name="מחבר חץ ישר 94">
            <a:extLst>
              <a:ext uri="{FF2B5EF4-FFF2-40B4-BE49-F238E27FC236}">
                <a16:creationId xmlns:a16="http://schemas.microsoft.com/office/drawing/2014/main" id="{6FD2A19F-B415-7200-0D9D-681164BD118F}"/>
              </a:ext>
            </a:extLst>
          </p:cNvPr>
          <p:cNvCxnSpPr>
            <a:cxnSpLocks/>
          </p:cNvCxnSpPr>
          <p:nvPr/>
        </p:nvCxnSpPr>
        <p:spPr bwMode="auto">
          <a:xfrm>
            <a:off x="5638800" y="3048000"/>
            <a:ext cx="0" cy="211765"/>
          </a:xfrm>
          <a:prstGeom prst="straightConnector1">
            <a:avLst/>
          </a:prstGeom>
          <a:solidFill>
            <a:schemeClr val="accent1"/>
          </a:solidFill>
          <a:ln w="41275" cap="flat" cmpd="sng" algn="ctr">
            <a:solidFill>
              <a:schemeClr val="tx1"/>
            </a:solidFill>
            <a:prstDash val="solid"/>
            <a:round/>
            <a:headEnd type="none" w="lg" len="med"/>
            <a:tailEnd type="triangle"/>
          </a:ln>
          <a:effectLst/>
        </p:spPr>
      </p:cxnSp>
      <p:sp>
        <p:nvSpPr>
          <p:cNvPr id="96" name="תיבת טקסט 95">
            <a:extLst>
              <a:ext uri="{FF2B5EF4-FFF2-40B4-BE49-F238E27FC236}">
                <a16:creationId xmlns:a16="http://schemas.microsoft.com/office/drawing/2014/main" id="{1647BAF0-F311-3767-084C-3D6C5A823080}"/>
              </a:ext>
            </a:extLst>
          </p:cNvPr>
          <p:cNvSpPr txBox="1"/>
          <p:nvPr/>
        </p:nvSpPr>
        <p:spPr>
          <a:xfrm>
            <a:off x="4724402" y="3312314"/>
            <a:ext cx="1828799" cy="369332"/>
          </a:xfrm>
          <a:prstGeom prst="rect">
            <a:avLst/>
          </a:prstGeom>
          <a:noFill/>
        </p:spPr>
        <p:txBody>
          <a:bodyPr wrap="square" rtlCol="1">
            <a:spAutoFit/>
          </a:bodyPr>
          <a:lstStyle/>
          <a:p>
            <a:r>
              <a:rPr lang="en-US" dirty="0">
                <a:latin typeface="Calibri" panose="020F0502020204030204" pitchFamily="34" charset="0"/>
                <a:ea typeface="Calibri" panose="020F0502020204030204" pitchFamily="34" charset="0"/>
                <a:cs typeface="Calibri" panose="020F0502020204030204" pitchFamily="34" charset="0"/>
              </a:rPr>
              <a:t>Train &amp; Test</a:t>
            </a:r>
            <a:endParaRPr lang="he-IL"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07" name="טבלה 106">
            <a:extLst>
              <a:ext uri="{FF2B5EF4-FFF2-40B4-BE49-F238E27FC236}">
                <a16:creationId xmlns:a16="http://schemas.microsoft.com/office/drawing/2014/main" id="{E3781ACC-5FF2-6C77-C64C-605FBB6E6EFB}"/>
              </a:ext>
            </a:extLst>
          </p:cNvPr>
          <p:cNvGraphicFramePr>
            <a:graphicFrameLocks noGrp="1"/>
          </p:cNvGraphicFramePr>
          <p:nvPr>
            <p:extLst>
              <p:ext uri="{D42A27DB-BD31-4B8C-83A1-F6EECF244321}">
                <p14:modId xmlns:p14="http://schemas.microsoft.com/office/powerpoint/2010/main" val="3640772628"/>
              </p:ext>
            </p:extLst>
          </p:nvPr>
        </p:nvGraphicFramePr>
        <p:xfrm>
          <a:off x="8068048" y="1686115"/>
          <a:ext cx="2159001" cy="1438085"/>
        </p:xfrm>
        <a:graphic>
          <a:graphicData uri="http://schemas.openxmlformats.org/drawingml/2006/table">
            <a:tbl>
              <a:tblPr rtl="1" firstRow="1" firstCol="1" bandRow="1"/>
              <a:tblGrid>
                <a:gridCol w="719667">
                  <a:extLst>
                    <a:ext uri="{9D8B030D-6E8A-4147-A177-3AD203B41FA5}">
                      <a16:colId xmlns:a16="http://schemas.microsoft.com/office/drawing/2014/main" val="3584823923"/>
                    </a:ext>
                  </a:extLst>
                </a:gridCol>
                <a:gridCol w="719667">
                  <a:extLst>
                    <a:ext uri="{9D8B030D-6E8A-4147-A177-3AD203B41FA5}">
                      <a16:colId xmlns:a16="http://schemas.microsoft.com/office/drawing/2014/main" val="2361339477"/>
                    </a:ext>
                  </a:extLst>
                </a:gridCol>
                <a:gridCol w="719667">
                  <a:extLst>
                    <a:ext uri="{9D8B030D-6E8A-4147-A177-3AD203B41FA5}">
                      <a16:colId xmlns:a16="http://schemas.microsoft.com/office/drawing/2014/main" val="188076845"/>
                    </a:ext>
                  </a:extLst>
                </a:gridCol>
              </a:tblGrid>
              <a:tr h="346710">
                <a:tc>
                  <a:txBody>
                    <a:bodyPr/>
                    <a:lstStyle/>
                    <a:p>
                      <a:pPr rtl="0">
                        <a:lnSpc>
                          <a:spcPct val="115000"/>
                        </a:lnSpc>
                        <a:spcBef>
                          <a:spcPts val="500"/>
                        </a:spcBef>
                        <a:spcAft>
                          <a:spcPts val="1000"/>
                        </a:spcAft>
                      </a:pPr>
                      <a:r>
                        <a:rPr lang="en-US" sz="1200" b="1" kern="100">
                          <a:solidFill>
                            <a:srgbClr val="000000"/>
                          </a:solidFill>
                          <a:effectLst/>
                          <a:highlight>
                            <a:srgbClr val="F2CEED"/>
                          </a:highlight>
                          <a:latin typeface="Times New Roman" panose="02020603050405020304" pitchFamily="18" charset="0"/>
                          <a:ea typeface="Times New Roman" panose="02020603050405020304" pitchFamily="18" charset="0"/>
                          <a:cs typeface="Arial" panose="020B0604020202020204" pitchFamily="34" charset="0"/>
                        </a:rPr>
                        <a:t>Test Patients</a:t>
                      </a:r>
                      <a:endParaRPr lang="en-US" sz="1000" kern="100">
                        <a:effectLst/>
                        <a:highlight>
                          <a:srgbClr val="F2CEED"/>
                        </a:highligh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CEED"/>
                    </a:solidFill>
                  </a:tcPr>
                </a:tc>
                <a:tc>
                  <a:txBody>
                    <a:bodyPr/>
                    <a:lstStyle/>
                    <a:p>
                      <a:pPr rtl="0">
                        <a:lnSpc>
                          <a:spcPct val="115000"/>
                        </a:lnSpc>
                        <a:spcBef>
                          <a:spcPts val="500"/>
                        </a:spcBef>
                        <a:spcAft>
                          <a:spcPts val="1000"/>
                        </a:spcAft>
                      </a:pPr>
                      <a:r>
                        <a:rPr lang="en-US" sz="1200" b="1" kern="100" dirty="0">
                          <a:solidFill>
                            <a:srgbClr val="000000"/>
                          </a:solidFill>
                          <a:effectLst/>
                          <a:highlight>
                            <a:srgbClr val="F2CEED"/>
                          </a:highlight>
                          <a:latin typeface="Times New Roman" panose="02020603050405020304" pitchFamily="18" charset="0"/>
                          <a:ea typeface="Times New Roman" panose="02020603050405020304" pitchFamily="18" charset="0"/>
                          <a:cs typeface="Arial" panose="020B0604020202020204" pitchFamily="34" charset="0"/>
                        </a:rPr>
                        <a:t>Train Patients</a:t>
                      </a:r>
                      <a:endParaRPr lang="en-US" sz="1000" kern="100" dirty="0">
                        <a:effectLst/>
                        <a:highlight>
                          <a:srgbClr val="F2CEED"/>
                        </a:highligh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CEED"/>
                    </a:solidFill>
                  </a:tcPr>
                </a:tc>
                <a:tc>
                  <a:txBody>
                    <a:bodyPr/>
                    <a:lstStyle/>
                    <a:p>
                      <a:pPr rtl="0">
                        <a:lnSpc>
                          <a:spcPct val="115000"/>
                        </a:lnSpc>
                        <a:spcBef>
                          <a:spcPts val="500"/>
                        </a:spcBef>
                        <a:spcAft>
                          <a:spcPts val="1000"/>
                        </a:spcAft>
                      </a:pPr>
                      <a:r>
                        <a:rPr lang="en-US" sz="1200" b="1" kern="100" dirty="0">
                          <a:solidFill>
                            <a:srgbClr val="000000"/>
                          </a:solidFill>
                          <a:effectLst/>
                          <a:highlight>
                            <a:srgbClr val="F2CEED"/>
                          </a:highlight>
                          <a:latin typeface="Times New Roman" panose="02020603050405020304" pitchFamily="18" charset="0"/>
                          <a:ea typeface="Times New Roman" panose="02020603050405020304" pitchFamily="18" charset="0"/>
                          <a:cs typeface="Arial" panose="020B0604020202020204" pitchFamily="34" charset="0"/>
                        </a:rPr>
                        <a:t>Window Time</a:t>
                      </a:r>
                      <a:endParaRPr lang="en-US" sz="1000" kern="100" dirty="0">
                        <a:effectLst/>
                        <a:highlight>
                          <a:srgbClr val="F2CEED"/>
                        </a:highligh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CEED"/>
                    </a:solidFill>
                  </a:tcPr>
                </a:tc>
                <a:extLst>
                  <a:ext uri="{0D108BD9-81ED-4DB2-BD59-A6C34878D82A}">
                    <a16:rowId xmlns:a16="http://schemas.microsoft.com/office/drawing/2014/main" val="1286022939"/>
                  </a:ext>
                </a:extLst>
              </a:tr>
              <a:tr h="346710">
                <a:tc>
                  <a:txBody>
                    <a:bodyPr/>
                    <a:lstStyle/>
                    <a:p>
                      <a:pPr rtl="0">
                        <a:lnSpc>
                          <a:spcPct val="115000"/>
                        </a:lnSpc>
                        <a:spcBef>
                          <a:spcPts val="500"/>
                        </a:spcBef>
                        <a:spcAft>
                          <a:spcPts val="1000"/>
                        </a:spcAft>
                      </a:pPr>
                      <a:r>
                        <a:rPr lang="en-US" sz="1200" kern="100" dirty="0">
                          <a:effectLst/>
                          <a:latin typeface="Times New Roman" panose="02020603050405020304" pitchFamily="18" charset="0"/>
                          <a:ea typeface="Times New Roman" panose="02020603050405020304" pitchFamily="18" charset="0"/>
                          <a:cs typeface="Arial" panose="020B0604020202020204" pitchFamily="34" charset="0"/>
                        </a:rPr>
                        <a:t>4302</a:t>
                      </a:r>
                      <a:endParaRPr lang="en-US" sz="10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a:lnSpc>
                          <a:spcPct val="115000"/>
                        </a:lnSpc>
                        <a:spcBef>
                          <a:spcPts val="500"/>
                        </a:spcBef>
                        <a:spcAft>
                          <a:spcPts val="1000"/>
                        </a:spcAft>
                      </a:pPr>
                      <a:r>
                        <a:rPr lang="en-US" sz="1200" kern="100" dirty="0">
                          <a:effectLst/>
                          <a:latin typeface="Times New Roman" panose="02020603050405020304" pitchFamily="18" charset="0"/>
                          <a:ea typeface="Times New Roman" panose="02020603050405020304" pitchFamily="18" charset="0"/>
                          <a:cs typeface="Arial" panose="020B0604020202020204" pitchFamily="34" charset="0"/>
                        </a:rPr>
                        <a:t>17205</a:t>
                      </a:r>
                      <a:endParaRPr lang="en-US" sz="10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a:lnSpc>
                          <a:spcPct val="115000"/>
                        </a:lnSpc>
                        <a:spcBef>
                          <a:spcPts val="500"/>
                        </a:spcBef>
                        <a:spcAft>
                          <a:spcPts val="1000"/>
                        </a:spcAft>
                      </a:pPr>
                      <a:r>
                        <a:rPr lang="en-US" sz="1200" kern="100" dirty="0">
                          <a:effectLst/>
                          <a:latin typeface="Times New Roman" panose="02020603050405020304" pitchFamily="18" charset="0"/>
                          <a:ea typeface="Times New Roman" panose="02020603050405020304" pitchFamily="18" charset="0"/>
                          <a:cs typeface="Arial" panose="020B0604020202020204" pitchFamily="34" charset="0"/>
                        </a:rPr>
                        <a:t>-3</a:t>
                      </a:r>
                      <a:endParaRPr lang="en-US" sz="10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7775671"/>
                  </a:ext>
                </a:extLst>
              </a:tr>
              <a:tr h="335915">
                <a:tc>
                  <a:txBody>
                    <a:bodyPr/>
                    <a:lstStyle/>
                    <a:p>
                      <a:pPr rtl="0">
                        <a:lnSpc>
                          <a:spcPct val="115000"/>
                        </a:lnSpc>
                        <a:spcBef>
                          <a:spcPts val="500"/>
                        </a:spcBef>
                        <a:spcAft>
                          <a:spcPts val="1000"/>
                        </a:spcAft>
                      </a:pPr>
                      <a:r>
                        <a:rPr lang="en-US" sz="1200" kern="100" dirty="0">
                          <a:effectLst/>
                          <a:latin typeface="Times New Roman" panose="02020603050405020304" pitchFamily="18" charset="0"/>
                          <a:ea typeface="Times New Roman" panose="02020603050405020304" pitchFamily="18" charset="0"/>
                          <a:cs typeface="Arial" panose="020B0604020202020204" pitchFamily="34" charset="0"/>
                        </a:rPr>
                        <a:t>3518</a:t>
                      </a:r>
                      <a:endParaRPr lang="en-US" sz="10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a:lnSpc>
                          <a:spcPct val="115000"/>
                        </a:lnSpc>
                        <a:spcBef>
                          <a:spcPts val="500"/>
                        </a:spcBef>
                        <a:spcAft>
                          <a:spcPts val="1000"/>
                        </a:spcAft>
                      </a:pPr>
                      <a:r>
                        <a:rPr lang="en-US" sz="1200" kern="100" dirty="0">
                          <a:effectLst/>
                          <a:latin typeface="Times New Roman" panose="02020603050405020304" pitchFamily="18" charset="0"/>
                          <a:ea typeface="Times New Roman" panose="02020603050405020304" pitchFamily="18" charset="0"/>
                          <a:cs typeface="Arial" panose="020B0604020202020204" pitchFamily="34" charset="0"/>
                        </a:rPr>
                        <a:t>14060</a:t>
                      </a:r>
                      <a:endParaRPr lang="en-US" sz="10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a:lnSpc>
                          <a:spcPct val="115000"/>
                        </a:lnSpc>
                        <a:spcBef>
                          <a:spcPts val="500"/>
                        </a:spcBef>
                        <a:spcAft>
                          <a:spcPts val="1000"/>
                        </a:spcAft>
                      </a:pPr>
                      <a:r>
                        <a:rPr lang="en-US" sz="1200" kern="100" dirty="0">
                          <a:effectLst/>
                          <a:latin typeface="Times New Roman" panose="02020603050405020304" pitchFamily="18" charset="0"/>
                          <a:ea typeface="Times New Roman" panose="02020603050405020304" pitchFamily="18" charset="0"/>
                          <a:cs typeface="Arial" panose="020B0604020202020204" pitchFamily="34" charset="0"/>
                        </a:rPr>
                        <a:t>-5</a:t>
                      </a:r>
                      <a:endParaRPr lang="en-US" sz="10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6993"/>
                  </a:ext>
                </a:extLst>
              </a:tr>
              <a:tr h="346710">
                <a:tc>
                  <a:txBody>
                    <a:bodyPr/>
                    <a:lstStyle/>
                    <a:p>
                      <a:pPr rtl="0">
                        <a:lnSpc>
                          <a:spcPct val="115000"/>
                        </a:lnSpc>
                        <a:spcBef>
                          <a:spcPts val="500"/>
                        </a:spcBef>
                        <a:spcAft>
                          <a:spcPts val="1000"/>
                        </a:spcAft>
                      </a:pPr>
                      <a:r>
                        <a:rPr lang="en-US" sz="1200" kern="100" dirty="0">
                          <a:effectLst/>
                          <a:latin typeface="Times New Roman" panose="02020603050405020304" pitchFamily="18" charset="0"/>
                          <a:ea typeface="Times New Roman" panose="02020603050405020304" pitchFamily="18" charset="0"/>
                          <a:cs typeface="Arial" panose="020B0604020202020204" pitchFamily="34" charset="0"/>
                        </a:rPr>
                        <a:t>1127</a:t>
                      </a:r>
                      <a:endParaRPr lang="en-US" sz="10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a:lnSpc>
                          <a:spcPct val="115000"/>
                        </a:lnSpc>
                        <a:spcBef>
                          <a:spcPts val="500"/>
                        </a:spcBef>
                        <a:spcAft>
                          <a:spcPts val="1000"/>
                        </a:spcAft>
                      </a:pPr>
                      <a:r>
                        <a:rPr lang="en-US" sz="1200" kern="100" dirty="0">
                          <a:effectLst/>
                          <a:latin typeface="Times New Roman" panose="02020603050405020304" pitchFamily="18" charset="0"/>
                          <a:ea typeface="Times New Roman" panose="02020603050405020304" pitchFamily="18" charset="0"/>
                          <a:cs typeface="Arial" panose="020B0604020202020204" pitchFamily="34" charset="0"/>
                        </a:rPr>
                        <a:t>4502</a:t>
                      </a:r>
                      <a:endParaRPr lang="en-US" sz="10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a:lnSpc>
                          <a:spcPct val="115000"/>
                        </a:lnSpc>
                        <a:spcBef>
                          <a:spcPts val="500"/>
                        </a:spcBef>
                        <a:spcAft>
                          <a:spcPts val="1000"/>
                        </a:spcAft>
                      </a:pPr>
                      <a:r>
                        <a:rPr lang="en-US" sz="1200" kern="100" dirty="0">
                          <a:effectLst/>
                          <a:latin typeface="Times New Roman" panose="02020603050405020304" pitchFamily="18" charset="0"/>
                          <a:ea typeface="Times New Roman" panose="02020603050405020304" pitchFamily="18" charset="0"/>
                          <a:cs typeface="Arial" panose="020B0604020202020204" pitchFamily="34" charset="0"/>
                        </a:rPr>
                        <a:t>-10</a:t>
                      </a:r>
                      <a:endParaRPr lang="en-US" sz="10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7422126"/>
                  </a:ext>
                </a:extLst>
              </a:tr>
            </a:tbl>
          </a:graphicData>
        </a:graphic>
      </p:graphicFrame>
      <p:cxnSp>
        <p:nvCxnSpPr>
          <p:cNvPr id="13" name="מחבר ישר 12">
            <a:extLst>
              <a:ext uri="{FF2B5EF4-FFF2-40B4-BE49-F238E27FC236}">
                <a16:creationId xmlns:a16="http://schemas.microsoft.com/office/drawing/2014/main" id="{F9A5C13A-0ED6-77E3-9AD0-239D56D7CC6F}"/>
              </a:ext>
            </a:extLst>
          </p:cNvPr>
          <p:cNvCxnSpPr/>
          <p:nvPr/>
        </p:nvCxnSpPr>
        <p:spPr bwMode="auto">
          <a:xfrm>
            <a:off x="11658600" y="1524000"/>
            <a:ext cx="0" cy="4381500"/>
          </a:xfrm>
          <a:prstGeom prst="line">
            <a:avLst/>
          </a:prstGeom>
          <a:solidFill>
            <a:schemeClr val="accent1"/>
          </a:solidFill>
          <a:ln w="41275" cap="flat" cmpd="sng" algn="ctr">
            <a:solidFill>
              <a:srgbClr val="FF0000"/>
            </a:solidFill>
            <a:prstDash val="sysDash"/>
            <a:round/>
            <a:headEnd type="none" w="lg" len="med"/>
            <a:tailEnd type="none" w="lg" len="med"/>
          </a:ln>
          <a:effectLst/>
        </p:spPr>
      </p:cxnSp>
      <p:sp>
        <p:nvSpPr>
          <p:cNvPr id="15" name="תיבת טקסט 14">
            <a:extLst>
              <a:ext uri="{FF2B5EF4-FFF2-40B4-BE49-F238E27FC236}">
                <a16:creationId xmlns:a16="http://schemas.microsoft.com/office/drawing/2014/main" id="{117D1201-3A8F-C194-ECB5-67FC25DC6B1D}"/>
              </a:ext>
            </a:extLst>
          </p:cNvPr>
          <p:cNvSpPr txBox="1"/>
          <p:nvPr/>
        </p:nvSpPr>
        <p:spPr>
          <a:xfrm>
            <a:off x="10820400" y="1167226"/>
            <a:ext cx="1437373" cy="338554"/>
          </a:xfrm>
          <a:prstGeom prst="rect">
            <a:avLst/>
          </a:prstGeom>
          <a:noFill/>
        </p:spPr>
        <p:txBody>
          <a:bodyPr wrap="square" rtlCol="1">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Diagnosis Date</a:t>
            </a:r>
            <a:endParaRPr lang="he-IL" sz="1600" dirty="0">
              <a:latin typeface="Calibri" panose="020F0502020204030204" pitchFamily="34" charset="0"/>
              <a:ea typeface="Calibri" panose="020F0502020204030204" pitchFamily="34" charset="0"/>
              <a:cs typeface="Calibri" panose="020F0502020204030204" pitchFamily="34" charset="0"/>
            </a:endParaRPr>
          </a:p>
        </p:txBody>
      </p:sp>
      <p:sp>
        <p:nvSpPr>
          <p:cNvPr id="17" name="תיבת טקסט 16">
            <a:extLst>
              <a:ext uri="{FF2B5EF4-FFF2-40B4-BE49-F238E27FC236}">
                <a16:creationId xmlns:a16="http://schemas.microsoft.com/office/drawing/2014/main" id="{DEEC943B-1A31-22BC-506F-8B7FB28897FC}"/>
              </a:ext>
            </a:extLst>
          </p:cNvPr>
          <p:cNvSpPr txBox="1"/>
          <p:nvPr/>
        </p:nvSpPr>
        <p:spPr>
          <a:xfrm>
            <a:off x="7924800" y="1289996"/>
            <a:ext cx="2408132" cy="338554"/>
          </a:xfrm>
          <a:prstGeom prst="rect">
            <a:avLst/>
          </a:prstGeom>
          <a:noFill/>
        </p:spPr>
        <p:txBody>
          <a:bodyPr wrap="square" rtlCol="1">
            <a:spAutoFit/>
          </a:bodyPr>
          <a:lstStyle/>
          <a:p>
            <a:r>
              <a:rPr lang="en-US" sz="1600" u="sng" dirty="0">
                <a:latin typeface="Calibri" panose="020F0502020204030204" pitchFamily="34" charset="0"/>
                <a:ea typeface="Calibri" panose="020F0502020204030204" pitchFamily="34" charset="0"/>
                <a:cs typeface="Calibri" panose="020F0502020204030204" pitchFamily="34" charset="0"/>
              </a:rPr>
              <a:t>Train-Test split – 80-20</a:t>
            </a:r>
            <a:endParaRPr lang="he-IL" sz="1600" u="sng" dirty="0">
              <a:latin typeface="Calibri" panose="020F0502020204030204" pitchFamily="34" charset="0"/>
              <a:ea typeface="Calibri" panose="020F0502020204030204" pitchFamily="34" charset="0"/>
              <a:cs typeface="Calibri" panose="020F0502020204030204" pitchFamily="34" charset="0"/>
            </a:endParaRPr>
          </a:p>
        </p:txBody>
      </p:sp>
      <p:cxnSp>
        <p:nvCxnSpPr>
          <p:cNvPr id="18" name="Google Shape;9580;p69">
            <a:extLst>
              <a:ext uri="{FF2B5EF4-FFF2-40B4-BE49-F238E27FC236}">
                <a16:creationId xmlns:a16="http://schemas.microsoft.com/office/drawing/2014/main" id="{629C83EC-CA8F-5D30-4BC4-9DDFC5B23DC7}"/>
              </a:ext>
            </a:extLst>
          </p:cNvPr>
          <p:cNvCxnSpPr/>
          <p:nvPr/>
        </p:nvCxnSpPr>
        <p:spPr>
          <a:xfrm>
            <a:off x="10591800" y="4076700"/>
            <a:ext cx="0" cy="255117"/>
          </a:xfrm>
          <a:prstGeom prst="straightConnector1">
            <a:avLst/>
          </a:prstGeom>
          <a:noFill/>
          <a:ln w="28575" cap="flat" cmpd="sng">
            <a:solidFill>
              <a:srgbClr val="5F7D95"/>
            </a:solidFill>
            <a:prstDash val="solid"/>
            <a:round/>
            <a:headEnd type="none" w="med" len="med"/>
            <a:tailEnd type="none" w="med" len="med"/>
          </a:ln>
        </p:spPr>
      </p:cxnSp>
      <p:sp>
        <p:nvSpPr>
          <p:cNvPr id="19" name="תיבת טקסט 18">
            <a:extLst>
              <a:ext uri="{FF2B5EF4-FFF2-40B4-BE49-F238E27FC236}">
                <a16:creationId xmlns:a16="http://schemas.microsoft.com/office/drawing/2014/main" id="{A979E34C-5FFB-688E-41BB-06A570725144}"/>
              </a:ext>
            </a:extLst>
          </p:cNvPr>
          <p:cNvSpPr txBox="1"/>
          <p:nvPr/>
        </p:nvSpPr>
        <p:spPr>
          <a:xfrm>
            <a:off x="11430000" y="4355068"/>
            <a:ext cx="762000" cy="369332"/>
          </a:xfrm>
          <a:prstGeom prst="rect">
            <a:avLst/>
          </a:prstGeom>
          <a:noFill/>
        </p:spPr>
        <p:txBody>
          <a:bodyPr wrap="square" rtlCol="1">
            <a:spAutoFit/>
          </a:bodyPr>
          <a:lstStyle/>
          <a:p>
            <a:r>
              <a:rPr lang="he-IL" dirty="0">
                <a:latin typeface="Calibri" panose="020F0502020204030204" pitchFamily="34" charset="0"/>
                <a:ea typeface="Calibri" panose="020F0502020204030204" pitchFamily="34" charset="0"/>
                <a:cs typeface="Calibri" panose="020F0502020204030204" pitchFamily="34" charset="0"/>
              </a:rPr>
              <a:t>0</a:t>
            </a:r>
          </a:p>
        </p:txBody>
      </p:sp>
      <p:pic>
        <p:nvPicPr>
          <p:cNvPr id="3" name="גרפיקה 41" descr="מספריים עם מילוי מלא">
            <a:extLst>
              <a:ext uri="{FF2B5EF4-FFF2-40B4-BE49-F238E27FC236}">
                <a16:creationId xmlns:a16="http://schemas.microsoft.com/office/drawing/2014/main" id="{BB12BD51-29EA-E241-C353-4FDC75825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021640">
            <a:off x="4716247" y="4869005"/>
            <a:ext cx="607345" cy="607345"/>
          </a:xfrm>
          <a:prstGeom prst="rect">
            <a:avLst/>
          </a:prstGeom>
        </p:spPr>
      </p:pic>
      <p:cxnSp>
        <p:nvCxnSpPr>
          <p:cNvPr id="9" name="Google Shape;9581;p69">
            <a:extLst>
              <a:ext uri="{FF2B5EF4-FFF2-40B4-BE49-F238E27FC236}">
                <a16:creationId xmlns:a16="http://schemas.microsoft.com/office/drawing/2014/main" id="{93E23CF4-72CC-DA5A-2896-122E0536D5F4}"/>
              </a:ext>
            </a:extLst>
          </p:cNvPr>
          <p:cNvCxnSpPr>
            <a:cxnSpLocks/>
          </p:cNvCxnSpPr>
          <p:nvPr/>
        </p:nvCxnSpPr>
        <p:spPr>
          <a:xfrm>
            <a:off x="330200" y="2959768"/>
            <a:ext cx="4648201" cy="0"/>
          </a:xfrm>
          <a:prstGeom prst="straightConnector1">
            <a:avLst/>
          </a:prstGeom>
          <a:noFill/>
          <a:ln w="28575" cap="flat" cmpd="sng">
            <a:solidFill>
              <a:srgbClr val="0070C0"/>
            </a:solidFill>
            <a:prstDash val="solid"/>
            <a:round/>
            <a:headEnd type="oval" w="med" len="med"/>
            <a:tailEnd type="oval" w="med" len="med"/>
          </a:ln>
        </p:spPr>
      </p:cxnSp>
      <p:cxnSp>
        <p:nvCxnSpPr>
          <p:cNvPr id="16" name="Google Shape;9581;p69">
            <a:extLst>
              <a:ext uri="{FF2B5EF4-FFF2-40B4-BE49-F238E27FC236}">
                <a16:creationId xmlns:a16="http://schemas.microsoft.com/office/drawing/2014/main" id="{1674BFD8-A5A0-8F53-C212-F8361A2547B2}"/>
              </a:ext>
            </a:extLst>
          </p:cNvPr>
          <p:cNvCxnSpPr>
            <a:cxnSpLocks/>
          </p:cNvCxnSpPr>
          <p:nvPr/>
        </p:nvCxnSpPr>
        <p:spPr>
          <a:xfrm>
            <a:off x="342900" y="3834062"/>
            <a:ext cx="7581548" cy="0"/>
          </a:xfrm>
          <a:prstGeom prst="straightConnector1">
            <a:avLst/>
          </a:prstGeom>
          <a:noFill/>
          <a:ln w="28575" cap="flat" cmpd="sng">
            <a:solidFill>
              <a:srgbClr val="0070C0"/>
            </a:solidFill>
            <a:prstDash val="solid"/>
            <a:round/>
            <a:headEnd type="oval" w="med" len="med"/>
            <a:tailEnd type="oval" w="med" len="med"/>
          </a:ln>
        </p:spPr>
      </p:cxnSp>
    </p:spTree>
    <p:extLst>
      <p:ext uri="{BB962C8B-B14F-4D97-AF65-F5344CB8AC3E}">
        <p14:creationId xmlns:p14="http://schemas.microsoft.com/office/powerpoint/2010/main" val="35863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ppt_x"/>
                                          </p:val>
                                        </p:tav>
                                        <p:tav tm="100000">
                                          <p:val>
                                            <p:strVal val="#ppt_x"/>
                                          </p:val>
                                        </p:tav>
                                      </p:tavLst>
                                    </p:anim>
                                    <p:anim calcmode="lin" valueType="num">
                                      <p:cBhvr additive="base">
                                        <p:cTn id="8" dur="500" fill="hold"/>
                                        <p:tgtEl>
                                          <p:spTgt spid="7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ppt_x"/>
                                          </p:val>
                                        </p:tav>
                                        <p:tav tm="100000">
                                          <p:val>
                                            <p:strVal val="#ppt_x"/>
                                          </p:val>
                                        </p:tav>
                                      </p:tavLst>
                                    </p:anim>
                                    <p:anim calcmode="lin" valueType="num">
                                      <p:cBhvr additive="base">
                                        <p:cTn id="12" dur="500" fill="hold"/>
                                        <p:tgtEl>
                                          <p:spTgt spid="7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ppt_x"/>
                                          </p:val>
                                        </p:tav>
                                        <p:tav tm="100000">
                                          <p:val>
                                            <p:strVal val="#ppt_x"/>
                                          </p:val>
                                        </p:tav>
                                      </p:tavLst>
                                    </p:anim>
                                    <p:anim calcmode="lin" valueType="num">
                                      <p:cBhvr additive="base">
                                        <p:cTn id="1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8"/>
                                        </p:tgtEl>
                                        <p:attrNameLst>
                                          <p:attrName>style.visibility</p:attrName>
                                        </p:attrNameLst>
                                      </p:cBhvr>
                                      <p:to>
                                        <p:strVal val="visible"/>
                                      </p:to>
                                    </p:set>
                                    <p:anim calcmode="lin" valueType="num">
                                      <p:cBhvr additive="base">
                                        <p:cTn id="21" dur="500" fill="hold"/>
                                        <p:tgtEl>
                                          <p:spTgt spid="88"/>
                                        </p:tgtEl>
                                        <p:attrNameLst>
                                          <p:attrName>ppt_x</p:attrName>
                                        </p:attrNameLst>
                                      </p:cBhvr>
                                      <p:tavLst>
                                        <p:tav tm="0">
                                          <p:val>
                                            <p:strVal val="#ppt_x"/>
                                          </p:val>
                                        </p:tav>
                                        <p:tav tm="100000">
                                          <p:val>
                                            <p:strVal val="#ppt_x"/>
                                          </p:val>
                                        </p:tav>
                                      </p:tavLst>
                                    </p:anim>
                                    <p:anim calcmode="lin" valueType="num">
                                      <p:cBhvr additive="base">
                                        <p:cTn id="22" dur="500" fill="hold"/>
                                        <p:tgtEl>
                                          <p:spTgt spid="8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additive="base">
                                        <p:cTn id="25" dur="500" fill="hold"/>
                                        <p:tgtEl>
                                          <p:spTgt spid="89"/>
                                        </p:tgtEl>
                                        <p:attrNameLst>
                                          <p:attrName>ppt_x</p:attrName>
                                        </p:attrNameLst>
                                      </p:cBhvr>
                                      <p:tavLst>
                                        <p:tav tm="0">
                                          <p:val>
                                            <p:strVal val="#ppt_x"/>
                                          </p:val>
                                        </p:tav>
                                        <p:tav tm="100000">
                                          <p:val>
                                            <p:strVal val="#ppt_x"/>
                                          </p:val>
                                        </p:tav>
                                      </p:tavLst>
                                    </p:anim>
                                    <p:anim calcmode="lin" valueType="num">
                                      <p:cBhvr additive="base">
                                        <p:cTn id="26"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anim calcmode="lin" valueType="num">
                                      <p:cBhvr additive="base">
                                        <p:cTn id="31" dur="500" fill="hold"/>
                                        <p:tgtEl>
                                          <p:spTgt spid="95"/>
                                        </p:tgtEl>
                                        <p:attrNameLst>
                                          <p:attrName>ppt_x</p:attrName>
                                        </p:attrNameLst>
                                      </p:cBhvr>
                                      <p:tavLst>
                                        <p:tav tm="0">
                                          <p:val>
                                            <p:strVal val="#ppt_x"/>
                                          </p:val>
                                        </p:tav>
                                        <p:tav tm="100000">
                                          <p:val>
                                            <p:strVal val="#ppt_x"/>
                                          </p:val>
                                        </p:tav>
                                      </p:tavLst>
                                    </p:anim>
                                    <p:anim calcmode="lin" valueType="num">
                                      <p:cBhvr additive="base">
                                        <p:cTn id="32" dur="500" fill="hold"/>
                                        <p:tgtEl>
                                          <p:spTgt spid="9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6"/>
                                        </p:tgtEl>
                                        <p:attrNameLst>
                                          <p:attrName>style.visibility</p:attrName>
                                        </p:attrNameLst>
                                      </p:cBhvr>
                                      <p:to>
                                        <p:strVal val="visible"/>
                                      </p:to>
                                    </p:set>
                                    <p:anim calcmode="lin" valueType="num">
                                      <p:cBhvr additive="base">
                                        <p:cTn id="35" dur="500" fill="hold"/>
                                        <p:tgtEl>
                                          <p:spTgt spid="96"/>
                                        </p:tgtEl>
                                        <p:attrNameLst>
                                          <p:attrName>ppt_x</p:attrName>
                                        </p:attrNameLst>
                                      </p:cBhvr>
                                      <p:tavLst>
                                        <p:tav tm="0">
                                          <p:val>
                                            <p:strVal val="#ppt_x"/>
                                          </p:val>
                                        </p:tav>
                                        <p:tav tm="100000">
                                          <p:val>
                                            <p:strVal val="#ppt_x"/>
                                          </p:val>
                                        </p:tav>
                                      </p:tavLst>
                                    </p:anim>
                                    <p:anim calcmode="lin" valueType="num">
                                      <p:cBhvr additive="base">
                                        <p:cTn id="36" dur="500" fill="hold"/>
                                        <p:tgtEl>
                                          <p:spTgt spid="9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9" grpId="0"/>
      <p:bldP spid="96" grpId="0"/>
      <p:bldP spid="15" grpId="0"/>
      <p:bldP spid="17" grpId="0"/>
    </p:bldLst>
  </p:timing>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8291D1-7566-036F-BF71-EF175AC467C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D87C031-AAF0-6C9F-5BC1-B073FDF3F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54F6461-F5CC-B0F5-5FF0-B5E325CD6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A54B995-F6F6-F0BB-4A23-6A56A74B2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2B10D5F-A745-99AF-601B-4306D032B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22046B2-23CC-4924-A8B6-59265A9E1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0FBFAC3-68FC-C249-192C-AA7DF4099135}"/>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Hyperparameter Tuning </a:t>
            </a:r>
          </a:p>
        </p:txBody>
      </p:sp>
      <p:sp>
        <p:nvSpPr>
          <p:cNvPr id="3" name="תיבת טקסט 20">
            <a:extLst>
              <a:ext uri="{FF2B5EF4-FFF2-40B4-BE49-F238E27FC236}">
                <a16:creationId xmlns:a16="http://schemas.microsoft.com/office/drawing/2014/main" id="{8059FD23-9D50-BE1E-34FD-A8D6D5265EA2}"/>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A479C10-D27B-3E82-E57A-9236C3E6EEC3}"/>
              </a:ext>
            </a:extLst>
          </p:cNvPr>
          <p:cNvSpPr txBox="1"/>
          <p:nvPr/>
        </p:nvSpPr>
        <p:spPr>
          <a:xfrm>
            <a:off x="308510" y="1642196"/>
            <a:ext cx="5916941" cy="1196738"/>
          </a:xfrm>
          <a:prstGeom prst="rect">
            <a:avLst/>
          </a:prstGeom>
          <a:noFill/>
        </p:spPr>
        <p:txBody>
          <a:bodyPr wrap="square" rtlCol="1">
            <a:spAutoFit/>
          </a:bodyPr>
          <a:lstStyle/>
          <a:p>
            <a:pPr algn="just">
              <a:lnSpc>
                <a:spcPct val="150000"/>
              </a:lnSpc>
              <a:spcAft>
                <a:spcPts val="800"/>
              </a:spcAft>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For each ML algorithm, model hyperparameters which maximized the AUC over the validation set were found through a CV-5 experiment. Ranges of the tested hyperparameters are shown in this </a:t>
            </a:r>
            <a:r>
              <a:rPr lang="en-US" sz="1600" dirty="0">
                <a:latin typeface="Times New Roman" panose="02020603050405020304" pitchFamily="18" charset="0"/>
                <a:ea typeface="Times New Roman" panose="02020603050405020304" pitchFamily="18" charset="0"/>
                <a:cs typeface="Arial" panose="020B0604020202020204" pitchFamily="34" charset="0"/>
              </a:rPr>
              <a:t>t</a:t>
            </a:r>
            <a:r>
              <a:rPr lang="en-US" sz="1600" dirty="0">
                <a:effectLst/>
                <a:latin typeface="Times New Roman" panose="02020603050405020304" pitchFamily="18" charset="0"/>
                <a:ea typeface="Times New Roman" panose="02020603050405020304" pitchFamily="18" charset="0"/>
                <a:cs typeface="Arial" panose="020B0604020202020204" pitchFamily="34" charset="0"/>
              </a:rPr>
              <a:t>able.</a:t>
            </a:r>
          </a:p>
        </p:txBody>
      </p:sp>
      <p:graphicFrame>
        <p:nvGraphicFramePr>
          <p:cNvPr id="6" name="טבלה 5">
            <a:extLst>
              <a:ext uri="{FF2B5EF4-FFF2-40B4-BE49-F238E27FC236}">
                <a16:creationId xmlns:a16="http://schemas.microsoft.com/office/drawing/2014/main" id="{6AB67B6D-7E1A-5FD3-A02B-FD21E5EDB692}"/>
              </a:ext>
            </a:extLst>
          </p:cNvPr>
          <p:cNvGraphicFramePr>
            <a:graphicFrameLocks noGrp="1"/>
          </p:cNvGraphicFramePr>
          <p:nvPr>
            <p:extLst>
              <p:ext uri="{D42A27DB-BD31-4B8C-83A1-F6EECF244321}">
                <p14:modId xmlns:p14="http://schemas.microsoft.com/office/powerpoint/2010/main" val="2453719293"/>
              </p:ext>
            </p:extLst>
          </p:nvPr>
        </p:nvGraphicFramePr>
        <p:xfrm>
          <a:off x="6352807" y="1642196"/>
          <a:ext cx="5711837" cy="5008154"/>
        </p:xfrm>
        <a:graphic>
          <a:graphicData uri="http://schemas.openxmlformats.org/drawingml/2006/table">
            <a:tbl>
              <a:tblPr rtl="1" firstRow="1" bandRow="1">
                <a:tableStyleId>{5940675A-B579-460E-94D1-54222C63F5DA}</a:tableStyleId>
              </a:tblPr>
              <a:tblGrid>
                <a:gridCol w="2165187">
                  <a:extLst>
                    <a:ext uri="{9D8B030D-6E8A-4147-A177-3AD203B41FA5}">
                      <a16:colId xmlns:a16="http://schemas.microsoft.com/office/drawing/2014/main" val="145389809"/>
                    </a:ext>
                  </a:extLst>
                </a:gridCol>
                <a:gridCol w="1780485">
                  <a:extLst>
                    <a:ext uri="{9D8B030D-6E8A-4147-A177-3AD203B41FA5}">
                      <a16:colId xmlns:a16="http://schemas.microsoft.com/office/drawing/2014/main" val="1770256453"/>
                    </a:ext>
                  </a:extLst>
                </a:gridCol>
                <a:gridCol w="1766165">
                  <a:extLst>
                    <a:ext uri="{9D8B030D-6E8A-4147-A177-3AD203B41FA5}">
                      <a16:colId xmlns:a16="http://schemas.microsoft.com/office/drawing/2014/main" val="1399064024"/>
                    </a:ext>
                  </a:extLst>
                </a:gridCol>
              </a:tblGrid>
              <a:tr h="311420">
                <a:tc>
                  <a:txBody>
                    <a:bodyPr/>
                    <a:lstStyle/>
                    <a:p>
                      <a:pPr algn="ctr" rtl="0"/>
                      <a:r>
                        <a:rPr lang="en-US" sz="1400" b="1" dirty="0"/>
                        <a:t>Range</a:t>
                      </a:r>
                      <a:endParaRPr lang="he-IL" sz="1400" b="1" dirty="0"/>
                    </a:p>
                  </a:txBody>
                  <a:tcPr/>
                </a:tc>
                <a:tc>
                  <a:txBody>
                    <a:bodyPr/>
                    <a:lstStyle/>
                    <a:p>
                      <a:pPr algn="ctr" rtl="0"/>
                      <a:r>
                        <a:rPr lang="en-US" sz="1400" b="1" dirty="0"/>
                        <a:t>Parameters</a:t>
                      </a:r>
                      <a:endParaRPr lang="he-IL" sz="1400" b="1" dirty="0"/>
                    </a:p>
                  </a:txBody>
                  <a:tcPr/>
                </a:tc>
                <a:tc>
                  <a:txBody>
                    <a:bodyPr/>
                    <a:lstStyle/>
                    <a:p>
                      <a:pPr algn="ctr" rtl="0"/>
                      <a:r>
                        <a:rPr lang="en-US" sz="1400" b="1" dirty="0"/>
                        <a:t>Model</a:t>
                      </a:r>
                      <a:endParaRPr lang="he-IL" sz="1400" b="1" dirty="0"/>
                    </a:p>
                  </a:txBody>
                  <a:tcPr/>
                </a:tc>
                <a:extLst>
                  <a:ext uri="{0D108BD9-81ED-4DB2-BD59-A6C34878D82A}">
                    <a16:rowId xmlns:a16="http://schemas.microsoft.com/office/drawing/2014/main" val="2098549925"/>
                  </a:ext>
                </a:extLst>
              </a:tr>
              <a:tr h="280278">
                <a:tc>
                  <a:txBody>
                    <a:bodyPr/>
                    <a:lstStyle/>
                    <a:p>
                      <a:pPr algn="l" rtl="0"/>
                      <a:r>
                        <a:rPr lang="en-US" sz="1200" dirty="0"/>
                        <a:t>[50,100,150,200,250,300]</a:t>
                      </a:r>
                      <a:endParaRPr lang="he-IL" sz="1200" dirty="0"/>
                    </a:p>
                  </a:txBody>
                  <a:tcPr/>
                </a:tc>
                <a:tc>
                  <a:txBody>
                    <a:bodyPr/>
                    <a:lstStyle/>
                    <a:p>
                      <a:pPr algn="l" rtl="0"/>
                      <a:r>
                        <a:rPr lang="en-US" sz="1200" kern="1200" dirty="0">
                          <a:solidFill>
                            <a:schemeClr val="tx1"/>
                          </a:solidFill>
                          <a:effectLst/>
                          <a:latin typeface="+mn-lt"/>
                          <a:ea typeface="+mn-ea"/>
                          <a:cs typeface="+mn-cs"/>
                        </a:rPr>
                        <a:t>n_estimators </a:t>
                      </a:r>
                      <a:endParaRPr lang="he-IL" sz="1200" dirty="0"/>
                    </a:p>
                  </a:txBody>
                  <a:tcPr/>
                </a:tc>
                <a:tc rowSpan="3">
                  <a:txBody>
                    <a:bodyPr/>
                    <a:lstStyle/>
                    <a:p>
                      <a:pPr algn="l" rtl="0"/>
                      <a:r>
                        <a:rPr lang="en-US" sz="1400" u="sng" dirty="0"/>
                        <a:t>Random Forest</a:t>
                      </a:r>
                    </a:p>
                    <a:p>
                      <a:pPr algn="l" rtl="0"/>
                      <a:r>
                        <a:rPr lang="en-US" sz="1200" dirty="0"/>
                        <a:t>Total Feature Space (Combinations) </a:t>
                      </a:r>
                      <a:br>
                        <a:rPr lang="en-US" sz="1200" dirty="0"/>
                      </a:br>
                      <a:r>
                        <a:rPr lang="en-US" sz="1200" dirty="0"/>
                        <a:t>5X3X3 = 45</a:t>
                      </a:r>
                      <a:endParaRPr lang="he-IL" sz="1200" u="sng" dirty="0"/>
                    </a:p>
                  </a:txBody>
                  <a:tcPr/>
                </a:tc>
                <a:extLst>
                  <a:ext uri="{0D108BD9-81ED-4DB2-BD59-A6C34878D82A}">
                    <a16:rowId xmlns:a16="http://schemas.microsoft.com/office/drawing/2014/main" val="292024300"/>
                  </a:ext>
                </a:extLst>
              </a:tr>
              <a:tr h="280278">
                <a:tc>
                  <a:txBody>
                    <a:bodyPr/>
                    <a:lstStyle/>
                    <a:p>
                      <a:pPr algn="l" rtl="0"/>
                      <a:r>
                        <a:rPr lang="en-US" sz="1200" dirty="0"/>
                        <a:t>[5,15,1]</a:t>
                      </a:r>
                      <a:endParaRPr lang="he-IL" sz="1200" dirty="0"/>
                    </a:p>
                  </a:txBody>
                  <a:tcPr/>
                </a:tc>
                <a:tc>
                  <a:txBody>
                    <a:bodyPr/>
                    <a:lstStyle/>
                    <a:p>
                      <a:pPr algn="l" rtl="0"/>
                      <a:r>
                        <a:rPr lang="en-US" sz="1200" dirty="0"/>
                        <a:t>max depth</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4253300529"/>
                  </a:ext>
                </a:extLst>
              </a:tr>
              <a:tr h="280278">
                <a:tc>
                  <a:txBody>
                    <a:bodyPr/>
                    <a:lstStyle/>
                    <a:p>
                      <a:pPr algn="l" rtl="0"/>
                      <a:r>
                        <a:rPr lang="en-US" sz="1200" dirty="0"/>
                        <a:t>[5,15,1]</a:t>
                      </a:r>
                      <a:endParaRPr lang="he-IL" sz="1200" dirty="0"/>
                    </a:p>
                  </a:txBody>
                  <a:tcPr/>
                </a:tc>
                <a:tc>
                  <a:txBody>
                    <a:bodyPr/>
                    <a:lstStyle/>
                    <a:p>
                      <a:pPr algn="l" rtl="0"/>
                      <a:r>
                        <a:rPr lang="en-US" sz="1200" dirty="0"/>
                        <a:t>min samples split</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3813751646"/>
                  </a:ext>
                </a:extLst>
              </a:tr>
              <a:tr h="280278">
                <a:tc>
                  <a:txBody>
                    <a:bodyPr/>
                    <a:lstStyle/>
                    <a:p>
                      <a:pPr algn="l" rtl="0"/>
                      <a:r>
                        <a:rPr lang="en-US" sz="1200" dirty="0"/>
                        <a:t>[50,100,200,250,300]</a:t>
                      </a:r>
                      <a:endParaRPr lang="he-IL" sz="1200" dirty="0"/>
                    </a:p>
                  </a:txBody>
                  <a:tcPr/>
                </a:tc>
                <a:tc>
                  <a:txBody>
                    <a:bodyPr/>
                    <a:lstStyle/>
                    <a:p>
                      <a:pPr algn="l" rtl="0"/>
                      <a:r>
                        <a:rPr lang="en-US" sz="1200" kern="1200" dirty="0">
                          <a:solidFill>
                            <a:schemeClr val="tx1"/>
                          </a:solidFill>
                          <a:effectLst/>
                          <a:latin typeface="+mn-lt"/>
                          <a:ea typeface="+mn-ea"/>
                          <a:cs typeface="+mn-cs"/>
                        </a:rPr>
                        <a:t>n_estimators </a:t>
                      </a:r>
                      <a:endParaRPr lang="he-IL" sz="1200" dirty="0"/>
                    </a:p>
                  </a:txBody>
                  <a:tcPr/>
                </a:tc>
                <a:tc rowSpan="7">
                  <a:txBody>
                    <a:bodyPr/>
                    <a:lstStyle/>
                    <a:p>
                      <a:pPr algn="l" rtl="0"/>
                      <a:r>
                        <a:rPr lang="en-US" sz="1400" u="sng" dirty="0" err="1"/>
                        <a:t>XGBoost</a:t>
                      </a:r>
                      <a:endParaRPr lang="en-US" sz="14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Total Feature Space (Combinations) 5X3X3X3X3X3X3 = 3,645</a:t>
                      </a:r>
                      <a:endParaRPr lang="he-IL" sz="1200" u="sng" dirty="0"/>
                    </a:p>
                    <a:p>
                      <a:pPr algn="l" rtl="0"/>
                      <a:endParaRPr lang="he-IL" sz="1400" u="sng" dirty="0"/>
                    </a:p>
                  </a:txBody>
                  <a:tcPr/>
                </a:tc>
                <a:extLst>
                  <a:ext uri="{0D108BD9-81ED-4DB2-BD59-A6C34878D82A}">
                    <a16:rowId xmlns:a16="http://schemas.microsoft.com/office/drawing/2014/main" val="76087645"/>
                  </a:ext>
                </a:extLst>
              </a:tr>
              <a:tr h="280278">
                <a:tc>
                  <a:txBody>
                    <a:bodyPr/>
                    <a:lstStyle/>
                    <a:p>
                      <a:pPr algn="l" rtl="0"/>
                      <a:r>
                        <a:rPr lang="en-US" sz="1200" dirty="0"/>
                        <a:t>[5,15,1]</a:t>
                      </a:r>
                      <a:endParaRPr lang="he-IL" sz="1200" dirty="0"/>
                    </a:p>
                  </a:txBody>
                  <a:tcPr/>
                </a:tc>
                <a:tc>
                  <a:txBody>
                    <a:bodyPr/>
                    <a:lstStyle/>
                    <a:p>
                      <a:pPr algn="l" rtl="0"/>
                      <a:r>
                        <a:rPr lang="en-US" sz="1200" dirty="0"/>
                        <a:t>max depth</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2482654300"/>
                  </a:ext>
                </a:extLst>
              </a:tr>
              <a:tr h="280278">
                <a:tc>
                  <a:txBody>
                    <a:bodyPr/>
                    <a:lstStyle/>
                    <a:p>
                      <a:pPr algn="l" rtl="0"/>
                      <a:r>
                        <a:rPr lang="en-US" sz="1200" dirty="0"/>
                        <a:t>[0.01,0.1,0.2]</a:t>
                      </a:r>
                      <a:endParaRPr lang="he-IL" sz="1200" dirty="0"/>
                    </a:p>
                  </a:txBody>
                  <a:tcPr/>
                </a:tc>
                <a:tc>
                  <a:txBody>
                    <a:bodyPr/>
                    <a:lstStyle/>
                    <a:p>
                      <a:pPr algn="l" rtl="0"/>
                      <a:r>
                        <a:rPr lang="en-US" sz="1200" kern="1200" dirty="0">
                          <a:solidFill>
                            <a:schemeClr val="tx1"/>
                          </a:solidFill>
                          <a:effectLst/>
                          <a:latin typeface="+mn-lt"/>
                          <a:ea typeface="+mn-ea"/>
                          <a:cs typeface="+mn-cs"/>
                        </a:rPr>
                        <a:t>learning rate</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3663263274"/>
                  </a:ext>
                </a:extLst>
              </a:tr>
              <a:tr h="280278">
                <a:tc>
                  <a:txBody>
                    <a:bodyPr/>
                    <a:lstStyle/>
                    <a:p>
                      <a:pPr algn="l" rtl="0"/>
                      <a:r>
                        <a:rPr lang="en-US" sz="1200" dirty="0"/>
                        <a:t>[0.8,0.9,1]</a:t>
                      </a:r>
                      <a:endParaRPr lang="he-IL" sz="1200" dirty="0"/>
                    </a:p>
                  </a:txBody>
                  <a:tcPr/>
                </a:tc>
                <a:tc>
                  <a:txBody>
                    <a:bodyPr/>
                    <a:lstStyle/>
                    <a:p>
                      <a:pPr algn="l" rtl="0"/>
                      <a:r>
                        <a:rPr lang="en-US" sz="1200" kern="1200" dirty="0" err="1">
                          <a:solidFill>
                            <a:schemeClr val="tx1"/>
                          </a:solidFill>
                          <a:effectLst/>
                          <a:latin typeface="+mn-lt"/>
                          <a:ea typeface="+mn-ea"/>
                          <a:cs typeface="+mn-cs"/>
                        </a:rPr>
                        <a:t>colsample_by_tree</a:t>
                      </a:r>
                      <a:r>
                        <a:rPr lang="en-US" sz="1200" kern="1200" dirty="0">
                          <a:solidFill>
                            <a:schemeClr val="tx1"/>
                          </a:solidFill>
                          <a:effectLst/>
                          <a:latin typeface="+mn-lt"/>
                          <a:ea typeface="+mn-ea"/>
                          <a:cs typeface="+mn-cs"/>
                        </a:rPr>
                        <a:t> </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983748874"/>
                  </a:ext>
                </a:extLst>
              </a:tr>
              <a:tr h="280278">
                <a:tc>
                  <a:txBody>
                    <a:bodyPr/>
                    <a:lstStyle/>
                    <a:p>
                      <a:pPr algn="l" rtl="0"/>
                      <a:r>
                        <a:rPr lang="en-US" sz="1200" dirty="0"/>
                        <a:t>[0.8,0.9,1]</a:t>
                      </a:r>
                      <a:endParaRPr lang="he-IL" sz="1200" dirty="0"/>
                    </a:p>
                  </a:txBody>
                  <a:tcPr/>
                </a:tc>
                <a:tc>
                  <a:txBody>
                    <a:bodyPr/>
                    <a:lstStyle/>
                    <a:p>
                      <a:pPr algn="l" rtl="0"/>
                      <a:r>
                        <a:rPr lang="en-US" sz="1200" kern="1200" dirty="0">
                          <a:solidFill>
                            <a:schemeClr val="tx1"/>
                          </a:solidFill>
                          <a:effectLst/>
                          <a:latin typeface="+mn-lt"/>
                          <a:ea typeface="+mn-ea"/>
                          <a:cs typeface="+mn-cs"/>
                        </a:rPr>
                        <a:t>subsample </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3228582641"/>
                  </a:ext>
                </a:extLst>
              </a:tr>
              <a:tr h="280278">
                <a:tc>
                  <a:txBody>
                    <a:bodyPr/>
                    <a:lstStyle/>
                    <a:p>
                      <a:pPr algn="l" rtl="0"/>
                      <a:r>
                        <a:rPr lang="en-US" sz="1200" dirty="0"/>
                        <a:t>[0,1,2]</a:t>
                      </a:r>
                      <a:endParaRPr lang="he-IL" sz="1200" dirty="0"/>
                    </a:p>
                  </a:txBody>
                  <a:tcPr/>
                </a:tc>
                <a:tc>
                  <a:txBody>
                    <a:bodyPr/>
                    <a:lstStyle/>
                    <a:p>
                      <a:pPr algn="l" rtl="0"/>
                      <a:r>
                        <a:rPr lang="en-US" sz="1200" kern="1200" dirty="0">
                          <a:solidFill>
                            <a:schemeClr val="tx1"/>
                          </a:solidFill>
                          <a:effectLst/>
                          <a:latin typeface="+mn-lt"/>
                          <a:ea typeface="+mn-ea"/>
                          <a:cs typeface="+mn-cs"/>
                        </a:rPr>
                        <a:t>gamma </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2687440504"/>
                  </a:ext>
                </a:extLst>
              </a:tr>
              <a:tr h="280278">
                <a:tc>
                  <a:txBody>
                    <a:bodyPr/>
                    <a:lstStyle/>
                    <a:p>
                      <a:pPr algn="l" rtl="0"/>
                      <a:r>
                        <a:rPr lang="en-US" sz="1200" dirty="0"/>
                        <a:t>[1,2,3]</a:t>
                      </a:r>
                      <a:endParaRPr lang="he-IL" sz="1200" dirty="0"/>
                    </a:p>
                  </a:txBody>
                  <a:tcPr/>
                </a:tc>
                <a:tc>
                  <a:txBody>
                    <a:bodyPr/>
                    <a:lstStyle/>
                    <a:p>
                      <a:pPr algn="l" rtl="0"/>
                      <a:r>
                        <a:rPr lang="en-US" sz="1200" kern="1200" dirty="0">
                          <a:solidFill>
                            <a:schemeClr val="tx1"/>
                          </a:solidFill>
                          <a:effectLst/>
                          <a:latin typeface="+mn-lt"/>
                          <a:ea typeface="+mn-ea"/>
                          <a:cs typeface="+mn-cs"/>
                        </a:rPr>
                        <a:t>min child weight </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2619549270"/>
                  </a:ext>
                </a:extLst>
              </a:tr>
              <a:tr h="256977">
                <a:tc>
                  <a:txBody>
                    <a:bodyPr/>
                    <a:lstStyle/>
                    <a:p>
                      <a:pPr algn="l">
                        <a:lnSpc>
                          <a:spcPct val="150000"/>
                        </a:lnSpc>
                        <a:spcAft>
                          <a:spcPts val="800"/>
                        </a:spcAft>
                      </a:pPr>
                      <a:r>
                        <a:rPr lang="en-US" sz="1200" dirty="0">
                          <a:effectLst/>
                        </a:rPr>
                        <a:t>[1, 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dirty="0">
                          <a:effectLst/>
                        </a:rPr>
                        <a:t>Number of hidden layers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rowSpan="4">
                  <a:txBody>
                    <a:bodyPr/>
                    <a:lstStyle/>
                    <a:p>
                      <a:pPr algn="l" rtl="0"/>
                      <a:r>
                        <a:rPr lang="en-US" sz="1400" u="sng" dirty="0"/>
                        <a:t>MLP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Total Feature Space (Combinations) </a:t>
                      </a:r>
                      <a:br>
                        <a:rPr lang="en-US" sz="1200" dirty="0"/>
                      </a:br>
                      <a:r>
                        <a:rPr lang="en-US" sz="1200" dirty="0"/>
                        <a:t>2X2X2X2 = 16</a:t>
                      </a:r>
                      <a:endParaRPr lang="he-IL" sz="1200" u="sng" dirty="0"/>
                    </a:p>
                  </a:txBody>
                  <a:tcPr/>
                </a:tc>
                <a:extLst>
                  <a:ext uri="{0D108BD9-81ED-4DB2-BD59-A6C34878D82A}">
                    <a16:rowId xmlns:a16="http://schemas.microsoft.com/office/drawing/2014/main" val="3846976048"/>
                  </a:ext>
                </a:extLst>
              </a:tr>
              <a:tr h="256977">
                <a:tc>
                  <a:txBody>
                    <a:bodyPr/>
                    <a:lstStyle/>
                    <a:p>
                      <a:pPr algn="l">
                        <a:lnSpc>
                          <a:spcPct val="150000"/>
                        </a:lnSpc>
                        <a:spcAft>
                          <a:spcPts val="800"/>
                        </a:spcAft>
                      </a:pPr>
                      <a:r>
                        <a:rPr lang="en-US" sz="1200" dirty="0">
                          <a:effectLst/>
                        </a:rPr>
                        <a:t>[50, 100]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dirty="0">
                          <a:effectLst/>
                        </a:rPr>
                        <a:t>Hidden layer size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vMerge="1">
                  <a:txBody>
                    <a:bodyPr/>
                    <a:lstStyle/>
                    <a:p>
                      <a:pPr algn="l" rtl="0"/>
                      <a:endParaRPr lang="he-IL" sz="1400" u="sng" dirty="0"/>
                    </a:p>
                  </a:txBody>
                  <a:tcPr/>
                </a:tc>
                <a:extLst>
                  <a:ext uri="{0D108BD9-81ED-4DB2-BD59-A6C34878D82A}">
                    <a16:rowId xmlns:a16="http://schemas.microsoft.com/office/drawing/2014/main" val="3792782040"/>
                  </a:ext>
                </a:extLst>
              </a:tr>
              <a:tr h="256977">
                <a:tc>
                  <a:txBody>
                    <a:bodyPr/>
                    <a:lstStyle/>
                    <a:p>
                      <a:pPr algn="l">
                        <a:lnSpc>
                          <a:spcPct val="150000"/>
                        </a:lnSpc>
                        <a:spcAft>
                          <a:spcPts val="800"/>
                        </a:spcAft>
                      </a:pPr>
                      <a:r>
                        <a:rPr lang="en-US" sz="1200" dirty="0">
                          <a:effectLst/>
                        </a:rPr>
                        <a:t>[</a:t>
                      </a:r>
                      <a:r>
                        <a:rPr lang="en-US" sz="1200" dirty="0" err="1">
                          <a:effectLst/>
                        </a:rPr>
                        <a:t>relu</a:t>
                      </a:r>
                      <a:r>
                        <a:rPr lang="en-US" sz="1200" dirty="0">
                          <a:effectLst/>
                        </a:rPr>
                        <a:t>, tanh]</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dirty="0">
                          <a:effectLst/>
                        </a:rPr>
                        <a:t>Activation function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vMerge="1">
                  <a:txBody>
                    <a:bodyPr/>
                    <a:lstStyle/>
                    <a:p>
                      <a:pPr algn="l" rtl="0"/>
                      <a:endParaRPr lang="he-IL" sz="1400" u="sng" dirty="0"/>
                    </a:p>
                  </a:txBody>
                  <a:tcPr/>
                </a:tc>
                <a:extLst>
                  <a:ext uri="{0D108BD9-81ED-4DB2-BD59-A6C34878D82A}">
                    <a16:rowId xmlns:a16="http://schemas.microsoft.com/office/drawing/2014/main" val="1163112643"/>
                  </a:ext>
                </a:extLst>
              </a:tr>
              <a:tr h="256977">
                <a:tc>
                  <a:txBody>
                    <a:bodyPr/>
                    <a:lstStyle/>
                    <a:p>
                      <a:pPr algn="l">
                        <a:lnSpc>
                          <a:spcPct val="150000"/>
                        </a:lnSpc>
                        <a:spcAft>
                          <a:spcPts val="800"/>
                        </a:spcAft>
                      </a:pPr>
                      <a:r>
                        <a:rPr lang="en-US" sz="1200" dirty="0">
                          <a:effectLst/>
                        </a:rPr>
                        <a:t>[0.0001, 0.1]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dirty="0">
                          <a:effectLst/>
                        </a:rPr>
                        <a:t>Learning rate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vMerge="1">
                  <a:txBody>
                    <a:bodyPr/>
                    <a:lstStyle/>
                    <a:p>
                      <a:pPr algn="l" rtl="0"/>
                      <a:endParaRPr lang="he-IL" sz="1400" u="sng" dirty="0"/>
                    </a:p>
                  </a:txBody>
                  <a:tcPr/>
                </a:tc>
                <a:extLst>
                  <a:ext uri="{0D108BD9-81ED-4DB2-BD59-A6C34878D82A}">
                    <a16:rowId xmlns:a16="http://schemas.microsoft.com/office/drawing/2014/main" val="4128341027"/>
                  </a:ext>
                </a:extLst>
              </a:tr>
              <a:tr h="280278">
                <a:tc>
                  <a:txBody>
                    <a:bodyPr/>
                    <a:lstStyle/>
                    <a:p>
                      <a:pPr algn="l" rtl="0"/>
                      <a:r>
                        <a:rPr lang="en-US" sz="1200" dirty="0"/>
                        <a:t>[0.01,0.1,1,10,100]</a:t>
                      </a:r>
                      <a:endParaRPr lang="he-IL" sz="1200" dirty="0"/>
                    </a:p>
                  </a:txBody>
                  <a:tcPr/>
                </a:tc>
                <a:tc>
                  <a:txBody>
                    <a:bodyPr/>
                    <a:lstStyle/>
                    <a:p>
                      <a:pPr algn="l" rtl="0"/>
                      <a:r>
                        <a:rPr lang="en-US" sz="1200" dirty="0"/>
                        <a:t>C</a:t>
                      </a:r>
                      <a:endParaRPr lang="he-IL" sz="1200" dirty="0"/>
                    </a:p>
                  </a:txBody>
                  <a:tcPr/>
                </a:tc>
                <a:tc rowSpan="3">
                  <a:txBody>
                    <a:bodyPr/>
                    <a:lstStyle/>
                    <a:p>
                      <a:pPr algn="l" rtl="0"/>
                      <a:r>
                        <a:rPr lang="en-US" sz="1400" u="sng" dirty="0"/>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Total Feature Space (Combinations) </a:t>
                      </a:r>
                      <a:br>
                        <a:rPr lang="en-US" sz="1200" dirty="0"/>
                      </a:br>
                      <a:r>
                        <a:rPr lang="en-US" sz="1200" dirty="0"/>
                        <a:t>5X4X4 = 80</a:t>
                      </a:r>
                      <a:endParaRPr lang="en-US" sz="1200" u="sng" dirty="0"/>
                    </a:p>
                  </a:txBody>
                  <a:tcPr/>
                </a:tc>
                <a:extLst>
                  <a:ext uri="{0D108BD9-81ED-4DB2-BD59-A6C34878D82A}">
                    <a16:rowId xmlns:a16="http://schemas.microsoft.com/office/drawing/2014/main" val="3584869197"/>
                  </a:ext>
                </a:extLst>
              </a:tr>
              <a:tr h="280278">
                <a:tc>
                  <a:txBody>
                    <a:bodyPr/>
                    <a:lstStyle/>
                    <a:p>
                      <a:pPr algn="l" rtl="0"/>
                      <a:r>
                        <a:rPr lang="en-US" sz="1200" dirty="0"/>
                        <a:t>[‘l1’,’l2’,’elasticnet’,’none’]</a:t>
                      </a:r>
                      <a:endParaRPr lang="he-IL" sz="1200" dirty="0"/>
                    </a:p>
                  </a:txBody>
                  <a:tcPr/>
                </a:tc>
                <a:tc>
                  <a:txBody>
                    <a:bodyPr/>
                    <a:lstStyle/>
                    <a:p>
                      <a:pPr algn="l" rtl="0"/>
                      <a:r>
                        <a:rPr lang="en-US" sz="1200" dirty="0"/>
                        <a:t>penalty</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1478268785"/>
                  </a:ext>
                </a:extLst>
              </a:tr>
              <a:tr h="280278">
                <a:tc>
                  <a:txBody>
                    <a:bodyPr/>
                    <a:lstStyle/>
                    <a:p>
                      <a:pPr algn="l" rtl="0"/>
                      <a:r>
                        <a:rPr lang="en-US" sz="1200" dirty="0"/>
                        <a:t>[‘liblinear’,’saga’,’lbfgs’,’sag’]</a:t>
                      </a:r>
                      <a:endParaRPr lang="he-IL" sz="1200" dirty="0"/>
                    </a:p>
                  </a:txBody>
                  <a:tcPr/>
                </a:tc>
                <a:tc>
                  <a:txBody>
                    <a:bodyPr/>
                    <a:lstStyle/>
                    <a:p>
                      <a:pPr algn="l" rtl="0"/>
                      <a:r>
                        <a:rPr lang="en-US" sz="1200" dirty="0"/>
                        <a:t>solver</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485326152"/>
                  </a:ext>
                </a:extLst>
              </a:tr>
            </a:tbl>
          </a:graphicData>
        </a:graphic>
      </p:graphicFrame>
      <p:sp>
        <p:nvSpPr>
          <p:cNvPr id="7" name="תיבת טקסט 6">
            <a:extLst>
              <a:ext uri="{FF2B5EF4-FFF2-40B4-BE49-F238E27FC236}">
                <a16:creationId xmlns:a16="http://schemas.microsoft.com/office/drawing/2014/main" id="{EC945AD6-B656-A6C1-4BBE-9CA51DE4A765}"/>
              </a:ext>
            </a:extLst>
          </p:cNvPr>
          <p:cNvSpPr txBox="1"/>
          <p:nvPr/>
        </p:nvSpPr>
        <p:spPr>
          <a:xfrm>
            <a:off x="220404" y="3055012"/>
            <a:ext cx="5677476" cy="3447098"/>
          </a:xfrm>
          <a:prstGeom prst="rect">
            <a:avLst/>
          </a:prstGeom>
          <a:noFill/>
        </p:spPr>
        <p:txBody>
          <a:bodyPr wrap="square" rtlCol="1">
            <a:spAutoFit/>
          </a:bodyPr>
          <a:lstStyle/>
          <a:p>
            <a:pPr algn="l"/>
            <a:r>
              <a:rPr lang="en-US" sz="1200" u="sng" dirty="0" err="1">
                <a:latin typeface="Calibri" panose="020F0502020204030204" pitchFamily="34" charset="0"/>
                <a:ea typeface="Calibri" panose="020F0502020204030204" pitchFamily="34" charset="0"/>
                <a:cs typeface="Calibri" panose="020F0502020204030204" pitchFamily="34" charset="0"/>
              </a:rPr>
              <a:t>n_estimators</a:t>
            </a:r>
            <a:r>
              <a:rPr lang="en-US" sz="1200" u="sng" dirty="0">
                <a:latin typeface="Calibri" panose="020F0502020204030204" pitchFamily="34" charset="0"/>
                <a:ea typeface="Calibri" panose="020F0502020204030204" pitchFamily="34" charset="0"/>
                <a:cs typeface="Calibri" panose="020F0502020204030204" pitchFamily="34" charset="0"/>
              </a:rPr>
              <a:t>:</a:t>
            </a:r>
            <a:r>
              <a:rPr lang="en-US" sz="1200" dirty="0">
                <a:latin typeface="Calibri" panose="020F0502020204030204" pitchFamily="34" charset="0"/>
                <a:ea typeface="Calibri" panose="020F0502020204030204" pitchFamily="34" charset="0"/>
                <a:cs typeface="Calibri" panose="020F0502020204030204" pitchFamily="34" charset="0"/>
              </a:rPr>
              <a:t> num of trees</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u="sng" dirty="0">
                <a:latin typeface="Calibri" panose="020F0502020204030204" pitchFamily="34" charset="0"/>
                <a:ea typeface="Calibri" panose="020F0502020204030204" pitchFamily="34" charset="0"/>
                <a:cs typeface="Calibri" panose="020F0502020204030204" pitchFamily="34" charset="0"/>
              </a:rPr>
              <a:t>max depth:</a:t>
            </a:r>
            <a:r>
              <a:rPr lang="en-US" sz="1200" dirty="0">
                <a:latin typeface="Calibri" panose="020F0502020204030204" pitchFamily="34" charset="0"/>
                <a:ea typeface="Calibri" panose="020F0502020204030204" pitchFamily="34" charset="0"/>
                <a:cs typeface="Calibri" panose="020F0502020204030204" pitchFamily="34" charset="0"/>
              </a:rPr>
              <a:t> max tree depth</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u="sng" dirty="0">
                <a:latin typeface="Calibri" panose="020F0502020204030204" pitchFamily="34" charset="0"/>
                <a:ea typeface="Calibri" panose="020F0502020204030204" pitchFamily="34" charset="0"/>
                <a:cs typeface="Calibri" panose="020F0502020204030204" pitchFamily="34" charset="0"/>
              </a:rPr>
              <a:t>min samples split:</a:t>
            </a:r>
            <a:r>
              <a:rPr lang="en-US" sz="1200" dirty="0">
                <a:latin typeface="Calibri" panose="020F0502020204030204" pitchFamily="34" charset="0"/>
                <a:ea typeface="Calibri" panose="020F0502020204030204" pitchFamily="34" charset="0"/>
                <a:cs typeface="Calibri" panose="020F0502020204030204" pitchFamily="34" charset="0"/>
              </a:rPr>
              <a:t> min samples to split the tree</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dirty="0"/>
              <a:t>Total Feature Space (Combinations) 5X2X3X2X3X3 = 540</a:t>
            </a:r>
            <a:endParaRPr lang="en-US" sz="1200" dirty="0">
              <a:latin typeface="Calibri" panose="020F0502020204030204" pitchFamily="34" charset="0"/>
              <a:ea typeface="Calibri" panose="020F0502020204030204" pitchFamily="34" charset="0"/>
              <a:cs typeface="Calibri" panose="020F0502020204030204" pitchFamily="34" charset="0"/>
            </a:endParaRPr>
          </a:p>
          <a:p>
            <a:pPr algn="l"/>
            <a:r>
              <a:rPr lang="en-US" sz="1200" u="sng" dirty="0">
                <a:latin typeface="Calibri" panose="020F0502020204030204" pitchFamily="34" charset="0"/>
                <a:ea typeface="Calibri" panose="020F0502020204030204" pitchFamily="34" charset="0"/>
                <a:cs typeface="Calibri" panose="020F0502020204030204" pitchFamily="34" charset="0"/>
              </a:rPr>
              <a:t>learning rate:</a:t>
            </a:r>
            <a:r>
              <a:rPr lang="en-US" sz="1200" dirty="0">
                <a:latin typeface="Calibri" panose="020F0502020204030204" pitchFamily="34" charset="0"/>
                <a:ea typeface="Calibri" panose="020F0502020204030204" pitchFamily="34" charset="0"/>
                <a:cs typeface="Calibri" panose="020F0502020204030204" pitchFamily="34" charset="0"/>
              </a:rPr>
              <a:t> define the step size in model learning</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u="sng" dirty="0" err="1">
                <a:latin typeface="Calibri" panose="020F0502020204030204" pitchFamily="34" charset="0"/>
                <a:ea typeface="Calibri" panose="020F0502020204030204" pitchFamily="34" charset="0"/>
                <a:cs typeface="Calibri" panose="020F0502020204030204" pitchFamily="34" charset="0"/>
              </a:rPr>
              <a:t>colsample_by_tree</a:t>
            </a:r>
            <a:r>
              <a:rPr lang="en-US" sz="1200" u="sng" dirty="0">
                <a:latin typeface="Calibri" panose="020F0502020204030204" pitchFamily="34" charset="0"/>
                <a:ea typeface="Calibri" panose="020F0502020204030204" pitchFamily="34" charset="0"/>
                <a:cs typeface="Calibri" panose="020F0502020204030204" pitchFamily="34" charset="0"/>
              </a:rPr>
              <a:t>:</a:t>
            </a:r>
            <a:r>
              <a:rPr lang="en-US" sz="1200" dirty="0">
                <a:latin typeface="Calibri" panose="020F0502020204030204" pitchFamily="34" charset="0"/>
                <a:ea typeface="Calibri" panose="020F0502020204030204" pitchFamily="34" charset="0"/>
                <a:cs typeface="Calibri" panose="020F0502020204030204" pitchFamily="34" charset="0"/>
              </a:rPr>
              <a:t> % of features that will be considered in each iteration</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u="sng" dirty="0">
                <a:latin typeface="Calibri" panose="020F0502020204030204" pitchFamily="34" charset="0"/>
                <a:ea typeface="Calibri" panose="020F0502020204030204" pitchFamily="34" charset="0"/>
                <a:cs typeface="Calibri" panose="020F0502020204030204" pitchFamily="34" charset="0"/>
              </a:rPr>
              <a:t>subsample:</a:t>
            </a:r>
            <a:r>
              <a:rPr lang="he-IL" sz="1200" dirty="0">
                <a:latin typeface="Calibri" panose="020F0502020204030204" pitchFamily="34" charset="0"/>
                <a:ea typeface="Calibri" panose="020F0502020204030204" pitchFamily="34" charset="0"/>
                <a:cs typeface="Calibri" panose="020F0502020204030204" pitchFamily="34" charset="0"/>
              </a:rPr>
              <a:t>- </a:t>
            </a:r>
            <a:r>
              <a:rPr lang="en-US" sz="1200" dirty="0">
                <a:latin typeface="Calibri" panose="020F0502020204030204" pitchFamily="34" charset="0"/>
                <a:ea typeface="Calibri" panose="020F0502020204030204" pitchFamily="34" charset="0"/>
                <a:cs typeface="Calibri" panose="020F0502020204030204" pitchFamily="34" charset="0"/>
              </a:rPr>
              <a:t>% of samples that will be considered in each iteration</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u="sng" dirty="0">
                <a:latin typeface="Calibri" panose="020F0502020204030204" pitchFamily="34" charset="0"/>
                <a:ea typeface="Calibri" panose="020F0502020204030204" pitchFamily="34" charset="0"/>
                <a:cs typeface="Calibri" panose="020F0502020204030204" pitchFamily="34" charset="0"/>
              </a:rPr>
              <a:t>gamma:</a:t>
            </a:r>
            <a:r>
              <a:rPr lang="en-US" sz="1200" dirty="0">
                <a:latin typeface="Calibri" panose="020F0502020204030204" pitchFamily="34" charset="0"/>
                <a:ea typeface="Calibri" panose="020F0502020204030204" pitchFamily="34" charset="0"/>
                <a:cs typeface="Calibri" panose="020F0502020204030204" pitchFamily="34" charset="0"/>
              </a:rPr>
              <a:t> improvement threshold for split (loss threshold to decide if split)</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u="sng" dirty="0">
                <a:latin typeface="Calibri" panose="020F0502020204030204" pitchFamily="34" charset="0"/>
                <a:ea typeface="Calibri" panose="020F0502020204030204" pitchFamily="34" charset="0"/>
                <a:cs typeface="Calibri" panose="020F0502020204030204" pitchFamily="34" charset="0"/>
              </a:rPr>
              <a:t>min child weight: </a:t>
            </a:r>
            <a:r>
              <a:rPr lang="en-US" sz="1200" dirty="0">
                <a:latin typeface="Calibri" panose="020F0502020204030204" pitchFamily="34" charset="0"/>
                <a:ea typeface="Calibri" panose="020F0502020204030204" pitchFamily="34" charset="0"/>
                <a:cs typeface="Calibri" panose="020F0502020204030204" pitchFamily="34" charset="0"/>
              </a:rPr>
              <a:t> minimum weight for each sample in leaf split</a:t>
            </a:r>
          </a:p>
          <a:p>
            <a:pPr algn="l"/>
            <a:endParaRPr lang="en-US" sz="1200" u="sng" dirty="0">
              <a:latin typeface="Calibri" panose="020F0502020204030204" pitchFamily="34" charset="0"/>
              <a:ea typeface="Calibri" panose="020F0502020204030204" pitchFamily="34" charset="0"/>
              <a:cs typeface="Calibri" panose="020F0502020204030204" pitchFamily="34" charset="0"/>
            </a:endParaRPr>
          </a:p>
          <a:p>
            <a:pPr algn="l"/>
            <a:r>
              <a:rPr lang="en-US" sz="1200" u="sng" dirty="0">
                <a:latin typeface="Calibri" panose="020F0502020204030204" pitchFamily="34" charset="0"/>
                <a:ea typeface="Calibri" panose="020F0502020204030204" pitchFamily="34" charset="0"/>
                <a:cs typeface="Calibri" panose="020F0502020204030204" pitchFamily="34" charset="0"/>
              </a:rPr>
              <a:t>Number of hidden layers:</a:t>
            </a:r>
          </a:p>
          <a:p>
            <a:pPr algn="l"/>
            <a:r>
              <a:rPr lang="en-US" sz="1200" u="sng" dirty="0">
                <a:latin typeface="Calibri" panose="020F0502020204030204" pitchFamily="34" charset="0"/>
                <a:ea typeface="Calibri" panose="020F0502020204030204" pitchFamily="34" charset="0"/>
                <a:cs typeface="Calibri" panose="020F0502020204030204" pitchFamily="34" charset="0"/>
              </a:rPr>
              <a:t>Hidden layer size:</a:t>
            </a:r>
          </a:p>
          <a:p>
            <a:pPr algn="l"/>
            <a:r>
              <a:rPr lang="en-US" sz="1200" u="sng" dirty="0">
                <a:latin typeface="Calibri" panose="020F0502020204030204" pitchFamily="34" charset="0"/>
                <a:ea typeface="Calibri" panose="020F0502020204030204" pitchFamily="34" charset="0"/>
                <a:cs typeface="Calibri" panose="020F0502020204030204" pitchFamily="34" charset="0"/>
              </a:rPr>
              <a:t>Activation function:</a:t>
            </a:r>
          </a:p>
          <a:p>
            <a:pPr algn="l"/>
            <a:endParaRPr lang="en-US" sz="1200" u="sng" dirty="0">
              <a:latin typeface="Calibri" panose="020F0502020204030204" pitchFamily="34" charset="0"/>
              <a:ea typeface="Calibri" panose="020F0502020204030204" pitchFamily="34" charset="0"/>
              <a:cs typeface="Calibri" panose="020F0502020204030204" pitchFamily="34" charset="0"/>
            </a:endParaRPr>
          </a:p>
          <a:p>
            <a:pPr algn="l"/>
            <a:r>
              <a:rPr lang="en-US" sz="1200" u="sng" dirty="0">
                <a:latin typeface="Calibri" panose="020F0502020204030204" pitchFamily="34" charset="0"/>
                <a:ea typeface="Calibri" panose="020F0502020204030204" pitchFamily="34" charset="0"/>
                <a:cs typeface="Calibri" panose="020F0502020204030204" pitchFamily="34" charset="0"/>
              </a:rPr>
              <a:t>c:</a:t>
            </a:r>
            <a:r>
              <a:rPr lang="en-US" sz="1200" dirty="0">
                <a:latin typeface="Calibri" panose="020F0502020204030204" pitchFamily="34" charset="0"/>
                <a:ea typeface="Calibri" panose="020F0502020204030204" pitchFamily="34" charset="0"/>
                <a:cs typeface="Calibri" panose="020F0502020204030204" pitchFamily="34" charset="0"/>
              </a:rPr>
              <a:t> penalty parameter of the inaccuracy model.</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u="sng" dirty="0">
                <a:latin typeface="Calibri" panose="020F0502020204030204" pitchFamily="34" charset="0"/>
                <a:ea typeface="Calibri" panose="020F0502020204030204" pitchFamily="34" charset="0"/>
                <a:cs typeface="Calibri" panose="020F0502020204030204" pitchFamily="34" charset="0"/>
              </a:rPr>
              <a:t>penalty: </a:t>
            </a:r>
            <a:r>
              <a:rPr lang="en-US" sz="1200" dirty="0">
                <a:latin typeface="Calibri" panose="020F0502020204030204" pitchFamily="34" charset="0"/>
                <a:ea typeface="Calibri" panose="020F0502020204030204" pitchFamily="34" charset="0"/>
                <a:cs typeface="Calibri" panose="020F0502020204030204" pitchFamily="34" charset="0"/>
              </a:rPr>
              <a:t>penalty type on model weights.</a:t>
            </a:r>
          </a:p>
          <a:p>
            <a:pPr algn="l"/>
            <a:r>
              <a:rPr lang="en-US" sz="1200" u="sng" dirty="0">
                <a:latin typeface="Calibri" panose="020F0502020204030204" pitchFamily="34" charset="0"/>
                <a:ea typeface="Calibri" panose="020F0502020204030204" pitchFamily="34" charset="0"/>
                <a:cs typeface="Calibri" panose="020F0502020204030204" pitchFamily="34" charset="0"/>
              </a:rPr>
              <a:t>solver : </a:t>
            </a:r>
            <a:r>
              <a:rPr lang="en-US" sz="1200" dirty="0">
                <a:latin typeface="Calibri" panose="020F0502020204030204" pitchFamily="34" charset="0"/>
                <a:ea typeface="Calibri" panose="020F0502020204030204" pitchFamily="34" charset="0"/>
                <a:cs typeface="Calibri" panose="020F0502020204030204" pitchFamily="34" charset="0"/>
              </a:rPr>
              <a:t>algorithm for model optimization</a:t>
            </a:r>
            <a:r>
              <a:rPr lang="en-US" sz="1200" u="sng" dirty="0">
                <a:latin typeface="Calibri" panose="020F0502020204030204" pitchFamily="34" charset="0"/>
                <a:ea typeface="Calibri" panose="020F0502020204030204" pitchFamily="34" charset="0"/>
                <a:cs typeface="Calibri" panose="020F0502020204030204" pitchFamily="34" charset="0"/>
              </a:rPr>
              <a:t> </a:t>
            </a:r>
            <a:endParaRPr lang="he-IL" sz="1200" u="sng" dirty="0">
              <a:latin typeface="Calibri" panose="020F0502020204030204" pitchFamily="34" charset="0"/>
              <a:ea typeface="Calibri" panose="020F0502020204030204" pitchFamily="34" charset="0"/>
              <a:cs typeface="Calibri" panose="020F0502020204030204" pitchFamily="34" charset="0"/>
            </a:endParaRPr>
          </a:p>
          <a:p>
            <a:pPr algn="l"/>
            <a:endParaRPr lang="he-IL" sz="1400" dirty="0">
              <a:highlight>
                <a:srgbClr val="FF0000"/>
              </a:highligh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5134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48E28F3-DC80-7E74-CB85-788D22105399}"/>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E622C07-A6BB-B80D-14F0-58F406F07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6BF7210-2C0A-1BE0-7FBB-09C9DA470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5A260FA-1404-84B3-3EFF-3DB2A756A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9764BD-98C0-AD6E-7487-4B125655D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C9ADD38-12A0-1ACD-10E2-8D113127C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57D9FB6-6559-A292-E867-380DB969FAD0}"/>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Hyperparameter Tuning  using </a:t>
            </a:r>
            <a:r>
              <a:rPr lang="en-US" sz="4000" dirty="0" err="1">
                <a:solidFill>
                  <a:srgbClr val="FFFFFF"/>
                </a:solidFill>
              </a:rPr>
              <a:t>Optuna</a:t>
            </a:r>
            <a:endParaRPr lang="en-US" sz="4000" dirty="0">
              <a:solidFill>
                <a:srgbClr val="FFFFFF"/>
              </a:solidFill>
            </a:endParaRPr>
          </a:p>
        </p:txBody>
      </p:sp>
      <p:sp>
        <p:nvSpPr>
          <p:cNvPr id="3" name="תיבת טקסט 20">
            <a:extLst>
              <a:ext uri="{FF2B5EF4-FFF2-40B4-BE49-F238E27FC236}">
                <a16:creationId xmlns:a16="http://schemas.microsoft.com/office/drawing/2014/main" id="{CA195A5C-BEA8-7B9C-208D-2E29416E05B5}"/>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B1E2076-3CC3-74E7-C239-17B2E01D1C21}"/>
              </a:ext>
            </a:extLst>
          </p:cNvPr>
          <p:cNvSpPr txBox="1"/>
          <p:nvPr/>
        </p:nvSpPr>
        <p:spPr>
          <a:xfrm>
            <a:off x="308510" y="1642196"/>
            <a:ext cx="11602441" cy="5588068"/>
          </a:xfrm>
          <a:prstGeom prst="rect">
            <a:avLst/>
          </a:prstGeom>
          <a:noFill/>
        </p:spPr>
        <p:txBody>
          <a:bodyPr wrap="square" rtlCol="1">
            <a:spAutoFit/>
          </a:bodyPr>
          <a:lstStyle/>
          <a:p>
            <a:pPr algn="just">
              <a:lnSpc>
                <a:spcPct val="150000"/>
              </a:lnSpc>
              <a:spcAft>
                <a:spcPts val="800"/>
              </a:spcAft>
            </a:pPr>
            <a:r>
              <a:rPr lang="en-US" sz="1600" strike="sngStrike" dirty="0"/>
              <a:t>We conducted systematic hyperparameter tuning for each model using </a:t>
            </a:r>
            <a:r>
              <a:rPr lang="en-US" sz="1600" strike="sngStrike" dirty="0" err="1"/>
              <a:t>Optuna</a:t>
            </a:r>
            <a:r>
              <a:rPr lang="en-US" sz="1600" strike="sngStrike" dirty="0"/>
              <a:t>, an efficient optimization framework that dynamically explores parameter space using a Bayesian-inspired approach and prunes suboptimal trials early, conserving computational resources. We selected </a:t>
            </a:r>
            <a:r>
              <a:rPr lang="en-US" sz="1600" strike="sngStrike" dirty="0" err="1"/>
              <a:t>Optuna</a:t>
            </a:r>
            <a:r>
              <a:rPr lang="en-US" sz="1600" strike="sngStrike" dirty="0"/>
              <a:t> to maximize F1 scores in our multi-class classification task due to its effectiveness with imbalanced data and its ability to deliver optimal results in a practical timeframe.</a:t>
            </a:r>
          </a:p>
          <a:p>
            <a:pPr algn="just">
              <a:lnSpc>
                <a:spcPct val="150000"/>
              </a:lnSpc>
              <a:spcAft>
                <a:spcPts val="800"/>
              </a:spcAft>
            </a:pPr>
            <a:r>
              <a:rPr lang="en-US" sz="1600" strike="sngStrike" dirty="0"/>
              <a:t>In all models, we used the same 80% training and 20% testing split. To determine the best-performing model, we conducted hyperparameter tuning using </a:t>
            </a:r>
            <a:r>
              <a:rPr lang="en-US" sz="1600" strike="sngStrike" dirty="0" err="1"/>
              <a:t>Optuna</a:t>
            </a:r>
            <a:r>
              <a:rPr lang="en-US" sz="1600" strike="sngStrike" dirty="0"/>
              <a:t> with 5-fold cross-validation. </a:t>
            </a:r>
            <a:r>
              <a:rPr lang="en-US" sz="1600" strike="sngStrike" dirty="0" err="1"/>
              <a:t>Optuna</a:t>
            </a:r>
            <a:r>
              <a:rPr lang="en-US" sz="1600" strike="sngStrike" dirty="0"/>
              <a:t> is an efficient optimization framework that systematically searches for optimal hyperparameter combinations by using adaptive sampling techniques. Unlike traditional grid search, </a:t>
            </a:r>
            <a:r>
              <a:rPr lang="en-US" sz="1600" strike="sngStrike" dirty="0" err="1"/>
              <a:t>Optuna</a:t>
            </a:r>
            <a:r>
              <a:rPr lang="en-US" sz="1600" strike="sngStrike" dirty="0"/>
              <a:t> can dynamically explore the search space, focusing on the most promising hyperparameter regions, which improves both efficiency and accuracy. The best model was selected based on the following criteria:</a:t>
            </a:r>
          </a:p>
          <a:p>
            <a:pPr marL="342900" indent="-342900" algn="just">
              <a:spcAft>
                <a:spcPts val="800"/>
              </a:spcAft>
              <a:buAutoNum type="arabicPeriod"/>
            </a:pPr>
            <a:r>
              <a:rPr lang="en-US" sz="1600" strike="sngStrike" dirty="0"/>
              <a:t>F1-Score: A balanced metric that considers both precision and recall. </a:t>
            </a:r>
          </a:p>
          <a:p>
            <a:pPr marL="342900" indent="-342900" algn="just">
              <a:spcAft>
                <a:spcPts val="800"/>
              </a:spcAft>
              <a:buAutoNum type="arabicPeriod"/>
            </a:pPr>
            <a:r>
              <a:rPr lang="en-US" sz="1600" strike="sngStrike" dirty="0"/>
              <a:t>Recall for the 'Sick' Class: Since correctly predicting outbreaks is crucial, recall for the "sick" class was prioritized to ensure that most true positive cases were correctly identified.</a:t>
            </a:r>
          </a:p>
          <a:p>
            <a:pPr marL="342900" indent="-342900" algn="just">
              <a:spcAft>
                <a:spcPts val="800"/>
              </a:spcAft>
              <a:buAutoNum type="arabicPeriod"/>
            </a:pPr>
            <a:r>
              <a:rPr lang="en-US" sz="1600" strike="sngStrike" dirty="0"/>
              <a:t>Accuracy: The overall accuracy of the model was evaluated to assess its general performance</a:t>
            </a:r>
          </a:p>
          <a:p>
            <a:pPr algn="just">
              <a:spcAft>
                <a:spcPts val="800"/>
              </a:spcAft>
            </a:pPr>
            <a:r>
              <a:rPr lang="en-US" sz="1600" strike="sngStrike" dirty="0"/>
              <a:t>The highlighted values indicate the models that achieved the highest Recall, while still maintaining high Accuracy and F1-score.</a:t>
            </a:r>
          </a:p>
          <a:p>
            <a:pPr algn="just">
              <a:lnSpc>
                <a:spcPct val="150000"/>
              </a:lnSpc>
              <a:spcAft>
                <a:spcPts val="800"/>
              </a:spcAft>
            </a:pPr>
            <a:endParaRPr lang="en-US" sz="1600" strike="sngStrike" dirty="0">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9279295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4E758D34-528A-1BA4-276A-F8A806DCB53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BA8FF3-01DB-5CB0-327E-83EF0027A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ECD33E5-FA4B-950F-A7E9-05A31A672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3DED316-0403-4F4E-04B0-F9E256CAC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EA48908-7BF2-460B-74FD-B82605CAE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F2F84B1-B002-46A5-91D9-C59C9304C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494C3C6-2CEE-A862-A363-F7E8C076071A}"/>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Models – Random Forest</a:t>
            </a:r>
          </a:p>
        </p:txBody>
      </p:sp>
      <p:sp>
        <p:nvSpPr>
          <p:cNvPr id="3" name="תיבת טקסט 20">
            <a:extLst>
              <a:ext uri="{FF2B5EF4-FFF2-40B4-BE49-F238E27FC236}">
                <a16:creationId xmlns:a16="http://schemas.microsoft.com/office/drawing/2014/main" id="{73065476-AC07-B41A-33F9-B7C64ED35EB6}"/>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D51997E-C128-BA68-CB15-6816EDCBE7E5}"/>
              </a:ext>
            </a:extLst>
          </p:cNvPr>
          <p:cNvSpPr txBox="1"/>
          <p:nvPr/>
        </p:nvSpPr>
        <p:spPr>
          <a:xfrm>
            <a:off x="253340" y="1603915"/>
            <a:ext cx="11685320" cy="2731453"/>
          </a:xfrm>
          <a:prstGeom prst="rect">
            <a:avLst/>
          </a:prstGeom>
          <a:noFill/>
        </p:spPr>
        <p:txBody>
          <a:bodyPr wrap="square" rtlCol="1">
            <a:spAutoFit/>
          </a:bodyPr>
          <a:lstStyle/>
          <a:p>
            <a:pPr algn="just">
              <a:lnSpc>
                <a:spcPct val="150000"/>
              </a:lnSpc>
              <a:spcAft>
                <a:spcPts val="800"/>
              </a:spcAft>
            </a:pPr>
            <a:r>
              <a:rPr lang="en-US" sz="1400" b="1" dirty="0"/>
              <a:t>Random Forest: </a:t>
            </a:r>
            <a:r>
              <a:rPr lang="en-US" sz="1400" dirty="0"/>
              <a:t>The Random Forest algorithm is an ensemble learning method that reduces overfitting by incorporating random sampling and variable selection while constructing individual decision trees. Aggregating predictions from multiple trees improves accuracy and generalization, making it effective for our classification task. </a:t>
            </a:r>
          </a:p>
          <a:p>
            <a:pPr algn="just">
              <a:lnSpc>
                <a:spcPct val="150000"/>
              </a:lnSpc>
              <a:spcAft>
                <a:spcPts val="800"/>
              </a:spcAft>
            </a:pPr>
            <a:r>
              <a:rPr lang="en-US" sz="1400" dirty="0"/>
              <a:t>• Reduces overfitting- Unlike individual decision trees, Random Forest leverages multiple models to improve generalization. </a:t>
            </a:r>
          </a:p>
          <a:p>
            <a:pPr algn="just">
              <a:lnSpc>
                <a:spcPct val="150000"/>
              </a:lnSpc>
              <a:spcAft>
                <a:spcPts val="800"/>
              </a:spcAft>
            </a:pPr>
            <a:r>
              <a:rPr lang="en-US" sz="1400" dirty="0"/>
              <a:t>• Feature importance ranking- Helps us identify which medical indicators contribute most to diabetes prediction. </a:t>
            </a:r>
          </a:p>
          <a:p>
            <a:pPr algn="just">
              <a:lnSpc>
                <a:spcPct val="150000"/>
              </a:lnSpc>
              <a:spcAft>
                <a:spcPts val="800"/>
              </a:spcAft>
            </a:pPr>
            <a:r>
              <a:rPr lang="en-US" sz="1400" dirty="0"/>
              <a:t>• This model is well- suited for our dataset because it can capture non-linear relationships between features such as Skin Thickness, BMI, and age.</a:t>
            </a:r>
          </a:p>
          <a:p>
            <a:pPr algn="just">
              <a:lnSpc>
                <a:spcPct val="150000"/>
              </a:lnSpc>
              <a:spcAft>
                <a:spcPts val="800"/>
              </a:spcAft>
            </a:pPr>
            <a:r>
              <a:rPr lang="en-US" sz="1400" b="1" dirty="0"/>
              <a:t>Random Forest - </a:t>
            </a:r>
            <a:r>
              <a:rPr lang="en-US" sz="1400" dirty="0"/>
              <a:t>We tuned parameters including Criterion, N estimators, Max depth, Max features and Minimum samples split.</a:t>
            </a:r>
          </a:p>
        </p:txBody>
      </p:sp>
    </p:spTree>
    <p:extLst>
      <p:ext uri="{BB962C8B-B14F-4D97-AF65-F5344CB8AC3E}">
        <p14:creationId xmlns:p14="http://schemas.microsoft.com/office/powerpoint/2010/main" val="21912693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147FDF8F-7C08-9A3A-CB8E-1B309BA43FC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C96F574-DB97-7EF7-50B6-8B18F533D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989BF4D6-F258-7902-E477-EE39F18E3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1779199-F47A-BD9F-4533-7D132852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CB4496-0CDD-8444-E59F-AC30B151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047C28E-1838-64FC-5179-7AA71EE392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7AC5218-3FBD-7545-65F8-72B30E1BA5BC}"/>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Models – </a:t>
            </a:r>
            <a:r>
              <a:rPr lang="en-US" sz="4000" dirty="0" err="1">
                <a:solidFill>
                  <a:srgbClr val="FFFFFF"/>
                </a:solidFill>
              </a:rPr>
              <a:t>XGBoost</a:t>
            </a:r>
            <a:endParaRPr lang="en-US" sz="4000" dirty="0">
              <a:solidFill>
                <a:srgbClr val="FFFFFF"/>
              </a:solidFill>
            </a:endParaRPr>
          </a:p>
        </p:txBody>
      </p:sp>
      <p:sp>
        <p:nvSpPr>
          <p:cNvPr id="3" name="תיבת טקסט 20">
            <a:extLst>
              <a:ext uri="{FF2B5EF4-FFF2-40B4-BE49-F238E27FC236}">
                <a16:creationId xmlns:a16="http://schemas.microsoft.com/office/drawing/2014/main" id="{9E8139CF-064D-56D0-A07E-B34D847D1888}"/>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57B3924-F172-3594-5A58-61C733393322}"/>
              </a:ext>
            </a:extLst>
          </p:cNvPr>
          <p:cNvSpPr txBox="1"/>
          <p:nvPr/>
        </p:nvSpPr>
        <p:spPr>
          <a:xfrm>
            <a:off x="253340" y="1603915"/>
            <a:ext cx="11685320" cy="1131015"/>
          </a:xfrm>
          <a:prstGeom prst="rect">
            <a:avLst/>
          </a:prstGeom>
          <a:noFill/>
        </p:spPr>
        <p:txBody>
          <a:bodyPr wrap="square" rtlCol="1">
            <a:spAutoFit/>
          </a:bodyPr>
          <a:lstStyle/>
          <a:p>
            <a:pPr algn="just">
              <a:lnSpc>
                <a:spcPct val="150000"/>
              </a:lnSpc>
              <a:spcAft>
                <a:spcPts val="800"/>
              </a:spcAft>
            </a:pPr>
            <a:r>
              <a:rPr lang="en-US" sz="1400" b="1" dirty="0" err="1"/>
              <a:t>XGBoost</a:t>
            </a:r>
            <a:r>
              <a:rPr lang="en-US" sz="1400" b="1" dirty="0"/>
              <a:t>: </a:t>
            </a:r>
            <a:r>
              <a:rPr lang="en-US" sz="1400" dirty="0"/>
              <a:t>Extreme Gradient Boosting is a tree-based algorithm for classification that handles complex datasets effectively. </a:t>
            </a:r>
            <a:r>
              <a:rPr lang="en-US" sz="1400" dirty="0" err="1"/>
              <a:t>XGBoost</a:t>
            </a:r>
            <a:r>
              <a:rPr lang="en-US" sz="1400" dirty="0"/>
              <a:t> builds sequential decision trees, each correcting previous errors.</a:t>
            </a:r>
          </a:p>
          <a:p>
            <a:pPr algn="just">
              <a:lnSpc>
                <a:spcPct val="150000"/>
              </a:lnSpc>
              <a:spcAft>
                <a:spcPts val="800"/>
              </a:spcAft>
            </a:pPr>
            <a:r>
              <a:rPr lang="en-US" sz="1400" b="1" dirty="0" err="1"/>
              <a:t>XGBoost</a:t>
            </a:r>
            <a:r>
              <a:rPr lang="en-US" sz="1400" b="1" dirty="0"/>
              <a:t> - </a:t>
            </a:r>
            <a:r>
              <a:rPr lang="en-US" sz="1400" dirty="0"/>
              <a:t>We tuned Number of Estimators, Maximum Depth, Learning Rate, Subsample, and Column Subsampling parameters. </a:t>
            </a:r>
          </a:p>
        </p:txBody>
      </p:sp>
    </p:spTree>
    <p:extLst>
      <p:ext uri="{BB962C8B-B14F-4D97-AF65-F5344CB8AC3E}">
        <p14:creationId xmlns:p14="http://schemas.microsoft.com/office/powerpoint/2010/main" val="1639566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DD6323-6F85-3B68-F7DD-82BD39A28C95}"/>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2605E10-0A18-1E1B-3DFF-1AAE6A28A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BE12C1E-0A69-BB4D-401C-7C9FA80D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B74BB5F-569C-005F-AA64-1AD0464D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95A30C7-5D74-469C-B201-E1A10A93E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FD45784-E6A4-B96B-5C75-51775FBEE4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0487BB4E-C67F-60C5-62AB-F7E21A6D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59A791FF-4367-A0BE-C780-B724E9580F01}"/>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Introduction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979419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4971C2-1F10-D691-7D67-E346A76A0E4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5DF8DDB-7675-6ED2-150D-CA7AB825C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EC10CFB-377A-5BF2-34F8-5B7E2F9A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D8A5985-F713-3590-E691-F70936CF8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6DBC8AD-FA39-BB24-2FB3-503A25457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073E310-EA41-9B9D-9E62-3880C21529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094BB468-3655-E7FD-C5F5-B2F5480719A5}"/>
              </a:ext>
            </a:extLst>
          </p:cNvPr>
          <p:cNvSpPr>
            <a:spLocks noGrp="1"/>
          </p:cNvSpPr>
          <p:nvPr>
            <p:ph type="title"/>
          </p:nvPr>
        </p:nvSpPr>
        <p:spPr>
          <a:xfrm>
            <a:off x="699713" y="353160"/>
            <a:ext cx="9634731" cy="898581"/>
          </a:xfrm>
        </p:spPr>
        <p:txBody>
          <a:bodyPr vert="horz" lIns="91440" tIns="45720" rIns="91440" bIns="45720" rtlCol="0" anchor="ctr">
            <a:normAutofit/>
          </a:bodyPr>
          <a:lstStyle/>
          <a:p>
            <a:r>
              <a:rPr lang="en-US" sz="4000" dirty="0">
                <a:solidFill>
                  <a:srgbClr val="FFFFFF"/>
                </a:solidFill>
              </a:rPr>
              <a:t>Outliers Detection using Turkey’s Fences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83E66EC-0E9D-C8F6-AA5B-5683F71E21ED}"/>
                  </a:ext>
                </a:extLst>
              </p:cNvPr>
              <p:cNvSpPr txBox="1"/>
              <p:nvPr/>
            </p:nvSpPr>
            <p:spPr>
              <a:xfrm>
                <a:off x="554015" y="1708844"/>
                <a:ext cx="11083969" cy="5016758"/>
              </a:xfrm>
              <a:prstGeom prst="rect">
                <a:avLst/>
              </a:prstGeom>
              <a:noFill/>
            </p:spPr>
            <p:txBody>
              <a:bodyPr wrap="square" rtlCol="1">
                <a:spAutoFit/>
              </a:bodyPr>
              <a:lstStyle/>
              <a:p>
                <a:pPr marL="285750" marR="0" lvl="0" indent="-285750" algn="just"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Outliers, which are unusually large or small values compared to others in a dataset, can have a negative impact on data analysis (</a:t>
                </a:r>
                <a:r>
                  <a:rPr kumimoji="0" lang="en-US" sz="2000" b="0" i="0" u="none" strike="noStrike" kern="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Songwon</a:t>
                </a: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Seo, 2006). </a:t>
                </a:r>
              </a:p>
              <a:p>
                <a:pPr marL="285750" marR="0" lvl="0" indent="-285750" algn="just"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To identify outliers, Tukey's fences method (Tukey, 1977) is commonly used. One of the main advantages of this method is that it does not rely on any assumptions about the distribution of data or on the mean or standard deviation (</a:t>
                </a:r>
                <a:r>
                  <a:rPr kumimoji="0" lang="en-US" sz="2000" b="0" i="0" u="none" strike="noStrike" kern="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Songwon</a:t>
                </a: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Seo, 2006) . Instead, it uses the 25th and 75th percentiles of the data, q1, and q3, respectively, and the interval between them, inter-quartile range (IQR=q3-q1), along with a parameter k, which is typically set to 3 to focus on the "outer fences" of the dataset. </a:t>
                </a:r>
                <a:r>
                  <a:rPr kumimoji="0" lang="en-US" sz="2000" b="1"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Any values beyond these outer fences are considered "far out" (Tukey, 1977), and so removed from the dataset.</a:t>
                </a: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The limits for the outer fences are calculated for each laboratory test separately as:</a:t>
                </a:r>
                <a:endParaRPr kumimoji="0" lang="en-US"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20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kumimoji="0" lang="en-US" sz="20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0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US" sz="20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r>
                            <a:rPr kumimoji="0" lang="en-US" sz="20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US" sz="2000" b="0" i="0"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r>
                            <a:rPr kumimoji="0" lang="en-US" sz="2000" b="0" i="0"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US" sz="20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𝐼𝑄𝑅</m:t>
                          </m:r>
                          <m:r>
                            <a:rPr kumimoji="0" lang="en-US" sz="2000" b="0" i="0"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US" sz="20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0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en-US" sz="20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sub>
                          </m:sSub>
                          <m:r>
                            <a:rPr kumimoji="0" lang="en-US" sz="2000" b="0" i="0"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US" sz="2000" b="0" i="0"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r>
                            <a:rPr kumimoji="0" lang="en-US" sz="2000" b="0" i="0"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US" sz="20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𝐼𝑄𝑅</m:t>
                          </m:r>
                        </m:e>
                      </m:d>
                    </m:oMath>
                  </m:oMathPara>
                </a14:m>
                <a:endParaRPr kumimoji="0" lang="en-US"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A83E66EC-0E9D-C8F6-AA5B-5683F71E21ED}"/>
                  </a:ext>
                </a:extLst>
              </p:cNvPr>
              <p:cNvSpPr txBox="1">
                <a:spLocks noRot="1" noChangeAspect="1" noMove="1" noResize="1" noEditPoints="1" noAdjustHandles="1" noChangeArrowheads="1" noChangeShapeType="1" noTextEdit="1"/>
              </p:cNvSpPr>
              <p:nvPr/>
            </p:nvSpPr>
            <p:spPr>
              <a:xfrm>
                <a:off x="554015" y="1708844"/>
                <a:ext cx="11083969" cy="5016758"/>
              </a:xfrm>
              <a:prstGeom prst="rect">
                <a:avLst/>
              </a:prstGeom>
              <a:blipFill>
                <a:blip r:embed="rId3"/>
                <a:stretch>
                  <a:fillRect l="-495" r="-550"/>
                </a:stretch>
              </a:blipFill>
            </p:spPr>
            <p:txBody>
              <a:bodyPr/>
              <a:lstStyle/>
              <a:p>
                <a:r>
                  <a:rPr lang="he-IL">
                    <a:noFill/>
                  </a:rPr>
                  <a:t> </a:t>
                </a:r>
              </a:p>
            </p:txBody>
          </p:sp>
        </mc:Fallback>
      </mc:AlternateContent>
    </p:spTree>
    <p:extLst>
      <p:ext uri="{BB962C8B-B14F-4D97-AF65-F5344CB8AC3E}">
        <p14:creationId xmlns:p14="http://schemas.microsoft.com/office/powerpoint/2010/main" val="13150682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ACBCDEB-8E0B-E324-BEF3-A28546C06CA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F02E0D-3C99-01BB-C068-902D30495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C0B9FB49-F58A-F9CA-F91A-A89441CDC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1CBB8C-6290-009B-5159-06742DECE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EFAB1CB-1040-814C-7690-2FAD5F4EA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6F38C65-A3B6-5FDA-5836-49FCB4544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4876361-129B-EB84-3557-B185FB459C6D}"/>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Models – ANN</a:t>
            </a:r>
          </a:p>
        </p:txBody>
      </p:sp>
      <p:sp>
        <p:nvSpPr>
          <p:cNvPr id="3" name="תיבת טקסט 20">
            <a:extLst>
              <a:ext uri="{FF2B5EF4-FFF2-40B4-BE49-F238E27FC236}">
                <a16:creationId xmlns:a16="http://schemas.microsoft.com/office/drawing/2014/main" id="{B3E95954-D4C6-4593-BA9C-93CC74BF5FDF}"/>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0E65EA7-CF97-730B-71B3-7E9D5DBBC697}"/>
              </a:ext>
            </a:extLst>
          </p:cNvPr>
          <p:cNvSpPr txBox="1"/>
          <p:nvPr/>
        </p:nvSpPr>
        <p:spPr>
          <a:xfrm>
            <a:off x="253340" y="1603915"/>
            <a:ext cx="11685320" cy="1879938"/>
          </a:xfrm>
          <a:prstGeom prst="rect">
            <a:avLst/>
          </a:prstGeom>
          <a:noFill/>
        </p:spPr>
        <p:txBody>
          <a:bodyPr wrap="square" rtlCol="1">
            <a:spAutoFit/>
          </a:bodyPr>
          <a:lstStyle/>
          <a:p>
            <a:pPr algn="just">
              <a:lnSpc>
                <a:spcPct val="150000"/>
              </a:lnSpc>
              <a:spcAft>
                <a:spcPts val="800"/>
              </a:spcAft>
            </a:pPr>
            <a:r>
              <a:rPr lang="en-US" sz="1400" b="1" dirty="0"/>
              <a:t>ANN: </a:t>
            </a:r>
            <a:r>
              <a:rPr lang="en-US" sz="1400" dirty="0"/>
              <a:t>A computational model inspired by biological neural networks consisting of interconnected input, hidden, and output layers. Neurons learn by adjusting weights during training to make predictions. While theoretically suitable for capturing complex patterns in our cirrhosis classification task, we anticipated limited performance due to our small dataset, as ANNs typically require substantial training data.</a:t>
            </a:r>
          </a:p>
          <a:p>
            <a:pPr algn="just">
              <a:lnSpc>
                <a:spcPct val="150000"/>
              </a:lnSpc>
              <a:spcAft>
                <a:spcPts val="800"/>
              </a:spcAft>
            </a:pPr>
            <a:r>
              <a:rPr lang="en-US" sz="1400" b="1" dirty="0"/>
              <a:t>ANN - </a:t>
            </a:r>
            <a:r>
              <a:rPr lang="en-US" sz="1400" dirty="0"/>
              <a:t>We tuned hidden layers size, activation, solver, alpha, and learning rate parameters. </a:t>
            </a:r>
          </a:p>
          <a:p>
            <a:pPr algn="just">
              <a:lnSpc>
                <a:spcPct val="150000"/>
              </a:lnSpc>
              <a:spcAft>
                <a:spcPts val="800"/>
              </a:spcAft>
            </a:pPr>
            <a:endParaRPr lang="en-US" sz="1400" dirty="0"/>
          </a:p>
        </p:txBody>
      </p:sp>
    </p:spTree>
    <p:extLst>
      <p:ext uri="{BB962C8B-B14F-4D97-AF65-F5344CB8AC3E}">
        <p14:creationId xmlns:p14="http://schemas.microsoft.com/office/powerpoint/2010/main" val="17785046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75F0638-6644-5F6E-F37A-5AB07F2AC8FD}"/>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21AF5D6-2D7D-3706-C1DC-71ED1D4EC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C196F045-C60B-E54F-FD40-BF7BF9E4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E494199-9F7E-CD3E-40BE-4A27D469F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DE41C7-9ABC-4D70-4DF7-6E09CA540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7830A9B-7E82-3D5C-13FC-BF68A89EE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A54A6FB-C3CE-CEDE-2694-960893C9239A}"/>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Models – Logistic Regression</a:t>
            </a:r>
          </a:p>
        </p:txBody>
      </p:sp>
      <p:sp>
        <p:nvSpPr>
          <p:cNvPr id="3" name="תיבת טקסט 20">
            <a:extLst>
              <a:ext uri="{FF2B5EF4-FFF2-40B4-BE49-F238E27FC236}">
                <a16:creationId xmlns:a16="http://schemas.microsoft.com/office/drawing/2014/main" id="{36C8528C-7BD5-F607-F9CB-B903B502FAC7}"/>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71556F7-9599-2797-FA03-7912B155E6CE}"/>
              </a:ext>
            </a:extLst>
          </p:cNvPr>
          <p:cNvSpPr txBox="1"/>
          <p:nvPr/>
        </p:nvSpPr>
        <p:spPr>
          <a:xfrm>
            <a:off x="253340" y="1603915"/>
            <a:ext cx="11685320" cy="807850"/>
          </a:xfrm>
          <a:prstGeom prst="rect">
            <a:avLst/>
          </a:prstGeom>
          <a:noFill/>
        </p:spPr>
        <p:txBody>
          <a:bodyPr wrap="square" rtlCol="1">
            <a:spAutoFit/>
          </a:bodyPr>
          <a:lstStyle/>
          <a:p>
            <a:pPr algn="just">
              <a:lnSpc>
                <a:spcPct val="150000"/>
              </a:lnSpc>
              <a:spcAft>
                <a:spcPts val="800"/>
              </a:spcAft>
            </a:pPr>
            <a:r>
              <a:rPr lang="en-US" sz="1400" b="1" dirty="0"/>
              <a:t>Logistic Regression</a:t>
            </a:r>
          </a:p>
          <a:p>
            <a:pPr algn="just">
              <a:lnSpc>
                <a:spcPct val="150000"/>
              </a:lnSpc>
              <a:spcAft>
                <a:spcPts val="800"/>
              </a:spcAft>
            </a:pPr>
            <a:r>
              <a:rPr lang="en-US" sz="1400" b="1" dirty="0"/>
              <a:t>Logistic Regression - </a:t>
            </a:r>
            <a:r>
              <a:rPr lang="en-US" sz="1400" dirty="0"/>
              <a:t>We tuned parameters including Criterion, N estimators, Max depth, Max features and Minimum samples split.</a:t>
            </a:r>
          </a:p>
        </p:txBody>
      </p:sp>
    </p:spTree>
    <p:extLst>
      <p:ext uri="{BB962C8B-B14F-4D97-AF65-F5344CB8AC3E}">
        <p14:creationId xmlns:p14="http://schemas.microsoft.com/office/powerpoint/2010/main" val="27103385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D9BFEF7-7D36-CC33-8737-B72A783FA94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2CD44D-F38D-5401-FB9F-5F3189A38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02511FCA-9D36-4396-5DAD-AA8ACC32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CF7119-B3F9-54FE-5BCE-F025D3284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B8BC480-9316-5A10-C67F-94A60C1A6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F3D7251-5DE9-23D7-5DC3-B7108DFC0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FC7F97E-30C8-7B77-2D2F-DC6EEC0627B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Models – Light GBM or GBM</a:t>
            </a:r>
          </a:p>
        </p:txBody>
      </p:sp>
      <p:sp>
        <p:nvSpPr>
          <p:cNvPr id="3" name="תיבת טקסט 20">
            <a:extLst>
              <a:ext uri="{FF2B5EF4-FFF2-40B4-BE49-F238E27FC236}">
                <a16:creationId xmlns:a16="http://schemas.microsoft.com/office/drawing/2014/main" id="{C1F2EC29-BC8B-A8F7-27DF-C68C1902928E}"/>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DD0C9AA-3757-34F9-A542-CDF1B1A61EC9}"/>
              </a:ext>
            </a:extLst>
          </p:cNvPr>
          <p:cNvSpPr txBox="1"/>
          <p:nvPr/>
        </p:nvSpPr>
        <p:spPr>
          <a:xfrm>
            <a:off x="253340" y="1603915"/>
            <a:ext cx="11685320" cy="3275192"/>
          </a:xfrm>
          <a:prstGeom prst="rect">
            <a:avLst/>
          </a:prstGeom>
          <a:noFill/>
        </p:spPr>
        <p:txBody>
          <a:bodyPr wrap="square" rtlCol="1">
            <a:spAutoFit/>
          </a:bodyPr>
          <a:lstStyle/>
          <a:p>
            <a:pPr algn="just">
              <a:lnSpc>
                <a:spcPct val="150000"/>
              </a:lnSpc>
              <a:spcAft>
                <a:spcPts val="800"/>
              </a:spcAft>
            </a:pPr>
            <a:r>
              <a:rPr lang="en-US" sz="1400" b="1" dirty="0"/>
              <a:t>Light GBM: </a:t>
            </a:r>
            <a:r>
              <a:rPr lang="en-US" sz="1400" dirty="0" err="1"/>
              <a:t>LightGBM</a:t>
            </a:r>
            <a:r>
              <a:rPr lang="en-US" sz="1400" dirty="0"/>
              <a:t> employs gradient boosting with two key techniques: gradient-based one-sided sampling (GOSS) for training each tree using a fraction of data, and exclusive feature Bundle (EFB) for efficient handling of high-dimensional sparse features.</a:t>
            </a:r>
          </a:p>
          <a:p>
            <a:pPr algn="just">
              <a:lnSpc>
                <a:spcPct val="150000"/>
              </a:lnSpc>
              <a:spcAft>
                <a:spcPts val="800"/>
              </a:spcAft>
            </a:pPr>
            <a:r>
              <a:rPr lang="en-US" sz="1400" b="1" dirty="0"/>
              <a:t>Light GBM - </a:t>
            </a:r>
            <a:r>
              <a:rPr lang="en-US" sz="1400" dirty="0"/>
              <a:t>We tuned Boosting Type, Learning Rate, Max Depth, Subsample, and Min Gain to Split parameters.</a:t>
            </a:r>
          </a:p>
          <a:p>
            <a:pPr algn="just">
              <a:lnSpc>
                <a:spcPct val="150000"/>
              </a:lnSpc>
              <a:spcAft>
                <a:spcPts val="800"/>
              </a:spcAft>
            </a:pPr>
            <a:r>
              <a:rPr lang="en-US" sz="1400" b="1" dirty="0"/>
              <a:t>GBM: </a:t>
            </a:r>
            <a:r>
              <a:rPr lang="en-US" sz="1400" dirty="0"/>
              <a:t>High predictive accuracy- GBM builds trees one after another, where each new tree learns from the mistakes of the previous ones. This step-by-step improvement helps the model make more accurate predictions, especially in structured datasets like ours. • Effectively captures complex patterns- It identifies intricate feature interactions that may not be obvious with simpler models. • Feature importance insight- Like RF, GBM helps highlight the most influential medical variables. • This model is particularly valuable for early diabetes detection, where high recall is crucial. Since we aim to avoid false negatives (missed diabetes diagnoses), GBM’s ability to iteratively improve misclassified cases makes it a strong choice. </a:t>
            </a:r>
          </a:p>
          <a:p>
            <a:pPr algn="just">
              <a:lnSpc>
                <a:spcPct val="150000"/>
              </a:lnSpc>
              <a:spcAft>
                <a:spcPts val="800"/>
              </a:spcAft>
            </a:pPr>
            <a:endParaRPr lang="en-US" sz="1400" dirty="0"/>
          </a:p>
        </p:txBody>
      </p:sp>
    </p:spTree>
    <p:extLst>
      <p:ext uri="{BB962C8B-B14F-4D97-AF65-F5344CB8AC3E}">
        <p14:creationId xmlns:p14="http://schemas.microsoft.com/office/powerpoint/2010/main" val="2946246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2D29E918-3107-045C-DAF9-CE85EC50EFE4}"/>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FB54874-0179-39BC-9C1A-5F80EF7C6F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48D7FE1-4C62-11CB-DA5C-F7DA9EB64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79DD868-E332-6246-B829-4BB965EAC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0847535-75AB-7129-066E-395A2395C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0EEFF82-7406-3718-E6C3-9588D0AE5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7380865-ABB3-ABAB-8247-E7DFBBA4972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Models – KNN</a:t>
            </a:r>
          </a:p>
        </p:txBody>
      </p:sp>
      <p:sp>
        <p:nvSpPr>
          <p:cNvPr id="3" name="תיבת טקסט 20">
            <a:extLst>
              <a:ext uri="{FF2B5EF4-FFF2-40B4-BE49-F238E27FC236}">
                <a16:creationId xmlns:a16="http://schemas.microsoft.com/office/drawing/2014/main" id="{1355E2AD-37BC-BC24-B0EA-AFA19E018B6D}"/>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DFFA338-FDF4-8590-CC30-3F82B3069D60}"/>
              </a:ext>
            </a:extLst>
          </p:cNvPr>
          <p:cNvSpPr txBox="1"/>
          <p:nvPr/>
        </p:nvSpPr>
        <p:spPr>
          <a:xfrm>
            <a:off x="253340" y="1603915"/>
            <a:ext cx="11685320" cy="1233607"/>
          </a:xfrm>
          <a:prstGeom prst="rect">
            <a:avLst/>
          </a:prstGeom>
          <a:noFill/>
        </p:spPr>
        <p:txBody>
          <a:bodyPr wrap="square" rtlCol="1">
            <a:spAutoFit/>
          </a:bodyPr>
          <a:lstStyle/>
          <a:p>
            <a:pPr algn="just">
              <a:lnSpc>
                <a:spcPct val="150000"/>
              </a:lnSpc>
              <a:spcAft>
                <a:spcPts val="800"/>
              </a:spcAft>
            </a:pPr>
            <a:r>
              <a:rPr lang="en-US" sz="1400" b="1" dirty="0"/>
              <a:t>K-Nearest Neighbors (KNN): </a:t>
            </a:r>
          </a:p>
          <a:p>
            <a:pPr algn="just">
              <a:lnSpc>
                <a:spcPct val="150000"/>
              </a:lnSpc>
              <a:spcAft>
                <a:spcPts val="800"/>
              </a:spcAft>
            </a:pPr>
            <a:r>
              <a:rPr lang="en-US" sz="1400" dirty="0"/>
              <a:t>• Simple and intuitive- Predictions are based on the similarity of data points, making them easy to interpret. </a:t>
            </a:r>
          </a:p>
          <a:p>
            <a:pPr algn="just">
              <a:lnSpc>
                <a:spcPct val="150000"/>
              </a:lnSpc>
              <a:spcAft>
                <a:spcPts val="800"/>
              </a:spcAft>
            </a:pPr>
            <a:r>
              <a:rPr lang="en-US" sz="1400" dirty="0"/>
              <a:t>• Well-suited for non-linear data- Since it does not assume a specific data distribution, KNN can adapt to different patterns. </a:t>
            </a:r>
          </a:p>
        </p:txBody>
      </p:sp>
    </p:spTree>
    <p:extLst>
      <p:ext uri="{BB962C8B-B14F-4D97-AF65-F5344CB8AC3E}">
        <p14:creationId xmlns:p14="http://schemas.microsoft.com/office/powerpoint/2010/main" val="215084739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6E41355-5393-E0A2-2C80-551591EB5ABC}"/>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453C319-0C76-1666-E279-D746C8B5E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33384B54-45EE-9E05-7CEA-1BDE7436E6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D13A39F-707C-CC2B-AE12-B7BB07785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06CC269-1882-4608-81C4-EC108D817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3B9F2D3-0348-A04E-6A47-FDDE67CDE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F87CE2D-30A3-86D5-191B-5D54138BE54C}"/>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Models – Voting</a:t>
            </a:r>
          </a:p>
        </p:txBody>
      </p:sp>
      <p:sp>
        <p:nvSpPr>
          <p:cNvPr id="3" name="תיבת טקסט 20">
            <a:extLst>
              <a:ext uri="{FF2B5EF4-FFF2-40B4-BE49-F238E27FC236}">
                <a16:creationId xmlns:a16="http://schemas.microsoft.com/office/drawing/2014/main" id="{CA11EBC9-F3A1-CC41-53D2-D93209E4DA3A}"/>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83665E0-B991-3C1B-8F77-F1CEE314F36F}"/>
              </a:ext>
            </a:extLst>
          </p:cNvPr>
          <p:cNvSpPr txBox="1"/>
          <p:nvPr/>
        </p:nvSpPr>
        <p:spPr>
          <a:xfrm>
            <a:off x="253340" y="1603915"/>
            <a:ext cx="11685320" cy="1351588"/>
          </a:xfrm>
          <a:prstGeom prst="rect">
            <a:avLst/>
          </a:prstGeom>
          <a:noFill/>
        </p:spPr>
        <p:txBody>
          <a:bodyPr wrap="square" rtlCol="1">
            <a:spAutoFit/>
          </a:bodyPr>
          <a:lstStyle/>
          <a:p>
            <a:pPr algn="just">
              <a:lnSpc>
                <a:spcPct val="150000"/>
              </a:lnSpc>
              <a:spcAft>
                <a:spcPts val="800"/>
              </a:spcAft>
            </a:pPr>
            <a:r>
              <a:rPr lang="en-US" sz="1400" b="1" dirty="0"/>
              <a:t>Voting:</a:t>
            </a:r>
            <a:r>
              <a:rPr lang="en-US" sz="1400" dirty="0"/>
              <a:t> Voting Classifier is an ensemble method that combines predictions from multiple models to potentially achieve higher performance than any individual classifier. We implemented this approach after tuning all individual models to leverage their optimized configurations. Our voting implementation incorporates: Voting Type - Set to "soft" to utilize probability predictions, Weights - Assigned proportionally based on each model's performance, Estimators - Selected best performing optimized classifiers as base models.</a:t>
            </a:r>
          </a:p>
        </p:txBody>
      </p:sp>
    </p:spTree>
    <p:extLst>
      <p:ext uri="{BB962C8B-B14F-4D97-AF65-F5344CB8AC3E}">
        <p14:creationId xmlns:p14="http://schemas.microsoft.com/office/powerpoint/2010/main" val="412940023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10A4CFE-A73A-5447-4826-C801D3015527}"/>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12505B7-8A47-19E6-72A5-17D81BEC5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8678EA1C-CC1F-1133-C3F8-8136B2488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E9DAFC1-EB2D-333C-7839-8665482EF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A192DD-09E8-163C-7F61-1CFA0B25AA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E1241D4-B4E2-5BE8-54C0-B26AC2D60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E2EA246-234A-205E-1A12-2C53EAA0E902}"/>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Evaluation</a:t>
            </a:r>
          </a:p>
        </p:txBody>
      </p:sp>
      <p:sp>
        <p:nvSpPr>
          <p:cNvPr id="3" name="תיבת טקסט 20">
            <a:extLst>
              <a:ext uri="{FF2B5EF4-FFF2-40B4-BE49-F238E27FC236}">
                <a16:creationId xmlns:a16="http://schemas.microsoft.com/office/drawing/2014/main" id="{10FBCCA4-4FFA-27BA-4D30-EDF56690D909}"/>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6B899A7-EC06-3C9E-009F-EF93E643A19F}"/>
              </a:ext>
            </a:extLst>
          </p:cNvPr>
          <p:cNvSpPr txBox="1"/>
          <p:nvPr/>
        </p:nvSpPr>
        <p:spPr>
          <a:xfrm>
            <a:off x="253340" y="1758293"/>
            <a:ext cx="5161959" cy="4588692"/>
          </a:xfrm>
          <a:prstGeom prst="rect">
            <a:avLst/>
          </a:prstGeom>
          <a:noFill/>
        </p:spPr>
        <p:txBody>
          <a:bodyPr wrap="square" rtlCol="1">
            <a:spAutoFit/>
          </a:bodyPr>
          <a:lstStyle/>
          <a:p>
            <a:pPr algn="just">
              <a:lnSpc>
                <a:spcPct val="150000"/>
              </a:lnSpc>
              <a:spcAft>
                <a:spcPts val="800"/>
              </a:spcAft>
            </a:pPr>
            <a:r>
              <a:rPr lang="en-US" sz="1600" strike="sngStrike" dirty="0"/>
              <a:t>We conducted a systematic evaluation of our models using various quality metrics to identify the most suitable one for this problem - producing the best results on the test set. Our approach analyzed accuracy, precision, recall, and F1 scores for a thorough understanding of each model's classification capabilities. We also examined confusion matrices to interpret results across different classes and evaluated confidence intervals (CI) to assess the statistical reliability of our findings.</a:t>
            </a:r>
          </a:p>
          <a:p>
            <a:pPr algn="just">
              <a:lnSpc>
                <a:spcPct val="150000"/>
              </a:lnSpc>
              <a:spcAft>
                <a:spcPts val="800"/>
              </a:spcAft>
            </a:pPr>
            <a:r>
              <a:rPr lang="en-US" sz="1600" strike="sngStrike" dirty="0"/>
              <a:t>High recall is particularly important in medical screening, where missing positive cases could lead to delayed diagnosis and treatment.</a:t>
            </a:r>
          </a:p>
        </p:txBody>
      </p:sp>
      <p:pic>
        <p:nvPicPr>
          <p:cNvPr id="4" name="Picture 3">
            <a:extLst>
              <a:ext uri="{FF2B5EF4-FFF2-40B4-BE49-F238E27FC236}">
                <a16:creationId xmlns:a16="http://schemas.microsoft.com/office/drawing/2014/main" id="{95EC8EC6-C0A3-D2AC-5D91-3944C3FE6CA3}"/>
              </a:ext>
            </a:extLst>
          </p:cNvPr>
          <p:cNvPicPr>
            <a:picLocks noChangeAspect="1"/>
          </p:cNvPicPr>
          <p:nvPr/>
        </p:nvPicPr>
        <p:blipFill>
          <a:blip r:embed="rId3"/>
          <a:stretch>
            <a:fillRect/>
          </a:stretch>
        </p:blipFill>
        <p:spPr>
          <a:xfrm>
            <a:off x="5721882" y="2106750"/>
            <a:ext cx="6163535" cy="4505954"/>
          </a:xfrm>
          <a:prstGeom prst="rect">
            <a:avLst/>
          </a:prstGeom>
        </p:spPr>
      </p:pic>
    </p:spTree>
    <p:extLst>
      <p:ext uri="{BB962C8B-B14F-4D97-AF65-F5344CB8AC3E}">
        <p14:creationId xmlns:p14="http://schemas.microsoft.com/office/powerpoint/2010/main" val="135483990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815328-8CFC-42FC-A5AD-4C65DFBD994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6FE83C5-CA64-C667-DE9F-9BBD3BCDE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68DD7AC-3D0A-D4C8-6D0D-074B543BA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6C85FF-4AEF-ED90-1D9C-53BBC4776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7AF1EDB-3044-C56D-50B2-39D450EDB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44C261B-F462-9739-CAC2-2F304724E1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BC619D8-C7FB-3D1E-FEA7-11841DC48EB5}"/>
              </a:ext>
            </a:extLst>
          </p:cNvPr>
          <p:cNvSpPr>
            <a:spLocks noGrp="1"/>
          </p:cNvSpPr>
          <p:nvPr>
            <p:ph type="title"/>
          </p:nvPr>
        </p:nvSpPr>
        <p:spPr>
          <a:xfrm>
            <a:off x="699714" y="727572"/>
            <a:ext cx="11492284" cy="571839"/>
          </a:xfrm>
        </p:spPr>
        <p:txBody>
          <a:bodyPr vert="horz" lIns="91440" tIns="45720" rIns="91440" bIns="45720" rtlCol="0" anchor="ctr">
            <a:normAutofit fontScale="90000"/>
          </a:bodyPr>
          <a:lstStyle/>
          <a:p>
            <a:r>
              <a:rPr lang="en-US" sz="4000" dirty="0">
                <a:solidFill>
                  <a:srgbClr val="FFFFFF"/>
                </a:solidFill>
              </a:rPr>
              <a:t>Multi-Year Longitudinal Analysis of Predictive Models for Prediabetes Onset </a:t>
            </a:r>
            <a:br>
              <a:rPr lang="en-US" sz="4000" dirty="0">
                <a:solidFill>
                  <a:srgbClr val="FFFFFF"/>
                </a:solidFill>
              </a:rPr>
            </a:br>
            <a:endParaRPr lang="en-US" sz="4000" dirty="0">
              <a:solidFill>
                <a:srgbClr val="FFFFFF"/>
              </a:solidFill>
            </a:endParaRPr>
          </a:p>
        </p:txBody>
      </p:sp>
      <p:sp>
        <p:nvSpPr>
          <p:cNvPr id="3" name="תיבת טקסט 20">
            <a:extLst>
              <a:ext uri="{FF2B5EF4-FFF2-40B4-BE49-F238E27FC236}">
                <a16:creationId xmlns:a16="http://schemas.microsoft.com/office/drawing/2014/main" id="{0DA56363-615C-05B5-518C-400E66D3F1DE}"/>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A9CB66A-FA82-E708-3040-FB55D03D329B}"/>
              </a:ext>
            </a:extLst>
          </p:cNvPr>
          <p:cNvSpPr txBox="1"/>
          <p:nvPr/>
        </p:nvSpPr>
        <p:spPr>
          <a:xfrm>
            <a:off x="231003" y="1807627"/>
            <a:ext cx="11739324" cy="3693319"/>
          </a:xfrm>
          <a:prstGeom prst="rect">
            <a:avLst/>
          </a:prstGeom>
          <a:noFill/>
        </p:spPr>
        <p:txBody>
          <a:bodyPr wrap="square">
            <a:spAutoFit/>
          </a:bodyPr>
          <a:lstStyle/>
          <a:p>
            <a:r>
              <a:rPr lang="en-US" dirty="0"/>
              <a:t>This section presents the experimental results of multi-year time-based prediction for prediabetes. </a:t>
            </a:r>
            <a:r>
              <a:rPr lang="en-US" dirty="0" err="1"/>
              <a:t>XGBoost</a:t>
            </a:r>
            <a:r>
              <a:rPr lang="en-US" dirty="0"/>
              <a:t>, RF, MLP, and LR algorithms were used to build prediction models for each time window. The dataset was built for each prediction time window by cutting the temporal dataset at the desired prediction time. For example, when predicting prediabetes five years before the onset date, we used for the prediction all available data until this point. </a:t>
            </a:r>
          </a:p>
          <a:p>
            <a:endParaRPr lang="en-US" dirty="0"/>
          </a:p>
          <a:p>
            <a:r>
              <a:rPr lang="en-US" dirty="0"/>
              <a:t>HP tuning was performed on each classifier separately for each time window using grid search and CV-5 to determine the optimal HP. </a:t>
            </a:r>
          </a:p>
          <a:p>
            <a:endParaRPr lang="en-US" dirty="0"/>
          </a:p>
          <a:p>
            <a:r>
              <a:rPr lang="en-US" dirty="0"/>
              <a:t>Then, in order to select the best classifier from a multi year perspective, we used Friedman and </a:t>
            </a:r>
            <a:r>
              <a:rPr lang="en-US" dirty="0" err="1"/>
              <a:t>Nemenyi</a:t>
            </a:r>
            <a:r>
              <a:rPr lang="en-US" dirty="0"/>
              <a:t> tests to compare the performance of the different algorithms on the validation set. </a:t>
            </a:r>
          </a:p>
          <a:p>
            <a:endParaRPr lang="en-US" dirty="0"/>
          </a:p>
          <a:p>
            <a:r>
              <a:rPr lang="en-US" dirty="0"/>
              <a:t>Finally, we evaluated the performance of the best classifier on the test set using various metrics such as the AUC, accuracy, recall, precision, and F1 score.</a:t>
            </a:r>
            <a:endParaRPr lang="he-IL" dirty="0"/>
          </a:p>
        </p:txBody>
      </p:sp>
    </p:spTree>
    <p:extLst>
      <p:ext uri="{BB962C8B-B14F-4D97-AF65-F5344CB8AC3E}">
        <p14:creationId xmlns:p14="http://schemas.microsoft.com/office/powerpoint/2010/main" val="1208699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26FE3B-FB39-6001-0EC4-352BE5F69970}"/>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C12DEA4-358A-7BCF-2E65-6CB2EB9C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3EBEF96-EB41-15B4-E79E-D0958EA6D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67C65B5-1DE0-2139-5564-C4B368D76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7AA9D4B-A360-B6FA-A1A0-D5E2FF85E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BFB48FC-7422-6F7D-38C6-B32667175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BEDB9C99-692B-4012-E4B0-E6BD1A2389B9}"/>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Ranking and Statistical Analysis</a:t>
            </a:r>
          </a:p>
        </p:txBody>
      </p:sp>
      <p:sp>
        <p:nvSpPr>
          <p:cNvPr id="3" name="תיבת טקסט 20">
            <a:extLst>
              <a:ext uri="{FF2B5EF4-FFF2-40B4-BE49-F238E27FC236}">
                <a16:creationId xmlns:a16="http://schemas.microsoft.com/office/drawing/2014/main" id="{6AFABC3E-20F6-C3DA-AC22-F5BE29740753}"/>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3CDC16E-6C83-1ABD-13ED-D17592146AC9}"/>
              </a:ext>
            </a:extLst>
          </p:cNvPr>
          <p:cNvSpPr txBox="1"/>
          <p:nvPr/>
        </p:nvSpPr>
        <p:spPr>
          <a:xfrm>
            <a:off x="231003" y="1807627"/>
            <a:ext cx="11739324" cy="2862322"/>
          </a:xfrm>
          <a:prstGeom prst="rect">
            <a:avLst/>
          </a:prstGeom>
          <a:noFill/>
        </p:spPr>
        <p:txBody>
          <a:bodyPr wrap="square">
            <a:spAutoFit/>
          </a:bodyPr>
          <a:lstStyle/>
          <a:p>
            <a:r>
              <a:rPr lang="en-US" sz="2000" dirty="0"/>
              <a:t>Ranking and Statistical Analysis Since there are 3 different datasets (one for each prediction time window), we performed statistical tests to compare the performance of the different models across all prediction windows. </a:t>
            </a:r>
          </a:p>
          <a:p>
            <a:endParaRPr lang="en-US" sz="2000" dirty="0"/>
          </a:p>
          <a:p>
            <a:r>
              <a:rPr lang="en-US" sz="2000" dirty="0"/>
              <a:t>These tests aim to understand whether there is a best-performing model from a multi year perspective, which we recommend the HMO to work with. In order to achieve this goal, the Friedman and </a:t>
            </a:r>
            <a:r>
              <a:rPr lang="en-US" sz="2000" dirty="0" err="1"/>
              <a:t>Nemenyi</a:t>
            </a:r>
            <a:r>
              <a:rPr lang="en-US" sz="2000" dirty="0"/>
              <a:t> test was used.</a:t>
            </a:r>
          </a:p>
          <a:p>
            <a:endParaRPr lang="en-US" sz="2000" dirty="0"/>
          </a:p>
          <a:p>
            <a:r>
              <a:rPr lang="en-US" sz="2000" dirty="0"/>
              <a:t>In our case and in both </a:t>
            </a:r>
            <a:r>
              <a:rPr lang="en-US" sz="2000" dirty="0" err="1"/>
              <a:t>Friednam</a:t>
            </a:r>
            <a:r>
              <a:rPr lang="en-US" sz="2000" dirty="0"/>
              <a:t> and </a:t>
            </a:r>
            <a:r>
              <a:rPr lang="en-US" sz="2000" dirty="0" err="1"/>
              <a:t>Nemenyi</a:t>
            </a:r>
            <a:r>
              <a:rPr lang="en-US" sz="2000" dirty="0"/>
              <a:t> tests, the classifiers will be ranked according to the average AUC score of the five validation sets. After evaluating the performance of the classifiers on the validation sets, we will select the best classifier in a multi-year view and report the classifier's performance on the test sets.</a:t>
            </a:r>
            <a:endParaRPr lang="he-IL" sz="2000" dirty="0"/>
          </a:p>
        </p:txBody>
      </p:sp>
    </p:spTree>
    <p:extLst>
      <p:ext uri="{BB962C8B-B14F-4D97-AF65-F5344CB8AC3E}">
        <p14:creationId xmlns:p14="http://schemas.microsoft.com/office/powerpoint/2010/main" val="2996715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65AE0B-2FDB-6579-B80A-D2BCC50EEDA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5013D98-8AB1-5B0F-023E-36431763E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A53579E-85CA-46D9-C776-637210711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A55FFC1-5221-DC1B-372D-DFC65D673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30E867A-75A9-877D-BFDC-F7CC8CFEB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BF34BDF-0CE6-3EE1-7280-C13DB96E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9631FF2-E0E3-DF12-790D-BCD370B92988}"/>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Fridman Test</a:t>
            </a:r>
          </a:p>
        </p:txBody>
      </p:sp>
      <p:sp>
        <p:nvSpPr>
          <p:cNvPr id="3" name="תיבת טקסט 20">
            <a:extLst>
              <a:ext uri="{FF2B5EF4-FFF2-40B4-BE49-F238E27FC236}">
                <a16:creationId xmlns:a16="http://schemas.microsoft.com/office/drawing/2014/main" id="{1A40692F-6335-4196-D39D-1800821EFF83}"/>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3E6C353-195E-0B1A-DBBE-D0AF9615C698}"/>
              </a:ext>
            </a:extLst>
          </p:cNvPr>
          <p:cNvSpPr txBox="1"/>
          <p:nvPr/>
        </p:nvSpPr>
        <p:spPr>
          <a:xfrm>
            <a:off x="231003" y="1807627"/>
            <a:ext cx="11739324" cy="4801314"/>
          </a:xfrm>
          <a:prstGeom prst="rect">
            <a:avLst/>
          </a:prstGeom>
          <a:noFill/>
        </p:spPr>
        <p:txBody>
          <a:bodyPr wrap="square">
            <a:spAutoFit/>
          </a:bodyPr>
          <a:lstStyle/>
          <a:p>
            <a:r>
              <a:rPr lang="en-US" dirty="0"/>
              <a:t>The Friedman test (Friedman, 1937) is a non-parametric test, equivalent to repeated-measures ANOVA. It is used to determine whether there are statistically significant differences between 39 the means of three or more related groups. The need in a non-parametric test comes from the fact that performing ANOVA assumes a normal distribution of the data and homogeneity of variances (</a:t>
            </a:r>
            <a:r>
              <a:rPr lang="en-US" dirty="0" err="1"/>
              <a:t>Demšar</a:t>
            </a:r>
            <a:r>
              <a:rPr lang="en-US" dirty="0"/>
              <a:t>, 2006), which do not exist in the case of comparing different classifiers’ performances. Thus, </a:t>
            </a:r>
            <a:r>
              <a:rPr lang="en-US" dirty="0" err="1"/>
              <a:t>Demšar</a:t>
            </a:r>
            <a:r>
              <a:rPr lang="en-US" dirty="0"/>
              <a:t> (2006) suggests using the Friedman test for this scenario as follows: rank the classifiers by their performance for each data set separately. The best performed classifier for a data set gets the rank 1, the second-best gets the rank 2 and so on. In ̅ be the average rank of the 𝑗𝑡ℎ classifier over N data tie cases, average ranks are assigned. Let 𝑅𝑗 sets, and k be the number of different algorithms tested. The Friedman statistic under the null hypothesis, which states that all the classifiers are equivalent, i.e., their average ranks 𝑅𝑗 ̅ should be equal, is given by the following equation:</a:t>
            </a:r>
          </a:p>
          <a:p>
            <a:endParaRPr lang="en-US" dirty="0"/>
          </a:p>
          <a:p>
            <a:endParaRPr lang="en-US" dirty="0"/>
          </a:p>
          <a:p>
            <a:endParaRPr lang="en-US" dirty="0"/>
          </a:p>
          <a:p>
            <a:endParaRPr lang="en-US" dirty="0"/>
          </a:p>
          <a:p>
            <a:endParaRPr lang="en-US" dirty="0"/>
          </a:p>
          <a:p>
            <a:r>
              <a:rPr lang="en-US" dirty="0"/>
              <a:t>The test statistic is distributed according to 𝜒2 with k-1 degrees of freedom. If the null hypothesis is rejected, there are significant differences between the models’ performances and therefore, a post-hoc test should be performed to decide which classifier/s perform better than the others.</a:t>
            </a:r>
          </a:p>
        </p:txBody>
      </p:sp>
      <p:pic>
        <p:nvPicPr>
          <p:cNvPr id="6" name="Picture 5">
            <a:extLst>
              <a:ext uri="{FF2B5EF4-FFF2-40B4-BE49-F238E27FC236}">
                <a16:creationId xmlns:a16="http://schemas.microsoft.com/office/drawing/2014/main" id="{C26BDBD6-FF01-E2BF-86EA-07B210DC0951}"/>
              </a:ext>
            </a:extLst>
          </p:cNvPr>
          <p:cNvPicPr>
            <a:picLocks noChangeAspect="1"/>
          </p:cNvPicPr>
          <p:nvPr/>
        </p:nvPicPr>
        <p:blipFill>
          <a:blip r:embed="rId3"/>
          <a:stretch>
            <a:fillRect/>
          </a:stretch>
        </p:blipFill>
        <p:spPr>
          <a:xfrm>
            <a:off x="3825434" y="4485447"/>
            <a:ext cx="3467584" cy="1095528"/>
          </a:xfrm>
          <a:prstGeom prst="rect">
            <a:avLst/>
          </a:prstGeom>
        </p:spPr>
      </p:pic>
    </p:spTree>
    <p:extLst>
      <p:ext uri="{BB962C8B-B14F-4D97-AF65-F5344CB8AC3E}">
        <p14:creationId xmlns:p14="http://schemas.microsoft.com/office/powerpoint/2010/main" val="26956149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5C9E24-AE42-D8E7-2EF5-A991030B0AA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84C4435-83FD-8482-3663-79DE1F738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164B5EFB-E6F7-8A5F-2D5B-7B4C41D66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2E0B42-CEC2-5207-788A-F4C83A1F6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ABAE7A-8183-8959-A1F8-642B18213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A1B002A-A1C7-3AA4-E6B3-99D30ACF4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6BE3AD1-3267-A8A7-7185-1D475F9182B8}"/>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err="1">
                <a:solidFill>
                  <a:srgbClr val="FFFFFF"/>
                </a:solidFill>
              </a:rPr>
              <a:t>Nemenyi</a:t>
            </a:r>
            <a:r>
              <a:rPr lang="en-US" sz="4000" dirty="0">
                <a:solidFill>
                  <a:srgbClr val="FFFFFF"/>
                </a:solidFill>
              </a:rPr>
              <a:t> Test</a:t>
            </a:r>
          </a:p>
        </p:txBody>
      </p:sp>
      <p:sp>
        <p:nvSpPr>
          <p:cNvPr id="3" name="תיבת טקסט 20">
            <a:extLst>
              <a:ext uri="{FF2B5EF4-FFF2-40B4-BE49-F238E27FC236}">
                <a16:creationId xmlns:a16="http://schemas.microsoft.com/office/drawing/2014/main" id="{BB13D721-B5BC-4572-9CFF-A3BF21A5B1CC}"/>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38AF6CE-B780-A535-BFD0-D3008DA395A7}"/>
              </a:ext>
            </a:extLst>
          </p:cNvPr>
          <p:cNvSpPr txBox="1"/>
          <p:nvPr/>
        </p:nvSpPr>
        <p:spPr>
          <a:xfrm>
            <a:off x="231003" y="1807627"/>
            <a:ext cx="11739324" cy="4801314"/>
          </a:xfrm>
          <a:prstGeom prst="rect">
            <a:avLst/>
          </a:prstGeom>
          <a:noFill/>
        </p:spPr>
        <p:txBody>
          <a:bodyPr wrap="square">
            <a:spAutoFit/>
          </a:bodyPr>
          <a:lstStyle/>
          <a:p>
            <a:r>
              <a:rPr lang="en-US" dirty="0"/>
              <a:t>If the Friedman test’s null hypothesis is rejected, we will perform the </a:t>
            </a:r>
            <a:r>
              <a:rPr lang="en-US" dirty="0" err="1"/>
              <a:t>Nemenyi</a:t>
            </a:r>
            <a:r>
              <a:rPr lang="en-US" dirty="0"/>
              <a:t> test (</a:t>
            </a:r>
            <a:r>
              <a:rPr lang="en-US" dirty="0" err="1"/>
              <a:t>Nemenyi</a:t>
            </a:r>
            <a:r>
              <a:rPr lang="en-US" dirty="0"/>
              <a:t>, 1963). The </a:t>
            </a:r>
            <a:r>
              <a:rPr lang="en-US" dirty="0" err="1"/>
              <a:t>Nemenyi</a:t>
            </a:r>
            <a:r>
              <a:rPr lang="en-US" dirty="0"/>
              <a:t> test is a post-hoc test that compares pairwise average ranks to decide which of the pairs have significant differences. </a:t>
            </a:r>
          </a:p>
          <a:p>
            <a:r>
              <a:rPr lang="en-US" dirty="0"/>
              <a:t>In our case, as </a:t>
            </a:r>
            <a:r>
              <a:rPr lang="en-US" dirty="0" err="1"/>
              <a:t>Demšar</a:t>
            </a:r>
            <a:r>
              <a:rPr lang="en-US" dirty="0"/>
              <a:t> (2006) suggests, the </a:t>
            </a:r>
            <a:r>
              <a:rPr lang="en-US" dirty="0" err="1"/>
              <a:t>Nemenyi</a:t>
            </a:r>
            <a:r>
              <a:rPr lang="en-US" dirty="0"/>
              <a:t> test compares pairwise performances over all classifiers. The performances of two classifiers are significantly different if the corresponding average ranks differ by at least the critical difference (CD), which is as follows:</a:t>
            </a:r>
          </a:p>
          <a:p>
            <a:endParaRPr lang="en-US" dirty="0"/>
          </a:p>
          <a:p>
            <a:endParaRPr lang="en-US" dirty="0"/>
          </a:p>
          <a:p>
            <a:endParaRPr lang="en-US" dirty="0"/>
          </a:p>
          <a:p>
            <a:r>
              <a:rPr lang="en-US" dirty="0"/>
              <a:t>Where 𝑞𝛼 is the critical </a:t>
            </a:r>
            <a:r>
              <a:rPr lang="en-US" dirty="0" err="1"/>
              <a:t>Nemenyi’s</a:t>
            </a:r>
            <a:r>
              <a:rPr lang="en-US" dirty="0"/>
              <a:t> factor and is given by the following table (for a significance level of 0.05):</a:t>
            </a:r>
          </a:p>
          <a:p>
            <a:endParaRPr lang="en-US" dirty="0"/>
          </a:p>
          <a:p>
            <a:endParaRPr lang="en-US" dirty="0"/>
          </a:p>
          <a:p>
            <a:endParaRPr lang="en-US" dirty="0"/>
          </a:p>
          <a:p>
            <a:endParaRPr lang="en-US" dirty="0"/>
          </a:p>
          <a:p>
            <a:endParaRPr lang="en-US" dirty="0"/>
          </a:p>
          <a:p>
            <a:endParaRPr lang="en-US" dirty="0"/>
          </a:p>
          <a:p>
            <a:r>
              <a:rPr lang="en-US" dirty="0"/>
              <a:t>For each pair of classifiers, the absolute difference in their average rankings is compared to the CD. If the absolute difference is greater than the CD, the classifiers are considered as significantly different. Otherwise, they are not.</a:t>
            </a:r>
          </a:p>
        </p:txBody>
      </p:sp>
      <p:pic>
        <p:nvPicPr>
          <p:cNvPr id="7" name="Picture 6">
            <a:extLst>
              <a:ext uri="{FF2B5EF4-FFF2-40B4-BE49-F238E27FC236}">
                <a16:creationId xmlns:a16="http://schemas.microsoft.com/office/drawing/2014/main" id="{ACDBABE4-BCA9-3206-3A07-CF265AFFF935}"/>
              </a:ext>
            </a:extLst>
          </p:cNvPr>
          <p:cNvPicPr>
            <a:picLocks noChangeAspect="1"/>
          </p:cNvPicPr>
          <p:nvPr/>
        </p:nvPicPr>
        <p:blipFill>
          <a:blip r:embed="rId3"/>
          <a:stretch>
            <a:fillRect/>
          </a:stretch>
        </p:blipFill>
        <p:spPr>
          <a:xfrm>
            <a:off x="4782667" y="3014928"/>
            <a:ext cx="1952898" cy="1009791"/>
          </a:xfrm>
          <a:prstGeom prst="rect">
            <a:avLst/>
          </a:prstGeom>
        </p:spPr>
      </p:pic>
      <p:pic>
        <p:nvPicPr>
          <p:cNvPr id="9" name="Picture 8">
            <a:extLst>
              <a:ext uri="{FF2B5EF4-FFF2-40B4-BE49-F238E27FC236}">
                <a16:creationId xmlns:a16="http://schemas.microsoft.com/office/drawing/2014/main" id="{6C397200-B0C8-494C-012E-94BB51CC77BB}"/>
              </a:ext>
            </a:extLst>
          </p:cNvPr>
          <p:cNvPicPr>
            <a:picLocks noChangeAspect="1"/>
          </p:cNvPicPr>
          <p:nvPr/>
        </p:nvPicPr>
        <p:blipFill>
          <a:blip r:embed="rId4"/>
          <a:stretch>
            <a:fillRect/>
          </a:stretch>
        </p:blipFill>
        <p:spPr>
          <a:xfrm>
            <a:off x="2933482" y="4345098"/>
            <a:ext cx="6087325" cy="1219370"/>
          </a:xfrm>
          <a:prstGeom prst="rect">
            <a:avLst/>
          </a:prstGeom>
        </p:spPr>
      </p:pic>
    </p:spTree>
    <p:extLst>
      <p:ext uri="{BB962C8B-B14F-4D97-AF65-F5344CB8AC3E}">
        <p14:creationId xmlns:p14="http://schemas.microsoft.com/office/powerpoint/2010/main" val="2645632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66D0A9-B5FB-77CA-285D-95C8CA31BFB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6DC9EA4-C46C-95BA-D693-9A0BDA586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1A3449-DD9D-9324-6FEA-C14409B4D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BD5E32B-4624-7809-7F62-74F18868C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1DA2F08-0CFC-00D7-251A-780217C55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FCC62A0-FC2C-58DB-EFA0-B4964627F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3E26CAE-DA7B-02D4-9317-D9EE82864596}"/>
              </a:ext>
            </a:extLst>
          </p:cNvPr>
          <p:cNvSpPr>
            <a:spLocks noGrp="1"/>
          </p:cNvSpPr>
          <p:nvPr>
            <p:ph type="title"/>
          </p:nvPr>
        </p:nvSpPr>
        <p:spPr>
          <a:xfrm>
            <a:off x="699713" y="353160"/>
            <a:ext cx="9634731" cy="898581"/>
          </a:xfrm>
        </p:spPr>
        <p:txBody>
          <a:bodyPr vert="horz" lIns="91440" tIns="45720" rIns="91440" bIns="45720" rtlCol="0" anchor="ctr">
            <a:normAutofit/>
          </a:bodyPr>
          <a:lstStyle/>
          <a:p>
            <a:r>
              <a:rPr lang="en-US" sz="4000" dirty="0">
                <a:solidFill>
                  <a:srgbClr val="FFFFFF"/>
                </a:solidFill>
              </a:rPr>
              <a:t>Data Structure</a:t>
            </a:r>
          </a:p>
        </p:txBody>
      </p:sp>
      <p:sp>
        <p:nvSpPr>
          <p:cNvPr id="3" name="TextBox 2">
            <a:extLst>
              <a:ext uri="{FF2B5EF4-FFF2-40B4-BE49-F238E27FC236}">
                <a16:creationId xmlns:a16="http://schemas.microsoft.com/office/drawing/2014/main" id="{CC733C2E-28A2-3C7F-5E76-8A59A2B3C2E8}"/>
              </a:ext>
            </a:extLst>
          </p:cNvPr>
          <p:cNvSpPr txBox="1"/>
          <p:nvPr/>
        </p:nvSpPr>
        <p:spPr>
          <a:xfrm>
            <a:off x="397658" y="1783544"/>
            <a:ext cx="11396684" cy="4867358"/>
          </a:xfrm>
          <a:prstGeom prst="rect">
            <a:avLst/>
          </a:prstGeom>
          <a:noFill/>
        </p:spPr>
        <p:txBody>
          <a:bodyPr wrap="square" rtlCol="1">
            <a:spAutoFit/>
          </a:bodyPr>
          <a:lstStyle/>
          <a:p>
            <a:pPr marL="285750" marR="0" lvl="0" indent="-285750" algn="just"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To compare data based on time before diagnosis, we calculated the time difference (in days) for each record from the reference date. </a:t>
            </a:r>
          </a:p>
          <a:p>
            <a:pPr marL="285750" marR="0" lvl="0" indent="-285750" algn="just"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As part of data preprocessing, we aggregated the records in yearly windows. For instance, each record from all the days before the reference date up to half a year away was aggregated as year '-1'. The average result of each laboratory test for each patient over every year was obtained. </a:t>
            </a:r>
          </a:p>
          <a:p>
            <a:pPr marL="285750" marR="0" lvl="0" indent="-285750" algn="just" defTabSz="914400" rtl="0" eaLnBrk="1" fontAlgn="auto" latinLnBrk="0" hangingPunct="1">
              <a:lnSpc>
                <a:spcPct val="150000"/>
              </a:lnSpc>
              <a:spcBef>
                <a:spcPts val="0"/>
              </a:spcBef>
              <a:spcAft>
                <a:spcPts val="8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The time period for the aggregation has a trade-off between loss of information and noise. With a too-large interval, there could be a loss of information, while a small interval may add noise to the data. Additionally, there would be more missing values since a short time period would lead to fewer laboratory tests for a patient, which may result in more missed laboratory tests for that time window. In addition, a small window may create a bias towards less healthy patients since they contribute a larger share of data.</a:t>
            </a:r>
            <a:endParaRPr kumimoji="0" lang="en-US"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6110844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391909-B451-73C1-2286-934812775224}"/>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2C6965F-F1D7-C01C-032D-B54E96C62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65A0DE5F-1815-A9D9-4624-8934F27FF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94CC02-3E00-0A42-CFDB-4C3BF1BFE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DF85DF9-47BE-1BB6-69EC-5B522B59D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1CD153B-A6D0-D9F8-795F-FE3A2099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6F9160A-CF68-09A9-5239-0C810AA5308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Dependent Datasets</a:t>
            </a:r>
          </a:p>
        </p:txBody>
      </p:sp>
      <p:sp>
        <p:nvSpPr>
          <p:cNvPr id="3" name="תיבת טקסט 20">
            <a:extLst>
              <a:ext uri="{FF2B5EF4-FFF2-40B4-BE49-F238E27FC236}">
                <a16:creationId xmlns:a16="http://schemas.microsoft.com/office/drawing/2014/main" id="{B0D171F4-3557-F80B-887E-2F9949B2B421}"/>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39F20C4-1890-6B3B-4098-BCA6EDC5F0CE}"/>
              </a:ext>
            </a:extLst>
          </p:cNvPr>
          <p:cNvSpPr txBox="1"/>
          <p:nvPr/>
        </p:nvSpPr>
        <p:spPr>
          <a:xfrm>
            <a:off x="231003" y="1807627"/>
            <a:ext cx="11739324" cy="2308324"/>
          </a:xfrm>
          <a:prstGeom prst="rect">
            <a:avLst/>
          </a:prstGeom>
          <a:noFill/>
        </p:spPr>
        <p:txBody>
          <a:bodyPr wrap="square">
            <a:spAutoFit/>
          </a:bodyPr>
          <a:lstStyle/>
          <a:p>
            <a:r>
              <a:rPr lang="en-US" dirty="0"/>
              <a:t>The Friedman test assumes that the results within each dataset are independent of the results within the other datasets (Pereira et al., 2015). </a:t>
            </a:r>
          </a:p>
          <a:p>
            <a:endParaRPr lang="en-US" dirty="0"/>
          </a:p>
          <a:p>
            <a:r>
              <a:rPr lang="en-US" dirty="0"/>
              <a:t>This assumption is violated in this case, as each dataset is a subset of the dataset of the next time window (nested datasets) and thus dependent. </a:t>
            </a:r>
          </a:p>
          <a:p>
            <a:endParaRPr lang="en-US" dirty="0"/>
          </a:p>
          <a:p>
            <a:r>
              <a:rPr lang="en-US" dirty="0"/>
              <a:t>Therefore, the results that will be presented later are given with a disclaimer regarding the assumption of independence of the dataset in the Friedman test.</a:t>
            </a:r>
          </a:p>
        </p:txBody>
      </p:sp>
      <p:sp>
        <p:nvSpPr>
          <p:cNvPr id="4" name="TextBox 4">
            <a:extLst>
              <a:ext uri="{FF2B5EF4-FFF2-40B4-BE49-F238E27FC236}">
                <a16:creationId xmlns:a16="http://schemas.microsoft.com/office/drawing/2014/main" id="{3A6E8612-F1DB-EC2E-C51E-E06713C81795}"/>
              </a:ext>
            </a:extLst>
          </p:cNvPr>
          <p:cNvSpPr txBox="1"/>
          <p:nvPr/>
        </p:nvSpPr>
        <p:spPr>
          <a:xfrm>
            <a:off x="226338" y="4755270"/>
            <a:ext cx="11739324" cy="923330"/>
          </a:xfrm>
          <a:prstGeom prst="rect">
            <a:avLst/>
          </a:prstGeom>
          <a:noFill/>
        </p:spPr>
        <p:txBody>
          <a:bodyPr wrap="square">
            <a:spAutoFit/>
          </a:bodyPr>
          <a:lstStyle/>
          <a:p>
            <a:r>
              <a:rPr lang="en-US" dirty="0"/>
              <a:t>The performance of the classifier chosen in the previous step will be evaluated on the test set by different performance metrics over all the prediction windows. The metrics that will be used to evaluate the performance are the AUC score, precision, recall, F1, and accuracy, which are defined as follows:</a:t>
            </a:r>
          </a:p>
        </p:txBody>
      </p:sp>
      <p:pic>
        <p:nvPicPr>
          <p:cNvPr id="8" name="Picture 7">
            <a:extLst>
              <a:ext uri="{FF2B5EF4-FFF2-40B4-BE49-F238E27FC236}">
                <a16:creationId xmlns:a16="http://schemas.microsoft.com/office/drawing/2014/main" id="{00016D4E-4E29-07A6-38B2-AD59333153A2}"/>
              </a:ext>
            </a:extLst>
          </p:cNvPr>
          <p:cNvPicPr>
            <a:picLocks noChangeAspect="1"/>
          </p:cNvPicPr>
          <p:nvPr/>
        </p:nvPicPr>
        <p:blipFill>
          <a:blip r:embed="rId3"/>
          <a:stretch>
            <a:fillRect/>
          </a:stretch>
        </p:blipFill>
        <p:spPr>
          <a:xfrm>
            <a:off x="1096934" y="5811918"/>
            <a:ext cx="7573432" cy="543001"/>
          </a:xfrm>
          <a:prstGeom prst="rect">
            <a:avLst/>
          </a:prstGeom>
        </p:spPr>
      </p:pic>
      <p:sp>
        <p:nvSpPr>
          <p:cNvPr id="7" name="תיבת טקסט 6">
            <a:extLst>
              <a:ext uri="{FF2B5EF4-FFF2-40B4-BE49-F238E27FC236}">
                <a16:creationId xmlns:a16="http://schemas.microsoft.com/office/drawing/2014/main" id="{3DE9FE42-A169-CDF4-541B-A11B7419CF7E}"/>
              </a:ext>
            </a:extLst>
          </p:cNvPr>
          <p:cNvSpPr txBox="1"/>
          <p:nvPr/>
        </p:nvSpPr>
        <p:spPr>
          <a:xfrm>
            <a:off x="226336" y="4380356"/>
            <a:ext cx="6097712" cy="369332"/>
          </a:xfrm>
          <a:prstGeom prst="rect">
            <a:avLst/>
          </a:prstGeom>
          <a:noFill/>
        </p:spPr>
        <p:txBody>
          <a:bodyPr wrap="square">
            <a:spAutoFit/>
          </a:bodyPr>
          <a:lstStyle/>
          <a:p>
            <a:r>
              <a:rPr lang="en-US" sz="1800" b="1" dirty="0"/>
              <a:t>Best Classifier Evaluation</a:t>
            </a:r>
            <a:endParaRPr lang="he-IL" b="1" dirty="0"/>
          </a:p>
        </p:txBody>
      </p:sp>
    </p:spTree>
    <p:extLst>
      <p:ext uri="{BB962C8B-B14F-4D97-AF65-F5344CB8AC3E}">
        <p14:creationId xmlns:p14="http://schemas.microsoft.com/office/powerpoint/2010/main" val="26394014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B9E691-1B15-DF8F-5DF6-6B88F3C78C1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ECD5548-2BD4-8CF5-4A47-A5536C44A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18046565-B44D-E007-6077-1CA44B045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C82ECF5-6DEF-D9CD-BDFB-3B9FD883C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66687C-99E1-4E8C-58D7-55DF2ED64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00E2050-C784-4479-98E1-DAA983F39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תיבת טקסט 20">
            <a:extLst>
              <a:ext uri="{FF2B5EF4-FFF2-40B4-BE49-F238E27FC236}">
                <a16:creationId xmlns:a16="http://schemas.microsoft.com/office/drawing/2014/main" id="{807D0693-4FCF-CF68-B322-22DF1F05A1C7}"/>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 name="כותרת 8">
            <a:extLst>
              <a:ext uri="{FF2B5EF4-FFF2-40B4-BE49-F238E27FC236}">
                <a16:creationId xmlns:a16="http://schemas.microsoft.com/office/drawing/2014/main" id="{52DBD730-103D-7927-CA83-A2945E3BC4C2}"/>
              </a:ext>
            </a:extLst>
          </p:cNvPr>
          <p:cNvSpPr>
            <a:spLocks noGrp="1"/>
          </p:cNvSpPr>
          <p:nvPr>
            <p:ph type="title"/>
          </p:nvPr>
        </p:nvSpPr>
        <p:spPr>
          <a:xfrm>
            <a:off x="185516" y="301059"/>
            <a:ext cx="12191997" cy="1325563"/>
          </a:xfrm>
        </p:spPr>
        <p:txBody>
          <a:bodyPr/>
          <a:lstStyle/>
          <a:p>
            <a:r>
              <a:rPr lang="en-US" dirty="0">
                <a:solidFill>
                  <a:schemeClr val="bg1"/>
                </a:solidFill>
              </a:rPr>
              <a:t>Friedman &amp; </a:t>
            </a:r>
            <a:r>
              <a:rPr lang="en-US" dirty="0" err="1">
                <a:solidFill>
                  <a:schemeClr val="bg1"/>
                </a:solidFill>
              </a:rPr>
              <a:t>Nemenyi</a:t>
            </a:r>
            <a:r>
              <a:rPr lang="en-US" dirty="0">
                <a:solidFill>
                  <a:schemeClr val="bg1"/>
                </a:solidFill>
              </a:rPr>
              <a:t> Results</a:t>
            </a:r>
            <a:endParaRPr lang="he-IL" dirty="0">
              <a:solidFill>
                <a:schemeClr val="bg1"/>
              </a:solidFill>
            </a:endParaRPr>
          </a:p>
        </p:txBody>
      </p:sp>
      <p:pic>
        <p:nvPicPr>
          <p:cNvPr id="11" name="תמונה 10">
            <a:extLst>
              <a:ext uri="{FF2B5EF4-FFF2-40B4-BE49-F238E27FC236}">
                <a16:creationId xmlns:a16="http://schemas.microsoft.com/office/drawing/2014/main" id="{8F839A98-DE72-8A5B-B993-5992877C303C}"/>
              </a:ext>
            </a:extLst>
          </p:cNvPr>
          <p:cNvPicPr>
            <a:picLocks noChangeAspect="1"/>
          </p:cNvPicPr>
          <p:nvPr/>
        </p:nvPicPr>
        <p:blipFill>
          <a:blip r:embed="rId3"/>
          <a:srcRect l="17897" b="32236"/>
          <a:stretch/>
        </p:blipFill>
        <p:spPr>
          <a:xfrm>
            <a:off x="185516" y="2660125"/>
            <a:ext cx="5402417" cy="2018230"/>
          </a:xfrm>
          <a:prstGeom prst="rect">
            <a:avLst/>
          </a:prstGeom>
        </p:spPr>
      </p:pic>
      <p:sp>
        <p:nvSpPr>
          <p:cNvPr id="12" name="כותרת 8">
            <a:extLst>
              <a:ext uri="{FF2B5EF4-FFF2-40B4-BE49-F238E27FC236}">
                <a16:creationId xmlns:a16="http://schemas.microsoft.com/office/drawing/2014/main" id="{1C2484E6-7195-30CE-6334-2DDC4ABB4B0C}"/>
              </a:ext>
            </a:extLst>
          </p:cNvPr>
          <p:cNvSpPr txBox="1">
            <a:spLocks/>
          </p:cNvSpPr>
          <p:nvPr/>
        </p:nvSpPr>
        <p:spPr>
          <a:xfrm>
            <a:off x="521043" y="1690689"/>
            <a:ext cx="1944755" cy="631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Before (Matan):</a:t>
            </a:r>
            <a:endParaRPr lang="he-IL" sz="2000" b="1" dirty="0"/>
          </a:p>
        </p:txBody>
      </p:sp>
      <p:sp>
        <p:nvSpPr>
          <p:cNvPr id="14" name="כותרת 8">
            <a:extLst>
              <a:ext uri="{FF2B5EF4-FFF2-40B4-BE49-F238E27FC236}">
                <a16:creationId xmlns:a16="http://schemas.microsoft.com/office/drawing/2014/main" id="{E4E50B0F-86D2-275B-2D9F-8D3A77FBC928}"/>
              </a:ext>
            </a:extLst>
          </p:cNvPr>
          <p:cNvSpPr txBox="1">
            <a:spLocks/>
          </p:cNvSpPr>
          <p:nvPr/>
        </p:nvSpPr>
        <p:spPr>
          <a:xfrm>
            <a:off x="6976582" y="1690689"/>
            <a:ext cx="1944755" cy="6312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After :</a:t>
            </a:r>
          </a:p>
        </p:txBody>
      </p:sp>
      <p:pic>
        <p:nvPicPr>
          <p:cNvPr id="16" name="תמונה 15">
            <a:extLst>
              <a:ext uri="{FF2B5EF4-FFF2-40B4-BE49-F238E27FC236}">
                <a16:creationId xmlns:a16="http://schemas.microsoft.com/office/drawing/2014/main" id="{DF833654-1E54-E67E-A72D-81CEA9E424D2}"/>
              </a:ext>
            </a:extLst>
          </p:cNvPr>
          <p:cNvPicPr>
            <a:picLocks noChangeAspect="1"/>
          </p:cNvPicPr>
          <p:nvPr/>
        </p:nvPicPr>
        <p:blipFill>
          <a:blip r:embed="rId4"/>
          <a:stretch>
            <a:fillRect/>
          </a:stretch>
        </p:blipFill>
        <p:spPr>
          <a:xfrm>
            <a:off x="6254058" y="2522660"/>
            <a:ext cx="5606194" cy="2018230"/>
          </a:xfrm>
          <a:prstGeom prst="rect">
            <a:avLst/>
          </a:prstGeom>
        </p:spPr>
      </p:pic>
      <p:sp>
        <p:nvSpPr>
          <p:cNvPr id="18" name="כותרת 8">
            <a:extLst>
              <a:ext uri="{FF2B5EF4-FFF2-40B4-BE49-F238E27FC236}">
                <a16:creationId xmlns:a16="http://schemas.microsoft.com/office/drawing/2014/main" id="{69697046-E197-B5E7-A28E-4BDBC1FA8832}"/>
              </a:ext>
            </a:extLst>
          </p:cNvPr>
          <p:cNvSpPr txBox="1">
            <a:spLocks/>
          </p:cNvSpPr>
          <p:nvPr/>
        </p:nvSpPr>
        <p:spPr>
          <a:xfrm>
            <a:off x="158059" y="4646237"/>
            <a:ext cx="121919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t>A summary of the </a:t>
            </a:r>
            <a:r>
              <a:rPr lang="en-US" sz="2000" b="1" u="sng" dirty="0" err="1"/>
              <a:t>Nemenyi</a:t>
            </a:r>
            <a:r>
              <a:rPr lang="en-US" sz="2000" b="1" u="sng" dirty="0"/>
              <a:t> test</a:t>
            </a:r>
          </a:p>
          <a:p>
            <a:r>
              <a:rPr lang="en-US" sz="2000" b="1" dirty="0"/>
              <a:t>Horizontal line is the mean ranking of the classifiers. </a:t>
            </a:r>
          </a:p>
          <a:p>
            <a:r>
              <a:rPr lang="en-US" sz="2000" b="1" dirty="0"/>
              <a:t>A bold line between the two classifiers means they are not significantly different from each other.</a:t>
            </a:r>
            <a:endParaRPr lang="he-IL" sz="2000" b="1" dirty="0"/>
          </a:p>
        </p:txBody>
      </p:sp>
    </p:spTree>
    <p:extLst>
      <p:ext uri="{BB962C8B-B14F-4D97-AF65-F5344CB8AC3E}">
        <p14:creationId xmlns:p14="http://schemas.microsoft.com/office/powerpoint/2010/main" val="303204386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2AB8B3-B992-63CB-574B-61F943C1DBC4}"/>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F23D697-1EA0-D268-28F1-C52E78FF5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B34271A-50BC-F653-6ABB-08153A55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CF69C139-23B7-0291-D536-05921E31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A7E632C-6C48-94EF-23B0-34D39405C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EB0B0F95-8021-E749-9008-577D86455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68065BF4-CFC6-60F3-3D50-583D660C1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A8DBDD60-23D2-F13D-29A8-11A2428DF172}"/>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Results – Decision Tree</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7607018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9CE9AE-CE13-6F7A-094F-3B267FD218E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B0B4CF-7820-E59C-2DD8-B7E3C959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F9C38C97-88B4-1EEE-2ECB-EC4FB77D5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032E3B-D5F1-EED1-E06F-7D4014B58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D1E7952-D1B3-7BAC-417B-894AA04F4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453E505-5E81-4C34-1E84-5DC0D46A5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08AB590-FD2B-B897-6A5A-84D91BFEA584}"/>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Decision Tree (-10 Years Back)</a:t>
            </a:r>
          </a:p>
        </p:txBody>
      </p:sp>
      <p:pic>
        <p:nvPicPr>
          <p:cNvPr id="4" name="Picture 3">
            <a:extLst>
              <a:ext uri="{FF2B5EF4-FFF2-40B4-BE49-F238E27FC236}">
                <a16:creationId xmlns:a16="http://schemas.microsoft.com/office/drawing/2014/main" id="{CBC964E7-FA1C-73EB-401A-94C016D74DF8}"/>
              </a:ext>
            </a:extLst>
          </p:cNvPr>
          <p:cNvPicPr>
            <a:picLocks noChangeAspect="1"/>
          </p:cNvPicPr>
          <p:nvPr/>
        </p:nvPicPr>
        <p:blipFill>
          <a:blip r:embed="rId3"/>
          <a:stretch>
            <a:fillRect/>
          </a:stretch>
        </p:blipFill>
        <p:spPr>
          <a:xfrm>
            <a:off x="0" y="1666226"/>
            <a:ext cx="12192000" cy="4596139"/>
          </a:xfrm>
          <a:prstGeom prst="rect">
            <a:avLst/>
          </a:prstGeom>
        </p:spPr>
      </p:pic>
      <p:pic>
        <p:nvPicPr>
          <p:cNvPr id="10" name="Picture 9">
            <a:extLst>
              <a:ext uri="{FF2B5EF4-FFF2-40B4-BE49-F238E27FC236}">
                <a16:creationId xmlns:a16="http://schemas.microsoft.com/office/drawing/2014/main" id="{630D40FF-AB1C-1736-6848-6400861F742B}"/>
              </a:ext>
            </a:extLst>
          </p:cNvPr>
          <p:cNvPicPr>
            <a:picLocks noChangeAspect="1"/>
          </p:cNvPicPr>
          <p:nvPr/>
        </p:nvPicPr>
        <p:blipFill>
          <a:blip r:embed="rId4"/>
          <a:srcRect b="34909"/>
          <a:stretch/>
        </p:blipFill>
        <p:spPr>
          <a:xfrm>
            <a:off x="83126" y="1613975"/>
            <a:ext cx="4310744" cy="774896"/>
          </a:xfrm>
          <a:prstGeom prst="rect">
            <a:avLst/>
          </a:prstGeom>
        </p:spPr>
      </p:pic>
      <p:pic>
        <p:nvPicPr>
          <p:cNvPr id="12" name="Picture 11">
            <a:extLst>
              <a:ext uri="{FF2B5EF4-FFF2-40B4-BE49-F238E27FC236}">
                <a16:creationId xmlns:a16="http://schemas.microsoft.com/office/drawing/2014/main" id="{8FEAE0F0-8969-21AE-9C4B-D519AC801821}"/>
              </a:ext>
            </a:extLst>
          </p:cNvPr>
          <p:cNvPicPr>
            <a:picLocks noChangeAspect="1"/>
          </p:cNvPicPr>
          <p:nvPr/>
        </p:nvPicPr>
        <p:blipFill>
          <a:blip r:embed="rId5"/>
          <a:stretch>
            <a:fillRect/>
          </a:stretch>
        </p:blipFill>
        <p:spPr>
          <a:xfrm>
            <a:off x="9948176" y="1613973"/>
            <a:ext cx="2160699" cy="1167009"/>
          </a:xfrm>
          <a:prstGeom prst="rect">
            <a:avLst/>
          </a:prstGeom>
        </p:spPr>
      </p:pic>
      <p:pic>
        <p:nvPicPr>
          <p:cNvPr id="13" name="Picture 12">
            <a:extLst>
              <a:ext uri="{FF2B5EF4-FFF2-40B4-BE49-F238E27FC236}">
                <a16:creationId xmlns:a16="http://schemas.microsoft.com/office/drawing/2014/main" id="{11C7D5B7-C12C-DDCC-0146-3DA9C046B5D8}"/>
              </a:ext>
            </a:extLst>
          </p:cNvPr>
          <p:cNvPicPr>
            <a:picLocks noChangeAspect="1"/>
          </p:cNvPicPr>
          <p:nvPr/>
        </p:nvPicPr>
        <p:blipFill>
          <a:blip r:embed="rId4"/>
          <a:srcRect t="75269"/>
          <a:stretch/>
        </p:blipFill>
        <p:spPr>
          <a:xfrm>
            <a:off x="2476005" y="6268752"/>
            <a:ext cx="6913525" cy="472176"/>
          </a:xfrm>
          <a:prstGeom prst="rect">
            <a:avLst/>
          </a:prstGeom>
        </p:spPr>
      </p:pic>
    </p:spTree>
    <p:extLst>
      <p:ext uri="{BB962C8B-B14F-4D97-AF65-F5344CB8AC3E}">
        <p14:creationId xmlns:p14="http://schemas.microsoft.com/office/powerpoint/2010/main" val="7653823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474A8F-6F2B-0F9B-5041-EB40BE9A5E3A}"/>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2B6A8B1-6389-E04D-AFEE-F5FC857F0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3DFE5DBD-7A4B-A6F0-8189-948F2E8A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9B6F267-FA35-235F-B050-FEC921126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2703D90-1E31-0BB2-0B98-B0ECB78A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472B655-6DDB-D2FE-EFF6-6268C8C50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FE67A36-6AC9-ED54-695E-C6F974D55C52}"/>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Decision Tree (-5 Years Back)</a:t>
            </a:r>
          </a:p>
        </p:txBody>
      </p:sp>
      <p:pic>
        <p:nvPicPr>
          <p:cNvPr id="4" name="Picture 3">
            <a:extLst>
              <a:ext uri="{FF2B5EF4-FFF2-40B4-BE49-F238E27FC236}">
                <a16:creationId xmlns:a16="http://schemas.microsoft.com/office/drawing/2014/main" id="{1C0B16D7-0D93-17F3-E4CE-33122E1C3B6A}"/>
              </a:ext>
            </a:extLst>
          </p:cNvPr>
          <p:cNvPicPr>
            <a:picLocks noChangeAspect="1"/>
          </p:cNvPicPr>
          <p:nvPr/>
        </p:nvPicPr>
        <p:blipFill>
          <a:blip r:embed="rId3"/>
          <a:stretch>
            <a:fillRect/>
          </a:stretch>
        </p:blipFill>
        <p:spPr>
          <a:xfrm>
            <a:off x="-2" y="1809868"/>
            <a:ext cx="12192000" cy="4603167"/>
          </a:xfrm>
          <a:prstGeom prst="rect">
            <a:avLst/>
          </a:prstGeom>
        </p:spPr>
      </p:pic>
      <p:pic>
        <p:nvPicPr>
          <p:cNvPr id="6" name="Picture 5">
            <a:extLst>
              <a:ext uri="{FF2B5EF4-FFF2-40B4-BE49-F238E27FC236}">
                <a16:creationId xmlns:a16="http://schemas.microsoft.com/office/drawing/2014/main" id="{9D2D9816-FE9E-C82C-97AD-46810DB4C21A}"/>
              </a:ext>
            </a:extLst>
          </p:cNvPr>
          <p:cNvPicPr>
            <a:picLocks noChangeAspect="1"/>
          </p:cNvPicPr>
          <p:nvPr/>
        </p:nvPicPr>
        <p:blipFill>
          <a:blip r:embed="rId4"/>
          <a:srcRect b="13226"/>
          <a:stretch/>
        </p:blipFill>
        <p:spPr>
          <a:xfrm>
            <a:off x="126599" y="1686299"/>
            <a:ext cx="4303422" cy="794011"/>
          </a:xfrm>
          <a:prstGeom prst="rect">
            <a:avLst/>
          </a:prstGeom>
        </p:spPr>
      </p:pic>
      <p:pic>
        <p:nvPicPr>
          <p:cNvPr id="9" name="Picture 8">
            <a:extLst>
              <a:ext uri="{FF2B5EF4-FFF2-40B4-BE49-F238E27FC236}">
                <a16:creationId xmlns:a16="http://schemas.microsoft.com/office/drawing/2014/main" id="{29ED71B8-60D6-F2DE-8259-A7DEDB12F422}"/>
              </a:ext>
            </a:extLst>
          </p:cNvPr>
          <p:cNvPicPr>
            <a:picLocks noChangeAspect="1"/>
          </p:cNvPicPr>
          <p:nvPr/>
        </p:nvPicPr>
        <p:blipFill>
          <a:blip r:embed="rId5"/>
          <a:stretch>
            <a:fillRect/>
          </a:stretch>
        </p:blipFill>
        <p:spPr>
          <a:xfrm>
            <a:off x="3178375" y="6346327"/>
            <a:ext cx="5835246" cy="431626"/>
          </a:xfrm>
          <a:prstGeom prst="rect">
            <a:avLst/>
          </a:prstGeom>
        </p:spPr>
      </p:pic>
      <p:pic>
        <p:nvPicPr>
          <p:cNvPr id="11" name="Picture 10">
            <a:extLst>
              <a:ext uri="{FF2B5EF4-FFF2-40B4-BE49-F238E27FC236}">
                <a16:creationId xmlns:a16="http://schemas.microsoft.com/office/drawing/2014/main" id="{10086620-BE6B-80CF-F0DB-12F6E7335857}"/>
              </a:ext>
            </a:extLst>
          </p:cNvPr>
          <p:cNvPicPr>
            <a:picLocks noChangeAspect="1"/>
          </p:cNvPicPr>
          <p:nvPr/>
        </p:nvPicPr>
        <p:blipFill>
          <a:blip r:embed="rId6"/>
          <a:stretch>
            <a:fillRect/>
          </a:stretch>
        </p:blipFill>
        <p:spPr>
          <a:xfrm>
            <a:off x="9649801" y="1686300"/>
            <a:ext cx="2415599" cy="1302210"/>
          </a:xfrm>
          <a:prstGeom prst="rect">
            <a:avLst/>
          </a:prstGeom>
        </p:spPr>
      </p:pic>
    </p:spTree>
    <p:extLst>
      <p:ext uri="{BB962C8B-B14F-4D97-AF65-F5344CB8AC3E}">
        <p14:creationId xmlns:p14="http://schemas.microsoft.com/office/powerpoint/2010/main" val="19389881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D5946A-166F-D081-989C-BC59AA90427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27C84F3-ED83-08E8-0D15-38742ECEE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2F6B471-EDC5-F9AC-978B-A44B2E410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70453D8-3ACE-A914-DD30-718F9F0DF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FA0808-B002-F332-91DF-B49AFD0BF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51DFBC7-4EDA-D0FB-820C-DE187FB3B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2298AA0-81B6-25DF-EC84-936A1D0A441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Decision Tree (-3 Years Back)</a:t>
            </a:r>
          </a:p>
        </p:txBody>
      </p:sp>
      <p:pic>
        <p:nvPicPr>
          <p:cNvPr id="4" name="Picture 3">
            <a:extLst>
              <a:ext uri="{FF2B5EF4-FFF2-40B4-BE49-F238E27FC236}">
                <a16:creationId xmlns:a16="http://schemas.microsoft.com/office/drawing/2014/main" id="{1CD8D084-DAB0-CA0E-F4E1-9867317AF539}"/>
              </a:ext>
            </a:extLst>
          </p:cNvPr>
          <p:cNvPicPr>
            <a:picLocks noChangeAspect="1"/>
          </p:cNvPicPr>
          <p:nvPr/>
        </p:nvPicPr>
        <p:blipFill>
          <a:blip r:embed="rId3"/>
          <a:stretch>
            <a:fillRect/>
          </a:stretch>
        </p:blipFill>
        <p:spPr>
          <a:xfrm>
            <a:off x="101399" y="1763150"/>
            <a:ext cx="12192000" cy="4542493"/>
          </a:xfrm>
          <a:prstGeom prst="rect">
            <a:avLst/>
          </a:prstGeom>
        </p:spPr>
      </p:pic>
      <p:pic>
        <p:nvPicPr>
          <p:cNvPr id="6" name="Picture 5">
            <a:extLst>
              <a:ext uri="{FF2B5EF4-FFF2-40B4-BE49-F238E27FC236}">
                <a16:creationId xmlns:a16="http://schemas.microsoft.com/office/drawing/2014/main" id="{80D7F51C-9413-4E61-0010-D4A80D826845}"/>
              </a:ext>
            </a:extLst>
          </p:cNvPr>
          <p:cNvPicPr>
            <a:picLocks noChangeAspect="1"/>
          </p:cNvPicPr>
          <p:nvPr/>
        </p:nvPicPr>
        <p:blipFill>
          <a:blip r:embed="rId4"/>
          <a:srcRect b="35193"/>
          <a:stretch/>
        </p:blipFill>
        <p:spPr>
          <a:xfrm>
            <a:off x="101399" y="1626776"/>
            <a:ext cx="4470601" cy="842104"/>
          </a:xfrm>
          <a:prstGeom prst="rect">
            <a:avLst/>
          </a:prstGeom>
        </p:spPr>
      </p:pic>
      <p:pic>
        <p:nvPicPr>
          <p:cNvPr id="7" name="Picture 6">
            <a:extLst>
              <a:ext uri="{FF2B5EF4-FFF2-40B4-BE49-F238E27FC236}">
                <a16:creationId xmlns:a16="http://schemas.microsoft.com/office/drawing/2014/main" id="{8D7715D4-DEC4-DBF9-12F1-9CA729D9AD82}"/>
              </a:ext>
            </a:extLst>
          </p:cNvPr>
          <p:cNvPicPr>
            <a:picLocks noChangeAspect="1"/>
          </p:cNvPicPr>
          <p:nvPr/>
        </p:nvPicPr>
        <p:blipFill>
          <a:blip r:embed="rId4"/>
          <a:srcRect t="73785"/>
          <a:stretch/>
        </p:blipFill>
        <p:spPr>
          <a:xfrm>
            <a:off x="2862479" y="6305643"/>
            <a:ext cx="6467041" cy="492750"/>
          </a:xfrm>
          <a:prstGeom prst="rect">
            <a:avLst/>
          </a:prstGeom>
        </p:spPr>
      </p:pic>
      <p:pic>
        <p:nvPicPr>
          <p:cNvPr id="10" name="Picture 9">
            <a:extLst>
              <a:ext uri="{FF2B5EF4-FFF2-40B4-BE49-F238E27FC236}">
                <a16:creationId xmlns:a16="http://schemas.microsoft.com/office/drawing/2014/main" id="{5DB84B46-5E26-6683-9006-AD3A0E9DD19D}"/>
              </a:ext>
            </a:extLst>
          </p:cNvPr>
          <p:cNvPicPr>
            <a:picLocks noChangeAspect="1"/>
          </p:cNvPicPr>
          <p:nvPr/>
        </p:nvPicPr>
        <p:blipFill>
          <a:blip r:embed="rId5"/>
          <a:stretch>
            <a:fillRect/>
          </a:stretch>
        </p:blipFill>
        <p:spPr>
          <a:xfrm>
            <a:off x="9748606" y="1673715"/>
            <a:ext cx="2341995" cy="1246954"/>
          </a:xfrm>
          <a:prstGeom prst="rect">
            <a:avLst/>
          </a:prstGeom>
        </p:spPr>
      </p:pic>
    </p:spTree>
    <p:extLst>
      <p:ext uri="{BB962C8B-B14F-4D97-AF65-F5344CB8AC3E}">
        <p14:creationId xmlns:p14="http://schemas.microsoft.com/office/powerpoint/2010/main" val="27782066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6DA1B8-A669-6F0E-541E-5AC732B9165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E9B91A6-AA37-5439-24D0-1B6BA8A34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F46690A-95F1-BA65-AFE7-5A1029F6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88FB08E-EB81-8CCA-382C-82178892D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8CE7C27-04B5-0893-B473-2E0F3DA8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90216D25-6D02-7B8F-399A-A4D4149D9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AE18691B-B7AF-9D82-6F5B-5F38D752E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257C63CB-9DCD-750E-D403-6F7B3C62599E}"/>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Results – Random Forest</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2918223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12D468-3FA0-5961-A1D4-33B1690CBF9D}"/>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841EF3D-6B7A-C66B-56DE-2CED0E3F8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7F47DD6-66AB-1E00-72EF-54C9F115C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66B7466-BF5C-9336-007B-6CE354238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B063F71-462B-2479-DB68-176A61FA7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3321124-F0A2-ABDF-19D0-76C432DCE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59792E6-0364-784E-367A-753AB3915279}"/>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Random Forest Results (-10 Years Back)</a:t>
            </a:r>
          </a:p>
        </p:txBody>
      </p:sp>
      <p:pic>
        <p:nvPicPr>
          <p:cNvPr id="5" name="Picture 4">
            <a:extLst>
              <a:ext uri="{FF2B5EF4-FFF2-40B4-BE49-F238E27FC236}">
                <a16:creationId xmlns:a16="http://schemas.microsoft.com/office/drawing/2014/main" id="{2C61C9EA-A482-9091-2470-B835E4C40232}"/>
              </a:ext>
            </a:extLst>
          </p:cNvPr>
          <p:cNvPicPr>
            <a:picLocks noChangeAspect="1"/>
          </p:cNvPicPr>
          <p:nvPr/>
        </p:nvPicPr>
        <p:blipFill>
          <a:blip r:embed="rId3"/>
          <a:stretch>
            <a:fillRect/>
          </a:stretch>
        </p:blipFill>
        <p:spPr>
          <a:xfrm>
            <a:off x="2214245" y="2327202"/>
            <a:ext cx="7525800" cy="3477110"/>
          </a:xfrm>
          <a:prstGeom prst="rect">
            <a:avLst/>
          </a:prstGeom>
        </p:spPr>
      </p:pic>
    </p:spTree>
    <p:extLst>
      <p:ext uri="{BB962C8B-B14F-4D97-AF65-F5344CB8AC3E}">
        <p14:creationId xmlns:p14="http://schemas.microsoft.com/office/powerpoint/2010/main" val="137518443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BC6DC5-2459-E8DA-FE89-DC842AAED4B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A700201-B27D-B3EA-C51A-279090EDA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3F4EC9C-2E86-FA94-5886-E5D7F791E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2A069C1-1C69-4996-723A-6DCEA322A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9DA40DD-AB03-B678-A5C7-2AF9A6142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080DC94-CADC-39B3-CC49-78DED97C2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D040589-4FCE-5C2F-AAE5-A5A2DE979D3E}"/>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Random Forest (-10 Years Back) – Tree Example</a:t>
            </a:r>
          </a:p>
        </p:txBody>
      </p:sp>
      <p:pic>
        <p:nvPicPr>
          <p:cNvPr id="3" name="Picture 2">
            <a:extLst>
              <a:ext uri="{FF2B5EF4-FFF2-40B4-BE49-F238E27FC236}">
                <a16:creationId xmlns:a16="http://schemas.microsoft.com/office/drawing/2014/main" id="{B9ABDE00-570C-899A-C343-2DA2CEE2D341}"/>
              </a:ext>
            </a:extLst>
          </p:cNvPr>
          <p:cNvPicPr>
            <a:picLocks noChangeAspect="1"/>
          </p:cNvPicPr>
          <p:nvPr/>
        </p:nvPicPr>
        <p:blipFill>
          <a:blip r:embed="rId3"/>
          <a:stretch>
            <a:fillRect/>
          </a:stretch>
        </p:blipFill>
        <p:spPr>
          <a:xfrm>
            <a:off x="0" y="1928621"/>
            <a:ext cx="12192000" cy="4708370"/>
          </a:xfrm>
          <a:prstGeom prst="rect">
            <a:avLst/>
          </a:prstGeom>
        </p:spPr>
      </p:pic>
    </p:spTree>
    <p:extLst>
      <p:ext uri="{BB962C8B-B14F-4D97-AF65-F5344CB8AC3E}">
        <p14:creationId xmlns:p14="http://schemas.microsoft.com/office/powerpoint/2010/main" val="29497941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6CE8BF-EF0B-7111-EBD6-5689AD022A70}"/>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74BF1F2-8A16-2790-67AE-D5C8F4840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63061DB6-E6C4-095E-699C-AA1AA7DA2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B251F8F-705F-9723-5FDB-D88EE9958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E4519D7-6FB5-DECE-6FD3-6F0B3EA30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0FA0FE6-6C33-8E93-2EBE-26549E759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C1D4EDE-B1CE-8646-AE7B-409CDB650263}"/>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Random Forest (-10 Years Back) - Feature Importance </a:t>
            </a:r>
          </a:p>
        </p:txBody>
      </p:sp>
      <p:pic>
        <p:nvPicPr>
          <p:cNvPr id="5" name="Picture 4">
            <a:extLst>
              <a:ext uri="{FF2B5EF4-FFF2-40B4-BE49-F238E27FC236}">
                <a16:creationId xmlns:a16="http://schemas.microsoft.com/office/drawing/2014/main" id="{5FC3510A-FB54-27D2-0B01-06DA7B830A4A}"/>
              </a:ext>
            </a:extLst>
          </p:cNvPr>
          <p:cNvPicPr>
            <a:picLocks noChangeAspect="1"/>
          </p:cNvPicPr>
          <p:nvPr/>
        </p:nvPicPr>
        <p:blipFill>
          <a:blip r:embed="rId3"/>
          <a:stretch>
            <a:fillRect/>
          </a:stretch>
        </p:blipFill>
        <p:spPr>
          <a:xfrm>
            <a:off x="1020004" y="1689871"/>
            <a:ext cx="9914282" cy="5054704"/>
          </a:xfrm>
          <a:prstGeom prst="rect">
            <a:avLst/>
          </a:prstGeom>
        </p:spPr>
      </p:pic>
    </p:spTree>
    <p:extLst>
      <p:ext uri="{BB962C8B-B14F-4D97-AF65-F5344CB8AC3E}">
        <p14:creationId xmlns:p14="http://schemas.microsoft.com/office/powerpoint/2010/main" val="2263952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899D88-847B-425B-755C-4143245A59AE}"/>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9224DD9-9219-44E5-8546-7AA7EBAEF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36DA44-5280-582F-1F11-29156E0EA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259A1AE-BFB6-D07A-AC4A-694DC660D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0CB69D0-E46F-D10F-A4D9-80AA5935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E9A4569-B487-D044-4DB5-2057793DC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BB909E8-90C6-0728-1128-6DFCC46E54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73E25B82-617C-6BB7-D6F5-63DE70A2C247}"/>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kern="1200" dirty="0">
                <a:solidFill>
                  <a:srgbClr val="FFFFFF"/>
                </a:solidFill>
                <a:latin typeface="+mj-lt"/>
                <a:ea typeface="+mj-ea"/>
                <a:cs typeface="+mj-cs"/>
              </a:rPr>
              <a:t>Feature Selection</a:t>
            </a:r>
          </a:p>
        </p:txBody>
      </p:sp>
    </p:spTree>
    <p:extLst>
      <p:ext uri="{BB962C8B-B14F-4D97-AF65-F5344CB8AC3E}">
        <p14:creationId xmlns:p14="http://schemas.microsoft.com/office/powerpoint/2010/main" val="21605353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93ACCC-345E-15E2-5E3D-03AE912E45F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5AF4E23-FCEE-7A39-4C52-BBDA88F7D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BBA8E6B-9C5D-9EEA-C1AD-FEF2FF5C6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C02BB3-6FC9-C35A-0F9B-A73076D34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3E7F3E4-57FC-263B-0471-C54A6F16B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AF1A875-CD9B-EB4A-D511-4B4C12AB0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9C72620-E85F-9365-6120-F6787F072D88}"/>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Random Forest Results (-5 Years Back)</a:t>
            </a:r>
          </a:p>
        </p:txBody>
      </p:sp>
      <p:pic>
        <p:nvPicPr>
          <p:cNvPr id="4" name="Picture 3">
            <a:extLst>
              <a:ext uri="{FF2B5EF4-FFF2-40B4-BE49-F238E27FC236}">
                <a16:creationId xmlns:a16="http://schemas.microsoft.com/office/drawing/2014/main" id="{85012281-B247-E1D9-702C-70C83F477321}"/>
              </a:ext>
            </a:extLst>
          </p:cNvPr>
          <p:cNvPicPr>
            <a:picLocks noChangeAspect="1"/>
          </p:cNvPicPr>
          <p:nvPr/>
        </p:nvPicPr>
        <p:blipFill>
          <a:blip r:embed="rId3"/>
          <a:stretch>
            <a:fillRect/>
          </a:stretch>
        </p:blipFill>
        <p:spPr>
          <a:xfrm>
            <a:off x="2238060" y="2298565"/>
            <a:ext cx="7478169" cy="3400900"/>
          </a:xfrm>
          <a:prstGeom prst="rect">
            <a:avLst/>
          </a:prstGeom>
        </p:spPr>
      </p:pic>
    </p:spTree>
    <p:extLst>
      <p:ext uri="{BB962C8B-B14F-4D97-AF65-F5344CB8AC3E}">
        <p14:creationId xmlns:p14="http://schemas.microsoft.com/office/powerpoint/2010/main" val="176838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C9FC4C-7022-ADE2-7B64-3AD9C3FA171D}"/>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4F76966-0F5C-BBE1-CE8B-265224AA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4D77A87F-DFA6-8BD2-AE12-4D39565EF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146C77-A3D4-5A63-96B6-55A82450FF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C704380-B1CC-CC29-4DA1-A3ED9B51A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0267F4C-7797-8D74-E41F-597673D87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48E6D6B-DA79-2402-41C7-5C627EEF8EA3}"/>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Random Forest (-5 Years Back) – Tree Example</a:t>
            </a:r>
          </a:p>
        </p:txBody>
      </p:sp>
      <p:pic>
        <p:nvPicPr>
          <p:cNvPr id="6" name="Picture 5">
            <a:extLst>
              <a:ext uri="{FF2B5EF4-FFF2-40B4-BE49-F238E27FC236}">
                <a16:creationId xmlns:a16="http://schemas.microsoft.com/office/drawing/2014/main" id="{F54E7B97-B9BE-50B7-8D72-5EE343BEE779}"/>
              </a:ext>
            </a:extLst>
          </p:cNvPr>
          <p:cNvPicPr>
            <a:picLocks noChangeAspect="1"/>
          </p:cNvPicPr>
          <p:nvPr/>
        </p:nvPicPr>
        <p:blipFill>
          <a:blip r:embed="rId3"/>
          <a:stretch>
            <a:fillRect/>
          </a:stretch>
        </p:blipFill>
        <p:spPr>
          <a:xfrm>
            <a:off x="-2" y="1708643"/>
            <a:ext cx="12192000" cy="5017161"/>
          </a:xfrm>
          <a:prstGeom prst="rect">
            <a:avLst/>
          </a:prstGeom>
        </p:spPr>
      </p:pic>
    </p:spTree>
    <p:extLst>
      <p:ext uri="{BB962C8B-B14F-4D97-AF65-F5344CB8AC3E}">
        <p14:creationId xmlns:p14="http://schemas.microsoft.com/office/powerpoint/2010/main" val="10779546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D8DD47-0BF5-CF1F-7161-0E114064031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EA9A6A1-0EF7-9D4A-F70F-623EB38F6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092FEC1-1E16-4CFB-91F1-BC42EAF08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9640E17-8621-E454-683F-4BDDA83E4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CF6BF7-9A63-CD2A-4A27-F85D33C4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2F0EB72-E7B2-7602-BA91-801395CCE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5375258-7FF0-9FDA-9C11-E53277FB261F}"/>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Random Forest (-5 Years Back) - Feature Importance </a:t>
            </a:r>
          </a:p>
        </p:txBody>
      </p:sp>
      <p:pic>
        <p:nvPicPr>
          <p:cNvPr id="4" name="Picture 3">
            <a:extLst>
              <a:ext uri="{FF2B5EF4-FFF2-40B4-BE49-F238E27FC236}">
                <a16:creationId xmlns:a16="http://schemas.microsoft.com/office/drawing/2014/main" id="{CBE8E77F-85DA-FD90-7DBB-0B1FD7652056}"/>
              </a:ext>
            </a:extLst>
          </p:cNvPr>
          <p:cNvPicPr>
            <a:picLocks noChangeAspect="1"/>
          </p:cNvPicPr>
          <p:nvPr/>
        </p:nvPicPr>
        <p:blipFill>
          <a:blip r:embed="rId3"/>
          <a:stretch>
            <a:fillRect/>
          </a:stretch>
        </p:blipFill>
        <p:spPr>
          <a:xfrm>
            <a:off x="1918981" y="1715144"/>
            <a:ext cx="8354038" cy="5010610"/>
          </a:xfrm>
          <a:prstGeom prst="rect">
            <a:avLst/>
          </a:prstGeom>
        </p:spPr>
      </p:pic>
    </p:spTree>
    <p:extLst>
      <p:ext uri="{BB962C8B-B14F-4D97-AF65-F5344CB8AC3E}">
        <p14:creationId xmlns:p14="http://schemas.microsoft.com/office/powerpoint/2010/main" val="208225617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B793AA-B23A-77EE-EBF7-5097535751E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653516E-772C-2165-7A29-017E019F1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F8924FEF-1D83-F761-D72B-553F3D29D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8AE2600-5B01-FEC0-E58D-CF74CB246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E8E2C20-57B9-3178-5F6A-8F0253208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6CC5023-29A0-300C-D0CF-33C501C27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F5BEE2C-1345-5F32-1C01-47BB6A616A3E}"/>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Random Forest Results (-3 Years Back)</a:t>
            </a:r>
          </a:p>
        </p:txBody>
      </p:sp>
      <p:pic>
        <p:nvPicPr>
          <p:cNvPr id="4" name="Picture 3">
            <a:extLst>
              <a:ext uri="{FF2B5EF4-FFF2-40B4-BE49-F238E27FC236}">
                <a16:creationId xmlns:a16="http://schemas.microsoft.com/office/drawing/2014/main" id="{D753D901-C856-0690-4C76-26F12989ED99}"/>
              </a:ext>
            </a:extLst>
          </p:cNvPr>
          <p:cNvPicPr>
            <a:picLocks noChangeAspect="1"/>
          </p:cNvPicPr>
          <p:nvPr/>
        </p:nvPicPr>
        <p:blipFill>
          <a:blip r:embed="rId3"/>
          <a:stretch>
            <a:fillRect/>
          </a:stretch>
        </p:blipFill>
        <p:spPr>
          <a:xfrm>
            <a:off x="2371205" y="2348416"/>
            <a:ext cx="7449590" cy="3419952"/>
          </a:xfrm>
          <a:prstGeom prst="rect">
            <a:avLst/>
          </a:prstGeom>
        </p:spPr>
      </p:pic>
    </p:spTree>
    <p:extLst>
      <p:ext uri="{BB962C8B-B14F-4D97-AF65-F5344CB8AC3E}">
        <p14:creationId xmlns:p14="http://schemas.microsoft.com/office/powerpoint/2010/main" val="30897299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1150B3-D986-1C2F-0E72-654EE92675A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3B30859-CF17-ADB7-AB7D-5C2ACF718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55ABC3F-6934-FD44-3770-4AFC5705C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47CDCC-C9C4-F864-0EF1-49ABBAA69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795590-917E-ADC7-0AF5-C6BB7EC38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2121A98-57D3-C836-8B50-6EAFF2DB7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83F1FD4-5F75-4DD9-D401-EA79558477CC}"/>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Random Forest (-3 Years Back) – Tree Example</a:t>
            </a:r>
          </a:p>
        </p:txBody>
      </p:sp>
      <p:pic>
        <p:nvPicPr>
          <p:cNvPr id="6" name="Picture 5">
            <a:extLst>
              <a:ext uri="{FF2B5EF4-FFF2-40B4-BE49-F238E27FC236}">
                <a16:creationId xmlns:a16="http://schemas.microsoft.com/office/drawing/2014/main" id="{4BF71A90-F5B9-C606-9C2F-FA3444814CBB}"/>
              </a:ext>
            </a:extLst>
          </p:cNvPr>
          <p:cNvPicPr>
            <a:picLocks noChangeAspect="1"/>
          </p:cNvPicPr>
          <p:nvPr/>
        </p:nvPicPr>
        <p:blipFill>
          <a:blip r:embed="rId3"/>
          <a:srcRect l="1461"/>
          <a:stretch/>
        </p:blipFill>
        <p:spPr>
          <a:xfrm>
            <a:off x="89066" y="1745573"/>
            <a:ext cx="12013868" cy="4943301"/>
          </a:xfrm>
          <a:prstGeom prst="rect">
            <a:avLst/>
          </a:prstGeom>
        </p:spPr>
      </p:pic>
    </p:spTree>
    <p:extLst>
      <p:ext uri="{BB962C8B-B14F-4D97-AF65-F5344CB8AC3E}">
        <p14:creationId xmlns:p14="http://schemas.microsoft.com/office/powerpoint/2010/main" val="13853188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9E9E57-1CA2-E9B3-AB30-302E6E9CC34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6B0047-B452-554D-D5E3-5B31880DC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31A49B64-B9C3-D683-013E-20B037A40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000A2E1-643B-D27E-F6E5-C467C1C5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9CBFC95-05C6-CB2B-8291-E699DC205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E66E0A6-E684-33C9-3166-0484AEA6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9553B6F-4A26-B0FA-8630-01B50DA1B1F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Random Forest (-3 Years Back) - Feature Importance </a:t>
            </a:r>
          </a:p>
        </p:txBody>
      </p:sp>
      <p:pic>
        <p:nvPicPr>
          <p:cNvPr id="4" name="Picture 3">
            <a:extLst>
              <a:ext uri="{FF2B5EF4-FFF2-40B4-BE49-F238E27FC236}">
                <a16:creationId xmlns:a16="http://schemas.microsoft.com/office/drawing/2014/main" id="{BBA806C3-21E0-79B8-D83A-ECEB29F4E85F}"/>
              </a:ext>
            </a:extLst>
          </p:cNvPr>
          <p:cNvPicPr>
            <a:picLocks noChangeAspect="1"/>
          </p:cNvPicPr>
          <p:nvPr/>
        </p:nvPicPr>
        <p:blipFill>
          <a:blip r:embed="rId3"/>
          <a:stretch>
            <a:fillRect/>
          </a:stretch>
        </p:blipFill>
        <p:spPr>
          <a:xfrm>
            <a:off x="2196767" y="1707815"/>
            <a:ext cx="7798465" cy="4797025"/>
          </a:xfrm>
          <a:prstGeom prst="rect">
            <a:avLst/>
          </a:prstGeom>
        </p:spPr>
      </p:pic>
    </p:spTree>
    <p:extLst>
      <p:ext uri="{BB962C8B-B14F-4D97-AF65-F5344CB8AC3E}">
        <p14:creationId xmlns:p14="http://schemas.microsoft.com/office/powerpoint/2010/main" val="33546683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6D41B71F-B2FB-4864-BFC2-430A6AA20350}"/>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A3B7CE-2F8A-CA02-5EAD-A5BAEC941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27CAB84-3CC9-730A-2609-CBD766E2C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99E1594-26F5-8E7E-9079-E71570842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D69AA23-066A-FE02-8F8B-3FEF385D9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ECCD9FFB-499F-02B1-61B9-4887FBD24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4E5E4F73-8DE3-406C-24FD-6A824962D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D825D7E-B2CC-4F48-91FB-266BB08AD2B1}"/>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Results – </a:t>
            </a:r>
            <a:r>
              <a:rPr lang="en-US" dirty="0" err="1">
                <a:solidFill>
                  <a:srgbClr val="FFFFFF"/>
                </a:solidFill>
              </a:rPr>
              <a:t>XGBoost</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5067940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64146A90-F520-FA90-A4D9-B8A655F7FED4}"/>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7CACA5F-B982-6909-DC0E-A6FB074C3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71319E75-0532-7E68-C07D-CDDD69185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9C83376-ABBF-E778-53A8-392A61385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FE6F5A7-D3ED-4427-E60B-46BFD9209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13A8B3-4A69-E618-F2B9-B205AEB2D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B3108D1-B8D6-2CB9-B936-825C2E16EC1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400" dirty="0">
                <a:solidFill>
                  <a:srgbClr val="FFFFFF"/>
                </a:solidFill>
              </a:rPr>
              <a:t> </a:t>
            </a:r>
            <a:r>
              <a:rPr lang="en-US" sz="4000" dirty="0">
                <a:solidFill>
                  <a:srgbClr val="FFFFFF"/>
                </a:solidFill>
              </a:rPr>
              <a:t>Results (-10 Years Back)</a:t>
            </a:r>
          </a:p>
        </p:txBody>
      </p:sp>
    </p:spTree>
    <p:extLst>
      <p:ext uri="{BB962C8B-B14F-4D97-AF65-F5344CB8AC3E}">
        <p14:creationId xmlns:p14="http://schemas.microsoft.com/office/powerpoint/2010/main" val="236385114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865E0CC-4E5E-8421-BAAA-E1BAD021033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C7AF937-6E06-A046-A504-1C690DD01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C1F66B6C-1767-74F5-CA5A-60A3701E46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5EBA8A9-6710-B730-FE08-DE0FDF28F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383C781-124B-D23C-630C-2CDD23D0E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957AAD2-B275-1B0A-722F-0EA0EBF70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037B636-199E-E334-7AF0-BADC8344ABED}"/>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(-10 Years Back) – First Tree</a:t>
            </a:r>
          </a:p>
        </p:txBody>
      </p:sp>
    </p:spTree>
    <p:extLst>
      <p:ext uri="{BB962C8B-B14F-4D97-AF65-F5344CB8AC3E}">
        <p14:creationId xmlns:p14="http://schemas.microsoft.com/office/powerpoint/2010/main" val="277358752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5EA81449-7C13-61B6-4831-A985DF819BD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54CFCB9-D3F7-6A98-D552-C014DD055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A667DD7-79A2-DFA8-7BEC-5096373AE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1FEAB49-3AB0-6C1B-E2BB-94EEBCF15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F21D800-B672-591E-924E-173B5BE6B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200175F-39BC-C401-5DEA-CF9C14091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7E13E8A-C21B-4D5A-C722-2293C335B503}"/>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(-10 Years Back) – Second Tree</a:t>
            </a:r>
          </a:p>
        </p:txBody>
      </p:sp>
    </p:spTree>
    <p:extLst>
      <p:ext uri="{BB962C8B-B14F-4D97-AF65-F5344CB8AC3E}">
        <p14:creationId xmlns:p14="http://schemas.microsoft.com/office/powerpoint/2010/main" val="2674000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F62CCD-608F-7C4F-F950-1D74D8B330F9}"/>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2DDA243-586A-C522-6612-B81DB3C56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BB38BF2-6B93-4D02-5E25-603D34631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33E9595-C2FB-879C-B532-A5EF7BDFF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5C6B10A-7061-3E75-1598-E79475E21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EBDE1C4-B1C3-880F-0CC8-45AAC542C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4FAF02A-9D4A-AA37-747C-797C01BAE813}"/>
              </a:ext>
            </a:extLst>
          </p:cNvPr>
          <p:cNvSpPr>
            <a:spLocks noGrp="1"/>
          </p:cNvSpPr>
          <p:nvPr>
            <p:ph type="title"/>
          </p:nvPr>
        </p:nvSpPr>
        <p:spPr>
          <a:xfrm>
            <a:off x="699713" y="353160"/>
            <a:ext cx="9634731" cy="898581"/>
          </a:xfrm>
        </p:spPr>
        <p:txBody>
          <a:bodyPr vert="horz" lIns="91440" tIns="45720" rIns="91440" bIns="45720" rtlCol="0" anchor="ctr">
            <a:normAutofit/>
          </a:bodyPr>
          <a:lstStyle/>
          <a:p>
            <a:r>
              <a:rPr lang="en-US" sz="4000" dirty="0">
                <a:solidFill>
                  <a:srgbClr val="FFFFFF"/>
                </a:solidFill>
              </a:rPr>
              <a:t>Known Risk Factors – Demographic Features</a:t>
            </a:r>
          </a:p>
        </p:txBody>
      </p:sp>
      <p:sp>
        <p:nvSpPr>
          <p:cNvPr id="3" name="TextBox 2">
            <a:extLst>
              <a:ext uri="{FF2B5EF4-FFF2-40B4-BE49-F238E27FC236}">
                <a16:creationId xmlns:a16="http://schemas.microsoft.com/office/drawing/2014/main" id="{FE48EEED-73B2-8938-985E-3A071F8C926B}"/>
              </a:ext>
            </a:extLst>
          </p:cNvPr>
          <p:cNvSpPr txBox="1"/>
          <p:nvPr/>
        </p:nvSpPr>
        <p:spPr>
          <a:xfrm>
            <a:off x="554015" y="1963127"/>
            <a:ext cx="11083969" cy="3046988"/>
          </a:xfrm>
          <a:prstGeom prst="rect">
            <a:avLst/>
          </a:prstGeom>
          <a:noFill/>
        </p:spPr>
        <p:txBody>
          <a:bodyPr wrap="square" rtlCol="1">
            <a:spAutoFit/>
          </a:bodyPr>
          <a:lstStyle/>
          <a:p>
            <a:pPr marL="457200" indent="-457200">
              <a:buFont typeface="Arial" panose="020B0604020202020204" pitchFamily="34" charset="0"/>
              <a:buChar char="•"/>
            </a:pPr>
            <a:r>
              <a:rPr lang="en-US" sz="3200" kern="0" dirty="0">
                <a:latin typeface="Times New Roman" panose="02020603050405020304" pitchFamily="18" charset="0"/>
                <a:ea typeface="Times New Roman" panose="02020603050405020304" pitchFamily="18" charset="0"/>
              </a:rPr>
              <a:t>Family History</a:t>
            </a:r>
          </a:p>
          <a:p>
            <a:pPr marL="457200" indent="-457200">
              <a:buFont typeface="Arial" panose="020B0604020202020204" pitchFamily="34" charset="0"/>
              <a:buChar char="•"/>
            </a:pPr>
            <a:r>
              <a:rPr lang="en-US" sz="3200" kern="0" dirty="0">
                <a:latin typeface="Times New Roman" panose="02020603050405020304" pitchFamily="18" charset="0"/>
                <a:ea typeface="Times New Roman" panose="02020603050405020304" pitchFamily="18" charset="0"/>
              </a:rPr>
              <a:t>Sector</a:t>
            </a:r>
          </a:p>
          <a:p>
            <a:pPr marL="457200" indent="-457200">
              <a:buFont typeface="Arial" panose="020B0604020202020204" pitchFamily="34" charset="0"/>
              <a:buChar char="•"/>
            </a:pPr>
            <a:r>
              <a:rPr lang="en-US" sz="3200" kern="0" dirty="0">
                <a:latin typeface="Times New Roman" panose="02020603050405020304" pitchFamily="18" charset="0"/>
                <a:ea typeface="Times New Roman" panose="02020603050405020304" pitchFamily="18" charset="0"/>
              </a:rPr>
              <a:t>Age</a:t>
            </a:r>
          </a:p>
          <a:p>
            <a:pPr marL="457200" indent="-457200">
              <a:buFont typeface="Arial" panose="020B0604020202020204" pitchFamily="34" charset="0"/>
              <a:buChar char="•"/>
            </a:pPr>
            <a:r>
              <a:rPr lang="en-US" sz="3200" kern="0" dirty="0">
                <a:effectLst/>
                <a:latin typeface="Times New Roman" panose="02020603050405020304" pitchFamily="18" charset="0"/>
                <a:ea typeface="Times New Roman" panose="02020603050405020304" pitchFamily="18" charset="0"/>
              </a:rPr>
              <a:t>BMI</a:t>
            </a:r>
          </a:p>
          <a:p>
            <a:pPr marL="457200" indent="-457200">
              <a:buFont typeface="Arial" panose="020B0604020202020204" pitchFamily="34" charset="0"/>
              <a:buChar char="•"/>
            </a:pPr>
            <a:endParaRPr lang="en-US" sz="3200" kern="0" dirty="0">
              <a:effectLst/>
              <a:latin typeface="Times New Roman" panose="02020603050405020304" pitchFamily="18" charset="0"/>
              <a:ea typeface="Times New Roman" panose="02020603050405020304" pitchFamily="18" charset="0"/>
            </a:endParaRPr>
          </a:p>
          <a:p>
            <a:endParaRPr lang="he-IL" sz="3200" dirty="0"/>
          </a:p>
        </p:txBody>
      </p:sp>
    </p:spTree>
    <p:extLst>
      <p:ext uri="{BB962C8B-B14F-4D97-AF65-F5344CB8AC3E}">
        <p14:creationId xmlns:p14="http://schemas.microsoft.com/office/powerpoint/2010/main" val="5115985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BE6E38A-DB01-2C3F-734D-58FAD27B036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6E02CF4-F068-33F0-3FC1-64C42C456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3E13FE52-7659-C82C-D2EC-41B5D8794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B14E47D-A74E-B294-7760-86EA00887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F306DE5-D7B5-F829-41D2-0AE570715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416F5E3-0D69-9CCE-4C2B-9878F00ED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94EC890-9D2C-E116-F28F-09562C986B08}"/>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(-10 Years Back) – Third Tree</a:t>
            </a:r>
          </a:p>
        </p:txBody>
      </p:sp>
    </p:spTree>
    <p:extLst>
      <p:ext uri="{BB962C8B-B14F-4D97-AF65-F5344CB8AC3E}">
        <p14:creationId xmlns:p14="http://schemas.microsoft.com/office/powerpoint/2010/main" val="378532708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3F80130-67B0-EABD-D69B-39CFB9335B64}"/>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78D97B3-6DCD-F30B-9F88-A1B20C14B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707C003-4F04-F81D-6B37-7116427E8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7F7545-0B2B-6DCC-26A6-DCCCAA5BE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07588E-510E-8536-25C3-2DDE34639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91732F2-A3B8-952B-74A4-71579757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73C9F89-BC1D-778E-6B0C-9C69319D28E1}"/>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(-10 Years Back) - Feature Importance </a:t>
            </a:r>
          </a:p>
        </p:txBody>
      </p:sp>
    </p:spTree>
    <p:extLst>
      <p:ext uri="{BB962C8B-B14F-4D97-AF65-F5344CB8AC3E}">
        <p14:creationId xmlns:p14="http://schemas.microsoft.com/office/powerpoint/2010/main" val="785765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9F276B4-C5A8-1E0F-5511-E87542AC779A}"/>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911825F-8850-6DED-DFAB-14E2F3C01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95FD95D3-4830-FCDB-8A91-DA02D57A6B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D2D4844-3C28-8E71-FD96-AEC945CA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597D523-A962-EC79-939E-14C7E2033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DB44E8F-BE09-0DD1-7DDD-4D80EC49A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BE455020-0CA6-D934-729A-902CD0912448}"/>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400" dirty="0">
                <a:solidFill>
                  <a:srgbClr val="FFFFFF"/>
                </a:solidFill>
              </a:rPr>
              <a:t> </a:t>
            </a:r>
            <a:r>
              <a:rPr lang="en-US" sz="4000" dirty="0">
                <a:solidFill>
                  <a:srgbClr val="FFFFFF"/>
                </a:solidFill>
              </a:rPr>
              <a:t>Results (-5 Years Back)</a:t>
            </a:r>
          </a:p>
        </p:txBody>
      </p:sp>
    </p:spTree>
    <p:extLst>
      <p:ext uri="{BB962C8B-B14F-4D97-AF65-F5344CB8AC3E}">
        <p14:creationId xmlns:p14="http://schemas.microsoft.com/office/powerpoint/2010/main" val="23758859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9AB3DB05-679C-D32E-A428-3641C0FF317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E9993EC-FCE4-C16C-ADAF-EAEDB909B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1103CED7-B5B6-8136-649C-A42CBB360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A79FEDE-DC4C-C5B6-E080-6E23B612F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BC67284-FFB4-9D2D-96A8-FD4D7200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FC3A68E-DE98-F030-33B7-E6393240A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818E327-DB67-C995-4DBC-096CE6B4A2AC}"/>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(-5 Years Back) – First Tree</a:t>
            </a:r>
          </a:p>
        </p:txBody>
      </p:sp>
    </p:spTree>
    <p:extLst>
      <p:ext uri="{BB962C8B-B14F-4D97-AF65-F5344CB8AC3E}">
        <p14:creationId xmlns:p14="http://schemas.microsoft.com/office/powerpoint/2010/main" val="144680252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06DBC88-0070-3A17-CCF7-B5907120548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2282AB-3FB7-0ECC-6107-3CF11DF12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04D5AD1B-2B11-745D-9BE7-105CCDB18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499CDB2-10E2-B13A-8A4A-DBFD95AE4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DE587F-9597-96E2-080C-F85281489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D0265E0-F405-EF8C-A83A-9B538C309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B963739-8E01-5412-C359-A72893CB9BD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(-5 Years Back) – Second Tree</a:t>
            </a:r>
          </a:p>
        </p:txBody>
      </p:sp>
    </p:spTree>
    <p:extLst>
      <p:ext uri="{BB962C8B-B14F-4D97-AF65-F5344CB8AC3E}">
        <p14:creationId xmlns:p14="http://schemas.microsoft.com/office/powerpoint/2010/main" val="20446719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99D1DEFD-D184-4599-256D-B76ADB3BFDD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D3CBF14-E0B4-12EE-D1A0-3EADE5303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BBB5B782-466A-AAE5-A880-D8A1E3905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6CC463A-E271-87A5-86F6-9D668CDEC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4EFE8C2-506F-1612-8CFE-1F5B3F2AE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51B7587-3768-3623-CBC9-AB97E6046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2943AB9-1976-A62B-3724-1FB52EEE728F}"/>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(-5 Years Back) – Third Tree</a:t>
            </a:r>
          </a:p>
        </p:txBody>
      </p:sp>
    </p:spTree>
    <p:extLst>
      <p:ext uri="{BB962C8B-B14F-4D97-AF65-F5344CB8AC3E}">
        <p14:creationId xmlns:p14="http://schemas.microsoft.com/office/powerpoint/2010/main" val="4219048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D674B5D-A68F-DDB9-BAF2-9EC7DB8E8BD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941B5D0-3BC8-E318-A21F-4218870D6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4749439-1477-7B98-2576-A83EF5285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4537056-3D04-EF20-632C-AAF110790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6A30FB-FAD6-D5F3-8E4B-D78ECBEF7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444C7FB-BDB1-FC5A-DF67-ECDEB95D2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CB5495D-14C5-AA6F-CF8A-A174360A1AB8}"/>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(-5 Years Back) - Feature Importance </a:t>
            </a:r>
          </a:p>
        </p:txBody>
      </p:sp>
    </p:spTree>
    <p:extLst>
      <p:ext uri="{BB962C8B-B14F-4D97-AF65-F5344CB8AC3E}">
        <p14:creationId xmlns:p14="http://schemas.microsoft.com/office/powerpoint/2010/main" val="31705617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6BDFC98-3166-1708-3B43-CC992EAD6FE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148172-45C2-3186-2D87-026239D91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84427AB5-BAD4-25BA-1326-25190894B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591854B-F6F3-739C-8621-F76EBFAD6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D58D740-666E-C517-118E-D237C11B0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658B565-40E7-8034-FF5A-DA369EA89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74AA5B8-206D-4A4F-ED04-B0227E5A290D}"/>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400" dirty="0">
                <a:solidFill>
                  <a:srgbClr val="FFFFFF"/>
                </a:solidFill>
              </a:rPr>
              <a:t> </a:t>
            </a:r>
            <a:r>
              <a:rPr lang="en-US" sz="4000" dirty="0">
                <a:solidFill>
                  <a:srgbClr val="FFFFFF"/>
                </a:solidFill>
              </a:rPr>
              <a:t>Results (-3 Years Back)</a:t>
            </a:r>
          </a:p>
        </p:txBody>
      </p:sp>
    </p:spTree>
    <p:extLst>
      <p:ext uri="{BB962C8B-B14F-4D97-AF65-F5344CB8AC3E}">
        <p14:creationId xmlns:p14="http://schemas.microsoft.com/office/powerpoint/2010/main" val="243805136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554169E-0931-5B9D-DF92-AAAFCF8029AC}"/>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41F345A-17D8-0F2A-A1F4-72658794C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CEEF500F-72E7-632F-864F-6AF6428C9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EDBD2D6-0091-D145-871A-71461E285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FCFD2F2-BEDD-3A2B-8D73-7C37C096C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9F1881A-9DD0-7621-DA5A-963410CB2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E5A3B6E-C92D-99F5-D2D1-935A1B448B4F}"/>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(-3 Years Back) – First Tree</a:t>
            </a:r>
          </a:p>
        </p:txBody>
      </p:sp>
    </p:spTree>
    <p:extLst>
      <p:ext uri="{BB962C8B-B14F-4D97-AF65-F5344CB8AC3E}">
        <p14:creationId xmlns:p14="http://schemas.microsoft.com/office/powerpoint/2010/main" val="282201394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7B4B0C2-33C9-2016-C6B5-66CD0516EF3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6DCD3A3-0E8F-ADCA-5FBB-295ED154B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488BF2E8-D8D4-D7A6-C4BB-604056FDE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9161A23-9795-0A51-72A9-88C6888CF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66F084-E2F4-B1D9-B3DC-C8E378C49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8917674-0B53-E4FB-7131-9BCC2A6B5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2389504-CFCD-4D00-19F9-85A73C778EFB}"/>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(-3 Years Back) – Second Tree</a:t>
            </a:r>
          </a:p>
        </p:txBody>
      </p:sp>
    </p:spTree>
    <p:extLst>
      <p:ext uri="{BB962C8B-B14F-4D97-AF65-F5344CB8AC3E}">
        <p14:creationId xmlns:p14="http://schemas.microsoft.com/office/powerpoint/2010/main" val="4037079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BB0000-BBD3-DA6B-9949-10FD6E7674B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140BEEB-9694-062C-8414-9131A3E67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1DE83946-7B4D-8786-3A5F-7BD40B2EA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64D406D-2DFB-7CF9-CB12-3D143FACA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AB4D32-4DCF-BDD9-9FED-54CB92391F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31CD997-1DCA-FDCC-8B6F-899398A48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C12183D-2559-8CC6-C68D-6AD6B2C0190A}"/>
              </a:ext>
            </a:extLst>
          </p:cNvPr>
          <p:cNvSpPr>
            <a:spLocks noGrp="1"/>
          </p:cNvSpPr>
          <p:nvPr>
            <p:ph type="title"/>
          </p:nvPr>
        </p:nvSpPr>
        <p:spPr>
          <a:xfrm>
            <a:off x="699713" y="353160"/>
            <a:ext cx="9634731" cy="898581"/>
          </a:xfrm>
        </p:spPr>
        <p:txBody>
          <a:bodyPr vert="horz" lIns="91440" tIns="45720" rIns="91440" bIns="45720" rtlCol="0" anchor="ctr">
            <a:normAutofit/>
          </a:bodyPr>
          <a:lstStyle/>
          <a:p>
            <a:r>
              <a:rPr lang="en-US" sz="4000" dirty="0">
                <a:solidFill>
                  <a:srgbClr val="FFFFFF"/>
                </a:solidFill>
              </a:rPr>
              <a:t>Laboratory Tests Selection</a:t>
            </a:r>
          </a:p>
        </p:txBody>
      </p:sp>
      <p:sp>
        <p:nvSpPr>
          <p:cNvPr id="3" name="TextBox 2">
            <a:extLst>
              <a:ext uri="{FF2B5EF4-FFF2-40B4-BE49-F238E27FC236}">
                <a16:creationId xmlns:a16="http://schemas.microsoft.com/office/drawing/2014/main" id="{2263DBC5-998E-27E5-1A3D-4BAD2695BB6E}"/>
              </a:ext>
            </a:extLst>
          </p:cNvPr>
          <p:cNvSpPr txBox="1"/>
          <p:nvPr/>
        </p:nvSpPr>
        <p:spPr>
          <a:xfrm>
            <a:off x="554015" y="1963127"/>
            <a:ext cx="11083969" cy="1077218"/>
          </a:xfrm>
          <a:prstGeom prst="rect">
            <a:avLst/>
          </a:prstGeom>
          <a:noFill/>
        </p:spPr>
        <p:txBody>
          <a:bodyPr wrap="square" rtlCol="1">
            <a:spAutoFit/>
          </a:bodyPr>
          <a:lstStyle/>
          <a:p>
            <a:r>
              <a:rPr lang="en-US" sz="3200" kern="0" dirty="0">
                <a:effectLst/>
                <a:latin typeface="Times New Roman" panose="02020603050405020304" pitchFamily="18" charset="0"/>
                <a:ea typeface="Times New Roman" panose="02020603050405020304" pitchFamily="18" charset="0"/>
              </a:rPr>
              <a:t>The laboratory test database contains ~76M results of 2,989 different laboratory tests. </a:t>
            </a:r>
          </a:p>
        </p:txBody>
      </p:sp>
    </p:spTree>
    <p:extLst>
      <p:ext uri="{BB962C8B-B14F-4D97-AF65-F5344CB8AC3E}">
        <p14:creationId xmlns:p14="http://schemas.microsoft.com/office/powerpoint/2010/main" val="408878736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4747997-6CAB-2ECE-C750-D5CA2916E35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0AE0A70-9EB2-BE0D-6CDF-E66F00A9B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669F8106-8558-98D8-3018-7F57B1E68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C098B11-36A0-4497-E39E-B794AF3C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B9FCBAC-9CA8-BA12-6EEE-348DADF03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DFB9554-84E7-C272-06FE-59AF678CE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A2AD096-D9E7-D1CD-B65B-4DE2C236E8DA}"/>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(-3 Years Back) – Third Tree</a:t>
            </a:r>
          </a:p>
        </p:txBody>
      </p:sp>
    </p:spTree>
    <p:extLst>
      <p:ext uri="{BB962C8B-B14F-4D97-AF65-F5344CB8AC3E}">
        <p14:creationId xmlns:p14="http://schemas.microsoft.com/office/powerpoint/2010/main" val="244768577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E4565EE-A5DC-4549-69DC-B546733CEC6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BE5E64C-F59C-5B4F-55B5-10E2E37E1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4CF08644-BBFD-FB23-E546-5C831F2BD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A81F6E4-15D3-6AB9-DD99-FE205C71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B875-C36D-0299-CF91-253CF4170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B49D398-EBA2-8B06-96F3-D297223F3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67D2E8F-1E67-5572-8DA7-8CD8A4FF9070}"/>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400" dirty="0" err="1">
                <a:solidFill>
                  <a:srgbClr val="FFFFFF"/>
                </a:solidFill>
              </a:rPr>
              <a:t>XGBoost</a:t>
            </a:r>
            <a:r>
              <a:rPr lang="en-US" sz="4000" dirty="0">
                <a:solidFill>
                  <a:srgbClr val="FFFFFF"/>
                </a:solidFill>
              </a:rPr>
              <a:t> (-3 Years Back) - Feature Importance </a:t>
            </a:r>
          </a:p>
        </p:txBody>
      </p:sp>
    </p:spTree>
    <p:extLst>
      <p:ext uri="{BB962C8B-B14F-4D97-AF65-F5344CB8AC3E}">
        <p14:creationId xmlns:p14="http://schemas.microsoft.com/office/powerpoint/2010/main" val="37228174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EBF4618-3BCC-81E5-976D-E9287C13F8B3}"/>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16166EC-DC24-A2FA-044C-335356B6B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BBAF8E3-0D65-F66B-3122-F22DD9E54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1BA9CDA-5BC4-D9D1-E749-DAFB3E8E3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17DE3A7-49D4-1690-65FD-C8EB5CF2E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E38161A-86CC-0BDC-F512-434041B2E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B344161E-E180-9A27-E096-3BDB635C3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C8DA3C4A-BD6D-6926-D140-837F0D76D336}"/>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kern="1200" dirty="0">
                <a:solidFill>
                  <a:srgbClr val="FFFFFF"/>
                </a:solidFill>
                <a:latin typeface="+mj-lt"/>
                <a:ea typeface="+mj-ea"/>
                <a:cs typeface="+mj-cs"/>
              </a:rPr>
              <a:t>Our Result</a:t>
            </a:r>
            <a:r>
              <a:rPr lang="en-US" dirty="0">
                <a:solidFill>
                  <a:srgbClr val="FFFFFF"/>
                </a:solidFill>
              </a:rPr>
              <a:t>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62611496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084D5E1-6D3E-E8EB-BE50-D284889DE06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8D4C897-465A-A2C1-A00A-2ED691443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D411F50-3F25-0EF6-FCA0-208A0E0B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9E981A-AA3C-4D1B-9DA5-267F49ABC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B0E4D9F-4996-B9EE-38CA-23FC45940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08DD45F-3561-306C-03E8-CC889AC1E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DB3EB22-70EA-5981-8544-89F09BF3E75B}"/>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Test Scores</a:t>
            </a:r>
          </a:p>
        </p:txBody>
      </p:sp>
      <p:sp>
        <p:nvSpPr>
          <p:cNvPr id="3" name="תיבת טקסט 20">
            <a:extLst>
              <a:ext uri="{FF2B5EF4-FFF2-40B4-BE49-F238E27FC236}">
                <a16:creationId xmlns:a16="http://schemas.microsoft.com/office/drawing/2014/main" id="{81F761F0-BD93-0D9E-30EC-E7D0637E5B36}"/>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טבלה 4">
            <a:extLst>
              <a:ext uri="{FF2B5EF4-FFF2-40B4-BE49-F238E27FC236}">
                <a16:creationId xmlns:a16="http://schemas.microsoft.com/office/drawing/2014/main" id="{8A812DAF-CA07-C796-5E5E-DD06F759BF15}"/>
              </a:ext>
            </a:extLst>
          </p:cNvPr>
          <p:cNvGraphicFramePr>
            <a:graphicFrameLocks noGrp="1"/>
          </p:cNvGraphicFramePr>
          <p:nvPr>
            <p:extLst>
              <p:ext uri="{D42A27DB-BD31-4B8C-83A1-F6EECF244321}">
                <p14:modId xmlns:p14="http://schemas.microsoft.com/office/powerpoint/2010/main" val="315624752"/>
              </p:ext>
            </p:extLst>
          </p:nvPr>
        </p:nvGraphicFramePr>
        <p:xfrm>
          <a:off x="8403682" y="2821588"/>
          <a:ext cx="3798915" cy="3446726"/>
        </p:xfrm>
        <a:graphic>
          <a:graphicData uri="http://schemas.openxmlformats.org/drawingml/2006/table">
            <a:tbl>
              <a:tblPr rtl="1" firstRow="1" bandRow="1">
                <a:tableStyleId>{93296810-A885-4BE3-A3E7-6D5BEEA58F35}</a:tableStyleId>
              </a:tblPr>
              <a:tblGrid>
                <a:gridCol w="770176">
                  <a:extLst>
                    <a:ext uri="{9D8B030D-6E8A-4147-A177-3AD203B41FA5}">
                      <a16:colId xmlns:a16="http://schemas.microsoft.com/office/drawing/2014/main" val="3208043915"/>
                    </a:ext>
                  </a:extLst>
                </a:gridCol>
                <a:gridCol w="756897">
                  <a:extLst>
                    <a:ext uri="{9D8B030D-6E8A-4147-A177-3AD203B41FA5}">
                      <a16:colId xmlns:a16="http://schemas.microsoft.com/office/drawing/2014/main" val="367643649"/>
                    </a:ext>
                  </a:extLst>
                </a:gridCol>
                <a:gridCol w="929523">
                  <a:extLst>
                    <a:ext uri="{9D8B030D-6E8A-4147-A177-3AD203B41FA5}">
                      <a16:colId xmlns:a16="http://schemas.microsoft.com/office/drawing/2014/main" val="543268436"/>
                    </a:ext>
                  </a:extLst>
                </a:gridCol>
                <a:gridCol w="1342319">
                  <a:extLst>
                    <a:ext uri="{9D8B030D-6E8A-4147-A177-3AD203B41FA5}">
                      <a16:colId xmlns:a16="http://schemas.microsoft.com/office/drawing/2014/main" val="4000800803"/>
                    </a:ext>
                  </a:extLst>
                </a:gridCol>
              </a:tblGrid>
              <a:tr h="907809">
                <a:tc>
                  <a:txBody>
                    <a:bodyPr/>
                    <a:lstStyle/>
                    <a:p>
                      <a:pPr algn="ctr" rtl="0"/>
                      <a:r>
                        <a:rPr lang="en-US" sz="1400" dirty="0"/>
                        <a:t>-3</a:t>
                      </a:r>
                      <a:endParaRPr lang="he-IL" sz="1400" dirty="0"/>
                    </a:p>
                  </a:txBody>
                  <a:tcPr anchor="ctr"/>
                </a:tc>
                <a:tc>
                  <a:txBody>
                    <a:bodyPr/>
                    <a:lstStyle/>
                    <a:p>
                      <a:pPr algn="ctr" rtl="0"/>
                      <a:r>
                        <a:rPr lang="en-US" sz="1400" dirty="0"/>
                        <a:t>-5</a:t>
                      </a:r>
                      <a:endParaRPr lang="he-IL" sz="1400" dirty="0"/>
                    </a:p>
                  </a:txBody>
                  <a:tcPr anchor="ctr"/>
                </a:tc>
                <a:tc>
                  <a:txBody>
                    <a:bodyPr/>
                    <a:lstStyle/>
                    <a:p>
                      <a:pPr algn="ctr" rtl="0"/>
                      <a:r>
                        <a:rPr lang="en-US" sz="1400" dirty="0"/>
                        <a:t>-10</a:t>
                      </a:r>
                      <a:endParaRPr lang="he-IL" sz="1400" dirty="0"/>
                    </a:p>
                  </a:txBody>
                  <a:tcPr anchor="ctr"/>
                </a:tc>
                <a:tc>
                  <a:txBody>
                    <a:bodyPr/>
                    <a:lstStyle/>
                    <a:p>
                      <a:pPr algn="ctr" rtl="0"/>
                      <a:r>
                        <a:rPr lang="en-US" sz="1400" dirty="0"/>
                        <a:t>Time Window /</a:t>
                      </a:r>
                    </a:p>
                    <a:p>
                      <a:pPr algn="ctr" rtl="0"/>
                      <a:r>
                        <a:rPr lang="en-US" sz="1400" dirty="0"/>
                        <a:t>Model</a:t>
                      </a:r>
                      <a:endParaRPr lang="he-IL" sz="1400" dirty="0"/>
                    </a:p>
                  </a:txBody>
                  <a:tcPr anchor="ctr"/>
                </a:tc>
                <a:extLst>
                  <a:ext uri="{0D108BD9-81ED-4DB2-BD59-A6C34878D82A}">
                    <a16:rowId xmlns:a16="http://schemas.microsoft.com/office/drawing/2014/main" val="3380256796"/>
                  </a:ext>
                </a:extLst>
              </a:tr>
              <a:tr h="567381">
                <a:tc>
                  <a:txBody>
                    <a:bodyPr/>
                    <a:lstStyle/>
                    <a:p>
                      <a:pPr algn="ctr" rtl="0"/>
                      <a:r>
                        <a:rPr lang="en-US" sz="1400" dirty="0"/>
                        <a:t>0.7691</a:t>
                      </a:r>
                      <a:endParaRPr lang="he-IL" sz="1400" dirty="0"/>
                    </a:p>
                  </a:txBody>
                  <a:tcPr anchor="ctr"/>
                </a:tc>
                <a:tc>
                  <a:txBody>
                    <a:bodyPr/>
                    <a:lstStyle/>
                    <a:p>
                      <a:pPr algn="ctr" rtl="0"/>
                      <a:r>
                        <a:rPr lang="en-US" sz="1400" dirty="0"/>
                        <a:t>0.7538</a:t>
                      </a:r>
                      <a:endParaRPr lang="he-IL" sz="1400" dirty="0"/>
                    </a:p>
                  </a:txBody>
                  <a:tcPr anchor="ctr"/>
                </a:tc>
                <a:tc>
                  <a:txBody>
                    <a:bodyPr/>
                    <a:lstStyle/>
                    <a:p>
                      <a:pPr algn="ctr" rtl="0"/>
                      <a:r>
                        <a:rPr lang="en-US" sz="1400" dirty="0"/>
                        <a:t>0.6792</a:t>
                      </a:r>
                      <a:endParaRPr lang="he-IL" sz="1400" dirty="0"/>
                    </a:p>
                  </a:txBody>
                  <a:tcPr anchor="ctr"/>
                </a:tc>
                <a:tc>
                  <a:txBody>
                    <a:bodyPr/>
                    <a:lstStyle/>
                    <a:p>
                      <a:pPr algn="ctr" rtl="0"/>
                      <a:r>
                        <a:rPr lang="en-US" sz="1400" b="1" dirty="0"/>
                        <a:t>Random Forest</a:t>
                      </a:r>
                      <a:endParaRPr lang="he-IL" sz="1400" b="1" dirty="0"/>
                    </a:p>
                  </a:txBody>
                  <a:tcPr anchor="ctr"/>
                </a:tc>
                <a:extLst>
                  <a:ext uri="{0D108BD9-81ED-4DB2-BD59-A6C34878D82A}">
                    <a16:rowId xmlns:a16="http://schemas.microsoft.com/office/drawing/2014/main" val="3289727677"/>
                  </a:ext>
                </a:extLst>
              </a:tr>
              <a:tr h="567381">
                <a:tc>
                  <a:txBody>
                    <a:bodyPr/>
                    <a:lstStyle/>
                    <a:p>
                      <a:pPr algn="ctr" rtl="0"/>
                      <a:r>
                        <a:rPr lang="en-US" sz="1400" b="1" dirty="0"/>
                        <a:t>0.7817</a:t>
                      </a:r>
                      <a:endParaRPr lang="he-IL" sz="1400" b="1" dirty="0"/>
                    </a:p>
                  </a:txBody>
                  <a:tcPr anchor="ctr"/>
                </a:tc>
                <a:tc>
                  <a:txBody>
                    <a:bodyPr/>
                    <a:lstStyle/>
                    <a:p>
                      <a:pPr algn="ctr" rtl="0"/>
                      <a:r>
                        <a:rPr lang="en-US" sz="1400" b="1" dirty="0"/>
                        <a:t>0.7661</a:t>
                      </a:r>
                      <a:endParaRPr lang="he-IL" sz="1400" b="1" dirty="0"/>
                    </a:p>
                  </a:txBody>
                  <a:tcPr anchor="ctr"/>
                </a:tc>
                <a:tc>
                  <a:txBody>
                    <a:bodyPr/>
                    <a:lstStyle/>
                    <a:p>
                      <a:pPr algn="ctr" rtl="0"/>
                      <a:r>
                        <a:rPr lang="en-US" sz="1400" b="1" dirty="0"/>
                        <a:t>0.6940</a:t>
                      </a:r>
                      <a:endParaRPr lang="he-IL" sz="1400" b="1" dirty="0"/>
                    </a:p>
                  </a:txBody>
                  <a:tcPr anchor="ctr"/>
                </a:tc>
                <a:tc>
                  <a:txBody>
                    <a:bodyPr/>
                    <a:lstStyle/>
                    <a:p>
                      <a:pPr algn="ctr" rtl="0"/>
                      <a:r>
                        <a:rPr lang="en-US" sz="1400" b="1" dirty="0"/>
                        <a:t>XGBoost</a:t>
                      </a:r>
                      <a:endParaRPr lang="he-IL" sz="1400" b="1" dirty="0"/>
                    </a:p>
                  </a:txBody>
                  <a:tcPr anchor="ctr"/>
                </a:tc>
                <a:extLst>
                  <a:ext uri="{0D108BD9-81ED-4DB2-BD59-A6C34878D82A}">
                    <a16:rowId xmlns:a16="http://schemas.microsoft.com/office/drawing/2014/main" val="1522575158"/>
                  </a:ext>
                </a:extLst>
              </a:tr>
              <a:tr h="717720">
                <a:tc>
                  <a:txBody>
                    <a:bodyPr/>
                    <a:lstStyle/>
                    <a:p>
                      <a:pPr algn="ctr" rtl="0"/>
                      <a:r>
                        <a:rPr lang="en-US" sz="1400" dirty="0"/>
                        <a:t>0.7474</a:t>
                      </a:r>
                      <a:endParaRPr lang="he-IL" sz="1400" dirty="0"/>
                    </a:p>
                  </a:txBody>
                  <a:tcPr anchor="ctr"/>
                </a:tc>
                <a:tc>
                  <a:txBody>
                    <a:bodyPr/>
                    <a:lstStyle/>
                    <a:p>
                      <a:pPr algn="ctr" rtl="0"/>
                      <a:r>
                        <a:rPr lang="en-US" sz="1400" dirty="0"/>
                        <a:t>0.7421</a:t>
                      </a:r>
                      <a:endParaRPr lang="he-IL" sz="1400" dirty="0"/>
                    </a:p>
                  </a:txBody>
                  <a:tcPr anchor="ctr"/>
                </a:tc>
                <a:tc>
                  <a:txBody>
                    <a:bodyPr/>
                    <a:lstStyle/>
                    <a:p>
                      <a:pPr algn="ctr" rtl="0"/>
                      <a:r>
                        <a:rPr lang="en-US" sz="1400" dirty="0"/>
                        <a:t>0.6625</a:t>
                      </a:r>
                      <a:endParaRPr lang="he-IL" sz="1400" dirty="0"/>
                    </a:p>
                  </a:txBody>
                  <a:tcPr anchor="ctr"/>
                </a:tc>
                <a:tc>
                  <a:txBody>
                    <a:bodyPr/>
                    <a:lstStyle/>
                    <a:p>
                      <a:pPr algn="ctr" rtl="0"/>
                      <a:r>
                        <a:rPr lang="en-US" sz="1400" b="1" dirty="0"/>
                        <a:t>MLP</a:t>
                      </a:r>
                      <a:endParaRPr lang="he-IL" sz="1400" b="1" dirty="0"/>
                    </a:p>
                  </a:txBody>
                  <a:tcPr anchor="ctr"/>
                </a:tc>
                <a:extLst>
                  <a:ext uri="{0D108BD9-81ED-4DB2-BD59-A6C34878D82A}">
                    <a16:rowId xmlns:a16="http://schemas.microsoft.com/office/drawing/2014/main" val="1671236881"/>
                  </a:ext>
                </a:extLst>
              </a:tr>
              <a:tr h="686435">
                <a:tc>
                  <a:txBody>
                    <a:bodyPr/>
                    <a:lstStyle/>
                    <a:p>
                      <a:pPr algn="ctr" rtl="0"/>
                      <a:r>
                        <a:rPr lang="en-US" sz="1400" dirty="0"/>
                        <a:t>0.7525</a:t>
                      </a:r>
                      <a:endParaRPr lang="he-IL" sz="1400" dirty="0"/>
                    </a:p>
                  </a:txBody>
                  <a:tcPr anchor="ctr"/>
                </a:tc>
                <a:tc>
                  <a:txBody>
                    <a:bodyPr/>
                    <a:lstStyle/>
                    <a:p>
                      <a:pPr algn="ctr" rtl="0"/>
                      <a:r>
                        <a:rPr lang="en-US" sz="1400" dirty="0"/>
                        <a:t>0.7488</a:t>
                      </a:r>
                      <a:endParaRPr lang="he-IL" sz="1400" dirty="0"/>
                    </a:p>
                  </a:txBody>
                  <a:tcPr anchor="ctr"/>
                </a:tc>
                <a:tc>
                  <a:txBody>
                    <a:bodyPr/>
                    <a:lstStyle/>
                    <a:p>
                      <a:pPr algn="ctr" rtl="0"/>
                      <a:r>
                        <a:rPr lang="en-US" sz="1400" dirty="0"/>
                        <a:t>0.6690</a:t>
                      </a:r>
                      <a:endParaRPr lang="he-IL" sz="1400" dirty="0"/>
                    </a:p>
                  </a:txBody>
                  <a:tcPr anchor="ctr"/>
                </a:tc>
                <a:tc>
                  <a:txBody>
                    <a:bodyPr/>
                    <a:lstStyle/>
                    <a:p>
                      <a:pPr algn="ctr" rtl="0"/>
                      <a:r>
                        <a:rPr lang="en-US" sz="1400" b="1" dirty="0"/>
                        <a:t>Logistic Regression</a:t>
                      </a:r>
                      <a:endParaRPr lang="he-IL" sz="1400" b="1" dirty="0"/>
                    </a:p>
                  </a:txBody>
                  <a:tcPr anchor="ctr"/>
                </a:tc>
                <a:extLst>
                  <a:ext uri="{0D108BD9-81ED-4DB2-BD59-A6C34878D82A}">
                    <a16:rowId xmlns:a16="http://schemas.microsoft.com/office/drawing/2014/main" val="902718029"/>
                  </a:ext>
                </a:extLst>
              </a:tr>
            </a:tbl>
          </a:graphicData>
        </a:graphic>
      </p:graphicFrame>
      <p:pic>
        <p:nvPicPr>
          <p:cNvPr id="5" name="תמונה 4">
            <a:extLst>
              <a:ext uri="{FF2B5EF4-FFF2-40B4-BE49-F238E27FC236}">
                <a16:creationId xmlns:a16="http://schemas.microsoft.com/office/drawing/2014/main" id="{7EE1DE58-C76E-2081-2F3B-8DA9F6A64EE4}"/>
              </a:ext>
            </a:extLst>
          </p:cNvPr>
          <p:cNvPicPr>
            <a:picLocks noChangeAspect="1"/>
          </p:cNvPicPr>
          <p:nvPr/>
        </p:nvPicPr>
        <p:blipFill>
          <a:blip r:embed="rId3"/>
          <a:stretch>
            <a:fillRect/>
          </a:stretch>
        </p:blipFill>
        <p:spPr>
          <a:xfrm>
            <a:off x="41095" y="2454442"/>
            <a:ext cx="8330797" cy="4181019"/>
          </a:xfrm>
          <a:prstGeom prst="rect">
            <a:avLst/>
          </a:prstGeom>
        </p:spPr>
      </p:pic>
    </p:spTree>
    <p:extLst>
      <p:ext uri="{BB962C8B-B14F-4D97-AF65-F5344CB8AC3E}">
        <p14:creationId xmlns:p14="http://schemas.microsoft.com/office/powerpoint/2010/main" val="3217399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ECD54A0-BD8B-5BB0-5D8B-23DEC12F4B8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37BCA0-72A3-DE74-4741-840B6C81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00117875-6BF9-BBB9-B0B0-7BB92935F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3DF9E1-6A75-ABA1-2A44-277F1C3E9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37F63F0-C289-2DE0-7B65-A6F06DB45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E2A1015-DE4D-7245-E578-D58765F24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C4D3929-579C-FABF-1C22-939A9146CCB9}"/>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AUC Scores Yearly</a:t>
            </a:r>
          </a:p>
        </p:txBody>
      </p:sp>
      <p:sp>
        <p:nvSpPr>
          <p:cNvPr id="3" name="תיבת טקסט 20">
            <a:extLst>
              <a:ext uri="{FF2B5EF4-FFF2-40B4-BE49-F238E27FC236}">
                <a16:creationId xmlns:a16="http://schemas.microsoft.com/office/drawing/2014/main" id="{40E5305E-D488-88E5-33A3-2818932423AC}"/>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כותרת 1">
            <a:extLst>
              <a:ext uri="{FF2B5EF4-FFF2-40B4-BE49-F238E27FC236}">
                <a16:creationId xmlns:a16="http://schemas.microsoft.com/office/drawing/2014/main" id="{F7B985F6-7BF9-4DCA-98B6-A86C41C8B95B}"/>
              </a:ext>
            </a:extLst>
          </p:cNvPr>
          <p:cNvSpPr txBox="1">
            <a:spLocks/>
          </p:cNvSpPr>
          <p:nvPr/>
        </p:nvSpPr>
        <p:spPr>
          <a:xfrm>
            <a:off x="341291" y="1584770"/>
            <a:ext cx="2150427" cy="644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Before (Matan):</a:t>
            </a:r>
          </a:p>
        </p:txBody>
      </p:sp>
      <p:sp>
        <p:nvSpPr>
          <p:cNvPr id="10" name="כותרת 1">
            <a:extLst>
              <a:ext uri="{FF2B5EF4-FFF2-40B4-BE49-F238E27FC236}">
                <a16:creationId xmlns:a16="http://schemas.microsoft.com/office/drawing/2014/main" id="{DBDDFECC-6AB6-107C-ED8B-8083B2FC3599}"/>
              </a:ext>
            </a:extLst>
          </p:cNvPr>
          <p:cNvSpPr txBox="1">
            <a:spLocks/>
          </p:cNvSpPr>
          <p:nvPr/>
        </p:nvSpPr>
        <p:spPr>
          <a:xfrm>
            <a:off x="6904018" y="1364623"/>
            <a:ext cx="1118812"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After:</a:t>
            </a:r>
          </a:p>
        </p:txBody>
      </p:sp>
      <p:pic>
        <p:nvPicPr>
          <p:cNvPr id="12" name="תמונה 11">
            <a:extLst>
              <a:ext uri="{FF2B5EF4-FFF2-40B4-BE49-F238E27FC236}">
                <a16:creationId xmlns:a16="http://schemas.microsoft.com/office/drawing/2014/main" id="{EE4948BA-7D5E-AE7F-C1B3-AE1ACE76F805}"/>
              </a:ext>
            </a:extLst>
          </p:cNvPr>
          <p:cNvPicPr>
            <a:picLocks noChangeAspect="1"/>
          </p:cNvPicPr>
          <p:nvPr/>
        </p:nvPicPr>
        <p:blipFill>
          <a:blip r:embed="rId3"/>
          <a:stretch>
            <a:fillRect/>
          </a:stretch>
        </p:blipFill>
        <p:spPr>
          <a:xfrm>
            <a:off x="-7472" y="2192596"/>
            <a:ext cx="6255667" cy="4728119"/>
          </a:xfrm>
          <a:prstGeom prst="rect">
            <a:avLst/>
          </a:prstGeom>
        </p:spPr>
      </p:pic>
      <p:sp>
        <p:nvSpPr>
          <p:cNvPr id="13" name="מלבן 12">
            <a:extLst>
              <a:ext uri="{FF2B5EF4-FFF2-40B4-BE49-F238E27FC236}">
                <a16:creationId xmlns:a16="http://schemas.microsoft.com/office/drawing/2014/main" id="{68126D91-4B09-26CC-C00D-C754FB86AB93}"/>
              </a:ext>
            </a:extLst>
          </p:cNvPr>
          <p:cNvSpPr/>
          <p:nvPr/>
        </p:nvSpPr>
        <p:spPr>
          <a:xfrm>
            <a:off x="4620155" y="2405580"/>
            <a:ext cx="1335999" cy="69721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pic>
        <p:nvPicPr>
          <p:cNvPr id="15" name="תמונה 14">
            <a:extLst>
              <a:ext uri="{FF2B5EF4-FFF2-40B4-BE49-F238E27FC236}">
                <a16:creationId xmlns:a16="http://schemas.microsoft.com/office/drawing/2014/main" id="{7971FE8E-4B2F-BE35-F60B-7F6E64F649A0}"/>
              </a:ext>
            </a:extLst>
          </p:cNvPr>
          <p:cNvPicPr>
            <a:picLocks noChangeAspect="1"/>
          </p:cNvPicPr>
          <p:nvPr/>
        </p:nvPicPr>
        <p:blipFill>
          <a:blip r:embed="rId4"/>
          <a:stretch>
            <a:fillRect/>
          </a:stretch>
        </p:blipFill>
        <p:spPr>
          <a:xfrm>
            <a:off x="6665794" y="2160729"/>
            <a:ext cx="4479958" cy="4746139"/>
          </a:xfrm>
          <a:prstGeom prst="rect">
            <a:avLst/>
          </a:prstGeom>
        </p:spPr>
      </p:pic>
      <p:sp>
        <p:nvSpPr>
          <p:cNvPr id="14" name="מלבן 13">
            <a:extLst>
              <a:ext uri="{FF2B5EF4-FFF2-40B4-BE49-F238E27FC236}">
                <a16:creationId xmlns:a16="http://schemas.microsoft.com/office/drawing/2014/main" id="{F2C54ED6-8A5D-0AA2-37F6-802CD2A744E1}"/>
              </a:ext>
            </a:extLst>
          </p:cNvPr>
          <p:cNvSpPr/>
          <p:nvPr/>
        </p:nvSpPr>
        <p:spPr>
          <a:xfrm>
            <a:off x="9809753" y="2405581"/>
            <a:ext cx="1335999" cy="111755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404469780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CF232E6-2CCE-AA5C-6574-3827DC8D71E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C736106-58CC-B0A8-3653-230F90F12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CE09FF0C-7562-FB13-B667-06D855713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D7B071C-85DE-CF55-738B-2D315E549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9DD03FE-2B08-C10C-23EE-1A6F2155C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6669B84-0543-24B3-A60E-78F2D674F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BBABAE4-AD7A-E5AB-5439-8840AAC27FDA}"/>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Evaluation Results</a:t>
            </a:r>
          </a:p>
        </p:txBody>
      </p:sp>
      <p:sp>
        <p:nvSpPr>
          <p:cNvPr id="3" name="תיבת טקסט 20">
            <a:extLst>
              <a:ext uri="{FF2B5EF4-FFF2-40B4-BE49-F238E27FC236}">
                <a16:creationId xmlns:a16="http://schemas.microsoft.com/office/drawing/2014/main" id="{4D6A07A7-D6DE-7A69-43BB-3BC451FC679A}"/>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טבלה 5">
            <a:extLst>
              <a:ext uri="{FF2B5EF4-FFF2-40B4-BE49-F238E27FC236}">
                <a16:creationId xmlns:a16="http://schemas.microsoft.com/office/drawing/2014/main" id="{DCE48404-883A-D9EF-EC88-6F998EBBDC1E}"/>
              </a:ext>
            </a:extLst>
          </p:cNvPr>
          <p:cNvGraphicFramePr>
            <a:graphicFrameLocks noGrp="1"/>
          </p:cNvGraphicFramePr>
          <p:nvPr>
            <p:extLst>
              <p:ext uri="{D42A27DB-BD31-4B8C-83A1-F6EECF244321}">
                <p14:modId xmlns:p14="http://schemas.microsoft.com/office/powerpoint/2010/main" val="3811709925"/>
              </p:ext>
            </p:extLst>
          </p:nvPr>
        </p:nvGraphicFramePr>
        <p:xfrm>
          <a:off x="298860" y="1821744"/>
          <a:ext cx="11594279" cy="4693920"/>
        </p:xfrm>
        <a:graphic>
          <a:graphicData uri="http://schemas.openxmlformats.org/drawingml/2006/table">
            <a:tbl>
              <a:tblPr rtl="1" firstRow="1" bandRow="1">
                <a:tableStyleId>{5940675A-B579-460E-94D1-54222C63F5DA}</a:tableStyleId>
              </a:tblPr>
              <a:tblGrid>
                <a:gridCol w="2497139">
                  <a:extLst>
                    <a:ext uri="{9D8B030D-6E8A-4147-A177-3AD203B41FA5}">
                      <a16:colId xmlns:a16="http://schemas.microsoft.com/office/drawing/2014/main" val="145389809"/>
                    </a:ext>
                  </a:extLst>
                </a:gridCol>
                <a:gridCol w="1687503">
                  <a:extLst>
                    <a:ext uri="{9D8B030D-6E8A-4147-A177-3AD203B41FA5}">
                      <a16:colId xmlns:a16="http://schemas.microsoft.com/office/drawing/2014/main" val="2012174237"/>
                    </a:ext>
                  </a:extLst>
                </a:gridCol>
                <a:gridCol w="1687503">
                  <a:extLst>
                    <a:ext uri="{9D8B030D-6E8A-4147-A177-3AD203B41FA5}">
                      <a16:colId xmlns:a16="http://schemas.microsoft.com/office/drawing/2014/main" val="635099033"/>
                    </a:ext>
                  </a:extLst>
                </a:gridCol>
                <a:gridCol w="1687503">
                  <a:extLst>
                    <a:ext uri="{9D8B030D-6E8A-4147-A177-3AD203B41FA5}">
                      <a16:colId xmlns:a16="http://schemas.microsoft.com/office/drawing/2014/main" val="350248870"/>
                    </a:ext>
                  </a:extLst>
                </a:gridCol>
                <a:gridCol w="1687503">
                  <a:extLst>
                    <a:ext uri="{9D8B030D-6E8A-4147-A177-3AD203B41FA5}">
                      <a16:colId xmlns:a16="http://schemas.microsoft.com/office/drawing/2014/main" val="1770256453"/>
                    </a:ext>
                  </a:extLst>
                </a:gridCol>
                <a:gridCol w="2347128">
                  <a:extLst>
                    <a:ext uri="{9D8B030D-6E8A-4147-A177-3AD203B41FA5}">
                      <a16:colId xmlns:a16="http://schemas.microsoft.com/office/drawing/2014/main" val="1399064024"/>
                    </a:ext>
                  </a:extLst>
                </a:gridCol>
              </a:tblGrid>
              <a:tr h="258113">
                <a:tc>
                  <a:txBody>
                    <a:bodyPr/>
                    <a:lstStyle/>
                    <a:p>
                      <a:pPr algn="ctr" rtl="0"/>
                      <a:r>
                        <a:rPr lang="en-US" sz="1400" b="1" dirty="0"/>
                        <a:t>Support</a:t>
                      </a:r>
                      <a:endParaRPr lang="he-IL" sz="1400" b="1" dirty="0"/>
                    </a:p>
                  </a:txBody>
                  <a:tcPr/>
                </a:tc>
                <a:tc>
                  <a:txBody>
                    <a:bodyPr/>
                    <a:lstStyle/>
                    <a:p>
                      <a:pPr algn="ctr" rtl="0"/>
                      <a:r>
                        <a:rPr lang="en-US" sz="1400" b="1" dirty="0"/>
                        <a:t>F1</a:t>
                      </a:r>
                      <a:endParaRPr lang="he-IL" sz="1400" b="1" dirty="0"/>
                    </a:p>
                  </a:txBody>
                  <a:tcPr/>
                </a:tc>
                <a:tc>
                  <a:txBody>
                    <a:bodyPr/>
                    <a:lstStyle/>
                    <a:p>
                      <a:pPr algn="ctr" rtl="0"/>
                      <a:r>
                        <a:rPr lang="en-US" sz="1400" b="1" dirty="0"/>
                        <a:t>Recall</a:t>
                      </a:r>
                      <a:endParaRPr lang="he-IL"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Precision</a:t>
                      </a:r>
                      <a:endParaRPr lang="he-IL" sz="1400" b="1" dirty="0"/>
                    </a:p>
                  </a:txBody>
                  <a:tcPr/>
                </a:tc>
                <a:tc>
                  <a:txBody>
                    <a:bodyPr/>
                    <a:lstStyle/>
                    <a:p>
                      <a:pPr algn="ctr" rtl="0"/>
                      <a:endParaRPr lang="he-IL" sz="1400" b="1" dirty="0"/>
                    </a:p>
                  </a:txBody>
                  <a:tcPr/>
                </a:tc>
                <a:tc>
                  <a:txBody>
                    <a:bodyPr/>
                    <a:lstStyle/>
                    <a:p>
                      <a:pPr algn="ctr" rtl="0"/>
                      <a:r>
                        <a:rPr lang="en-US" sz="1400" b="1" dirty="0"/>
                        <a:t>Model</a:t>
                      </a:r>
                      <a:endParaRPr lang="he-IL" sz="1400" b="1" dirty="0"/>
                    </a:p>
                  </a:txBody>
                  <a:tcPr/>
                </a:tc>
                <a:extLst>
                  <a:ext uri="{0D108BD9-81ED-4DB2-BD59-A6C34878D82A}">
                    <a16:rowId xmlns:a16="http://schemas.microsoft.com/office/drawing/2014/main" val="2098549925"/>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Score</a:t>
                      </a:r>
                      <a:endParaRPr lang="he-IL" sz="1200" dirty="0"/>
                    </a:p>
                  </a:txBody>
                  <a:tcPr/>
                </a:tc>
                <a:tc rowSpan="4">
                  <a:txBody>
                    <a:bodyPr/>
                    <a:lstStyle/>
                    <a:p>
                      <a:pPr algn="l" rtl="0"/>
                      <a:r>
                        <a:rPr lang="en-US" sz="1400" u="sng" dirty="0"/>
                        <a:t>Random Forest</a:t>
                      </a:r>
                    </a:p>
                  </a:txBody>
                  <a:tcPr/>
                </a:tc>
                <a:extLst>
                  <a:ext uri="{0D108BD9-81ED-4DB2-BD59-A6C34878D82A}">
                    <a16:rowId xmlns:a16="http://schemas.microsoft.com/office/drawing/2014/main" val="292024300"/>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Accuracy</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4253300529"/>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Macro Average</a:t>
                      </a:r>
                      <a:endParaRPr lang="he-IL" sz="1200" dirty="0"/>
                    </a:p>
                  </a:txBody>
                  <a:tcPr/>
                </a:tc>
                <a:tc vMerge="1">
                  <a:txBody>
                    <a:bodyPr/>
                    <a:lstStyle/>
                    <a:p>
                      <a:pPr rtl="1"/>
                      <a:endParaRPr lang="he-IL"/>
                    </a:p>
                  </a:txBody>
                  <a:tcPr/>
                </a:tc>
                <a:extLst>
                  <a:ext uri="{0D108BD9-81ED-4DB2-BD59-A6C34878D82A}">
                    <a16:rowId xmlns:a16="http://schemas.microsoft.com/office/drawing/2014/main" val="150440959"/>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Weighted Average</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3813751646"/>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Score</a:t>
                      </a:r>
                      <a:endParaRPr lang="he-IL" sz="1200" dirty="0"/>
                    </a:p>
                  </a:txBody>
                  <a:tcPr/>
                </a:tc>
                <a:tc rowSpan="4">
                  <a:txBody>
                    <a:bodyPr/>
                    <a:lstStyle/>
                    <a:p>
                      <a:pPr algn="l" rtl="0"/>
                      <a:r>
                        <a:rPr lang="en-US" sz="1400" u="sng" dirty="0" err="1"/>
                        <a:t>XGBoost</a:t>
                      </a:r>
                      <a:endParaRPr lang="en-US" sz="1400" u="sng" dirty="0"/>
                    </a:p>
                  </a:txBody>
                  <a:tcPr/>
                </a:tc>
                <a:extLst>
                  <a:ext uri="{0D108BD9-81ED-4DB2-BD59-A6C34878D82A}">
                    <a16:rowId xmlns:a16="http://schemas.microsoft.com/office/drawing/2014/main" val="76087645"/>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Accuracy</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2687440504"/>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Macro Average</a:t>
                      </a:r>
                      <a:endParaRPr lang="he-IL" sz="1200" dirty="0"/>
                    </a:p>
                  </a:txBody>
                  <a:tcPr/>
                </a:tc>
                <a:tc vMerge="1">
                  <a:txBody>
                    <a:bodyPr/>
                    <a:lstStyle/>
                    <a:p>
                      <a:pPr rtl="1"/>
                      <a:endParaRPr lang="he-IL"/>
                    </a:p>
                  </a:txBody>
                  <a:tcPr/>
                </a:tc>
                <a:extLst>
                  <a:ext uri="{0D108BD9-81ED-4DB2-BD59-A6C34878D82A}">
                    <a16:rowId xmlns:a16="http://schemas.microsoft.com/office/drawing/2014/main" val="1670390039"/>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Weighted Average</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2619549270"/>
                  </a:ext>
                </a:extLst>
              </a:tr>
              <a:tr h="232302">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rtl="0"/>
                      <a:r>
                        <a:rPr lang="en-US" sz="1200" dirty="0"/>
                        <a:t>Score</a:t>
                      </a:r>
                      <a:endParaRPr lang="he-IL" sz="1200" dirty="0"/>
                    </a:p>
                  </a:txBody>
                  <a:tcPr/>
                </a:tc>
                <a:tc rowSpan="4">
                  <a:txBody>
                    <a:bodyPr/>
                    <a:lstStyle/>
                    <a:p>
                      <a:pPr algn="l" rtl="0"/>
                      <a:r>
                        <a:rPr lang="en-US" sz="1400" u="sng" dirty="0"/>
                        <a:t>MLP</a:t>
                      </a:r>
                    </a:p>
                  </a:txBody>
                  <a:tcPr/>
                </a:tc>
                <a:extLst>
                  <a:ext uri="{0D108BD9-81ED-4DB2-BD59-A6C34878D82A}">
                    <a16:rowId xmlns:a16="http://schemas.microsoft.com/office/drawing/2014/main" val="3846976048"/>
                  </a:ext>
                </a:extLst>
              </a:tr>
              <a:tr h="232302">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rtl="0"/>
                      <a:r>
                        <a:rPr lang="en-US" sz="1200" dirty="0"/>
                        <a:t>Accuracy</a:t>
                      </a:r>
                      <a:endParaRPr lang="he-IL" sz="1200" dirty="0"/>
                    </a:p>
                  </a:txBody>
                  <a:tcPr/>
                </a:tc>
                <a:tc vMerge="1">
                  <a:txBody>
                    <a:bodyPr/>
                    <a:lstStyle/>
                    <a:p>
                      <a:pPr algn="l" rtl="0"/>
                      <a:endParaRPr lang="he-IL" sz="1400" u="sng" dirty="0"/>
                    </a:p>
                  </a:txBody>
                  <a:tcPr/>
                </a:tc>
                <a:extLst>
                  <a:ext uri="{0D108BD9-81ED-4DB2-BD59-A6C34878D82A}">
                    <a16:rowId xmlns:a16="http://schemas.microsoft.com/office/drawing/2014/main" val="3792782040"/>
                  </a:ext>
                </a:extLst>
              </a:tr>
              <a:tr h="232302">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Macro Average</a:t>
                      </a:r>
                      <a:endParaRPr lang="he-IL" sz="1200" dirty="0"/>
                    </a:p>
                  </a:txBody>
                  <a:tcPr/>
                </a:tc>
                <a:tc vMerge="1">
                  <a:txBody>
                    <a:bodyPr/>
                    <a:lstStyle/>
                    <a:p>
                      <a:pPr algn="l" rtl="0"/>
                      <a:endParaRPr lang="he-IL" sz="1400" u="sng" dirty="0"/>
                    </a:p>
                  </a:txBody>
                  <a:tcPr/>
                </a:tc>
                <a:extLst>
                  <a:ext uri="{0D108BD9-81ED-4DB2-BD59-A6C34878D82A}">
                    <a16:rowId xmlns:a16="http://schemas.microsoft.com/office/drawing/2014/main" val="1163112643"/>
                  </a:ext>
                </a:extLst>
              </a:tr>
              <a:tr h="232302">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rtl="0"/>
                      <a:r>
                        <a:rPr lang="en-US" sz="1200" dirty="0"/>
                        <a:t>Weighted Average</a:t>
                      </a:r>
                      <a:endParaRPr lang="he-IL" sz="1200" dirty="0"/>
                    </a:p>
                  </a:txBody>
                  <a:tcPr/>
                </a:tc>
                <a:tc vMerge="1">
                  <a:txBody>
                    <a:bodyPr/>
                    <a:lstStyle/>
                    <a:p>
                      <a:pPr algn="l" rtl="0"/>
                      <a:endParaRPr lang="he-IL" sz="1400" u="sng" dirty="0"/>
                    </a:p>
                  </a:txBody>
                  <a:tcPr/>
                </a:tc>
                <a:extLst>
                  <a:ext uri="{0D108BD9-81ED-4DB2-BD59-A6C34878D82A}">
                    <a16:rowId xmlns:a16="http://schemas.microsoft.com/office/drawing/2014/main" val="4128341027"/>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Score</a:t>
                      </a:r>
                      <a:endParaRPr lang="he-IL" sz="1200" dirty="0"/>
                    </a:p>
                  </a:txBody>
                  <a:tcPr/>
                </a:tc>
                <a:tc rowSpan="4">
                  <a:txBody>
                    <a:bodyPr/>
                    <a:lstStyle/>
                    <a:p>
                      <a:pPr algn="l" rtl="0"/>
                      <a:r>
                        <a:rPr lang="en-US" sz="1400" u="sng" dirty="0"/>
                        <a:t>Logistic Regression</a:t>
                      </a:r>
                    </a:p>
                  </a:txBody>
                  <a:tcPr/>
                </a:tc>
                <a:extLst>
                  <a:ext uri="{0D108BD9-81ED-4DB2-BD59-A6C34878D82A}">
                    <a16:rowId xmlns:a16="http://schemas.microsoft.com/office/drawing/2014/main" val="3584869197"/>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Accuracy</a:t>
                      </a:r>
                      <a:endParaRPr lang="he-IL" sz="1200" dirty="0"/>
                    </a:p>
                  </a:txBody>
                  <a:tcPr/>
                </a:tc>
                <a:tc vMerge="1">
                  <a:txBody>
                    <a:bodyPr/>
                    <a:lstStyle/>
                    <a:p>
                      <a:pPr rtl="1"/>
                      <a:endParaRPr lang="he-IL"/>
                    </a:p>
                  </a:txBody>
                  <a:tcPr/>
                </a:tc>
                <a:extLst>
                  <a:ext uri="{0D108BD9-81ED-4DB2-BD59-A6C34878D82A}">
                    <a16:rowId xmlns:a16="http://schemas.microsoft.com/office/drawing/2014/main" val="694126966"/>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Macro Average</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1478268785"/>
                  </a:ext>
                </a:extLst>
              </a:tr>
              <a:tr h="232302">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Weighted Average</a:t>
                      </a:r>
                      <a:endParaRPr lang="he-IL" sz="1200" dirty="0"/>
                    </a:p>
                  </a:txBody>
                  <a:tcPr/>
                </a:tc>
                <a:tc vMerge="1">
                  <a:txBody>
                    <a:bodyPr/>
                    <a:lstStyle/>
                    <a:p>
                      <a:pPr algn="l" rtl="0"/>
                      <a:endParaRPr lang="he-IL" dirty="0"/>
                    </a:p>
                  </a:txBody>
                  <a:tcPr/>
                </a:tc>
                <a:extLst>
                  <a:ext uri="{0D108BD9-81ED-4DB2-BD59-A6C34878D82A}">
                    <a16:rowId xmlns:a16="http://schemas.microsoft.com/office/drawing/2014/main" val="485326152"/>
                  </a:ext>
                </a:extLst>
              </a:tr>
            </a:tbl>
          </a:graphicData>
        </a:graphic>
      </p:graphicFrame>
    </p:spTree>
    <p:extLst>
      <p:ext uri="{BB962C8B-B14F-4D97-AF65-F5344CB8AC3E}">
        <p14:creationId xmlns:p14="http://schemas.microsoft.com/office/powerpoint/2010/main" val="43261386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151C579A-3071-F7DC-CA72-72F5EB824CA4}"/>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3B08E63-6DF9-A307-01E5-CFEA0091D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9BC3513-68D6-E5D1-981A-4EF8DA34C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825EB2B-887C-658C-6E0C-ECB8D1135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3779A6-86EB-049A-79C3-8C826AD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BAC9955-9424-28C2-BF99-C46C17EF2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810FAE8-95FA-E14F-765D-1C5A0E1EB15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Top 10 Features across all models &amp; windows</a:t>
            </a:r>
          </a:p>
        </p:txBody>
      </p:sp>
      <p:sp>
        <p:nvSpPr>
          <p:cNvPr id="3" name="תיבת טקסט 20">
            <a:extLst>
              <a:ext uri="{FF2B5EF4-FFF2-40B4-BE49-F238E27FC236}">
                <a16:creationId xmlns:a16="http://schemas.microsoft.com/office/drawing/2014/main" id="{CC457EF0-5E65-EF3A-9C4C-A2AE7ACEFF19}"/>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5" name="תמונה 4">
            <a:extLst>
              <a:ext uri="{FF2B5EF4-FFF2-40B4-BE49-F238E27FC236}">
                <a16:creationId xmlns:a16="http://schemas.microsoft.com/office/drawing/2014/main" id="{14280650-46AB-34E9-4B5C-24D16ACE1E3C}"/>
              </a:ext>
            </a:extLst>
          </p:cNvPr>
          <p:cNvPicPr>
            <a:picLocks noChangeAspect="1"/>
          </p:cNvPicPr>
          <p:nvPr/>
        </p:nvPicPr>
        <p:blipFill>
          <a:blip r:embed="rId3"/>
          <a:stretch>
            <a:fillRect/>
          </a:stretch>
        </p:blipFill>
        <p:spPr>
          <a:xfrm>
            <a:off x="550001" y="1703959"/>
            <a:ext cx="10085916" cy="5028311"/>
          </a:xfrm>
          <a:prstGeom prst="rect">
            <a:avLst/>
          </a:prstGeom>
        </p:spPr>
      </p:pic>
    </p:spTree>
    <p:extLst>
      <p:ext uri="{BB962C8B-B14F-4D97-AF65-F5344CB8AC3E}">
        <p14:creationId xmlns:p14="http://schemas.microsoft.com/office/powerpoint/2010/main" val="38254214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47CDFD2B-CC32-351B-3B4B-6CC6A696978D}"/>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790CDDF-19AA-1D6A-8A7E-0D6D2949C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90B466B-BA68-7E55-72F3-ED17EE81E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AB4BB14-9DA8-6702-40DC-BB3A2BEFC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9E2131-FAC7-DEF5-C29F-ADD9B76C9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220FBC0-EB47-9E66-92F8-9304300B8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5E7D88C-3337-CE6C-5924-492A6B3E22E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Top 10 Features In Chosen Model</a:t>
            </a:r>
          </a:p>
        </p:txBody>
      </p:sp>
      <p:sp>
        <p:nvSpPr>
          <p:cNvPr id="3" name="תיבת טקסט 20">
            <a:extLst>
              <a:ext uri="{FF2B5EF4-FFF2-40B4-BE49-F238E27FC236}">
                <a16:creationId xmlns:a16="http://schemas.microsoft.com/office/drawing/2014/main" id="{0FB30C38-E5AA-47B4-E50A-EBF045FF6A5F}"/>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07539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B3E550C-D17D-279B-14A5-789DF3E3B78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BAD85F7-8C92-BD8A-4435-EA37E9D8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35B1B52-0151-95BE-09BF-D8B5EB31D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20B5713-C328-AEB9-D0E9-1D91A6174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713E853-A2CC-DBA1-CBAA-5941CB352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F25CB04-7282-15B5-2824-7124C0776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C2BB632-008F-1775-CEA8-D31E45CD210D}"/>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Feature importance by model</a:t>
            </a:r>
          </a:p>
        </p:txBody>
      </p:sp>
      <p:sp>
        <p:nvSpPr>
          <p:cNvPr id="3" name="תיבת טקסט 20">
            <a:extLst>
              <a:ext uri="{FF2B5EF4-FFF2-40B4-BE49-F238E27FC236}">
                <a16:creationId xmlns:a16="http://schemas.microsoft.com/office/drawing/2014/main" id="{BBAB9C79-AAAD-AE28-9AE9-F442B9F39F86}"/>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טבלה 5">
            <a:extLst>
              <a:ext uri="{FF2B5EF4-FFF2-40B4-BE49-F238E27FC236}">
                <a16:creationId xmlns:a16="http://schemas.microsoft.com/office/drawing/2014/main" id="{A8DB0DE2-2C07-32F2-D0E4-22ED45BE6B3F}"/>
              </a:ext>
            </a:extLst>
          </p:cNvPr>
          <p:cNvGraphicFramePr>
            <a:graphicFrameLocks noGrp="1"/>
          </p:cNvGraphicFramePr>
          <p:nvPr>
            <p:extLst>
              <p:ext uri="{D42A27DB-BD31-4B8C-83A1-F6EECF244321}">
                <p14:modId xmlns:p14="http://schemas.microsoft.com/office/powerpoint/2010/main" val="2448042587"/>
              </p:ext>
            </p:extLst>
          </p:nvPr>
        </p:nvGraphicFramePr>
        <p:xfrm>
          <a:off x="1226821" y="1678113"/>
          <a:ext cx="9738358" cy="5068316"/>
        </p:xfrm>
        <a:graphic>
          <a:graphicData uri="http://schemas.openxmlformats.org/drawingml/2006/table">
            <a:tbl>
              <a:tblPr rtl="1" firstRow="1" bandRow="1">
                <a:tableStyleId>{5940675A-B579-460E-94D1-54222C63F5DA}</a:tableStyleId>
              </a:tblPr>
              <a:tblGrid>
                <a:gridCol w="1841145">
                  <a:extLst>
                    <a:ext uri="{9D8B030D-6E8A-4147-A177-3AD203B41FA5}">
                      <a16:colId xmlns:a16="http://schemas.microsoft.com/office/drawing/2014/main" val="327741650"/>
                    </a:ext>
                  </a:extLst>
                </a:gridCol>
                <a:gridCol w="1841145">
                  <a:extLst>
                    <a:ext uri="{9D8B030D-6E8A-4147-A177-3AD203B41FA5}">
                      <a16:colId xmlns:a16="http://schemas.microsoft.com/office/drawing/2014/main" val="145389809"/>
                    </a:ext>
                  </a:extLst>
                </a:gridCol>
                <a:gridCol w="1514017">
                  <a:extLst>
                    <a:ext uri="{9D8B030D-6E8A-4147-A177-3AD203B41FA5}">
                      <a16:colId xmlns:a16="http://schemas.microsoft.com/office/drawing/2014/main" val="2916213575"/>
                    </a:ext>
                  </a:extLst>
                </a:gridCol>
                <a:gridCol w="1514017">
                  <a:extLst>
                    <a:ext uri="{9D8B030D-6E8A-4147-A177-3AD203B41FA5}">
                      <a16:colId xmlns:a16="http://schemas.microsoft.com/office/drawing/2014/main" val="431519532"/>
                    </a:ext>
                  </a:extLst>
                </a:gridCol>
                <a:gridCol w="1514017">
                  <a:extLst>
                    <a:ext uri="{9D8B030D-6E8A-4147-A177-3AD203B41FA5}">
                      <a16:colId xmlns:a16="http://schemas.microsoft.com/office/drawing/2014/main" val="3210283809"/>
                    </a:ext>
                  </a:extLst>
                </a:gridCol>
                <a:gridCol w="1514017">
                  <a:extLst>
                    <a:ext uri="{9D8B030D-6E8A-4147-A177-3AD203B41FA5}">
                      <a16:colId xmlns:a16="http://schemas.microsoft.com/office/drawing/2014/main" val="1770256453"/>
                    </a:ext>
                  </a:extLst>
                </a:gridCol>
              </a:tblGrid>
              <a:tr h="493142">
                <a:tc>
                  <a:txBody>
                    <a:bodyPr/>
                    <a:lstStyle/>
                    <a:p>
                      <a:pPr algn="ctr" rtl="0"/>
                      <a:r>
                        <a:rPr lang="en-US" sz="1400" b="1" dirty="0"/>
                        <a:t>Average Rank</a:t>
                      </a:r>
                      <a:endParaRPr lang="he-IL" sz="1400" b="1" dirty="0"/>
                    </a:p>
                  </a:txBody>
                  <a:tcPr/>
                </a:tc>
                <a:tc>
                  <a:txBody>
                    <a:bodyPr/>
                    <a:lstStyle/>
                    <a:p>
                      <a:pPr algn="ctr" rtl="0"/>
                      <a:r>
                        <a:rPr lang="en-US" sz="1400" b="1" dirty="0"/>
                        <a:t>MLP</a:t>
                      </a:r>
                      <a:endParaRPr lang="he-IL" sz="1400" b="1" dirty="0"/>
                    </a:p>
                  </a:txBody>
                  <a:tcPr/>
                </a:tc>
                <a:tc>
                  <a:txBody>
                    <a:bodyPr/>
                    <a:lstStyle/>
                    <a:p>
                      <a:pPr algn="ctr" rtl="0"/>
                      <a:r>
                        <a:rPr lang="en-US" sz="1400" b="1" dirty="0" err="1"/>
                        <a:t>XGBoost</a:t>
                      </a:r>
                      <a:endParaRPr lang="he-IL" sz="1400" b="1" dirty="0"/>
                    </a:p>
                  </a:txBody>
                  <a:tcPr/>
                </a:tc>
                <a:tc>
                  <a:txBody>
                    <a:bodyPr/>
                    <a:lstStyle/>
                    <a:p>
                      <a:pPr algn="ctr" rtl="0"/>
                      <a:r>
                        <a:rPr lang="en-US" sz="1400" b="1" dirty="0"/>
                        <a:t>Random Forest</a:t>
                      </a:r>
                      <a:endParaRPr lang="he-IL" sz="1400" b="1" dirty="0"/>
                    </a:p>
                  </a:txBody>
                  <a:tcPr/>
                </a:tc>
                <a:tc>
                  <a:txBody>
                    <a:bodyPr/>
                    <a:lstStyle/>
                    <a:p>
                      <a:pPr algn="ctr" rtl="0"/>
                      <a:r>
                        <a:rPr lang="en-US" sz="1400" b="1" dirty="0"/>
                        <a:t>Logistic Regression</a:t>
                      </a:r>
                      <a:endParaRPr lang="he-IL" sz="1400" b="1" dirty="0"/>
                    </a:p>
                  </a:txBody>
                  <a:tcPr/>
                </a:tc>
                <a:tc>
                  <a:txBody>
                    <a:bodyPr/>
                    <a:lstStyle/>
                    <a:p>
                      <a:pPr algn="ctr" rtl="0"/>
                      <a:r>
                        <a:rPr lang="en-US" sz="1400" b="1" dirty="0"/>
                        <a:t>Model</a:t>
                      </a:r>
                      <a:br>
                        <a:rPr lang="en-US" sz="1400" b="1" dirty="0"/>
                      </a:br>
                      <a:r>
                        <a:rPr lang="en-US" sz="1400" b="1" dirty="0"/>
                        <a:t>Feature</a:t>
                      </a:r>
                      <a:endParaRPr lang="he-IL" sz="1400" b="1" dirty="0"/>
                    </a:p>
                  </a:txBody>
                  <a:tcPr/>
                </a:tc>
                <a:extLst>
                  <a:ext uri="{0D108BD9-81ED-4DB2-BD59-A6C34878D82A}">
                    <a16:rowId xmlns:a16="http://schemas.microsoft.com/office/drawing/2014/main" val="2098549925"/>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292024300"/>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4253300529"/>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3813751646"/>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76087645"/>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2482654300"/>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3663263274"/>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983748874"/>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3228582641"/>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2687440504"/>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2619549270"/>
                  </a:ext>
                </a:extLst>
              </a:tr>
              <a:tr h="244570">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3846976048"/>
                  </a:ext>
                </a:extLst>
              </a:tr>
              <a:tr h="244570">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3792782040"/>
                  </a:ext>
                </a:extLst>
              </a:tr>
              <a:tr h="244570">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1163112643"/>
                  </a:ext>
                </a:extLst>
              </a:tr>
              <a:tr h="244570">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4128341027"/>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3584869197"/>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1478268785"/>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extLst>
                  <a:ext uri="{0D108BD9-81ED-4DB2-BD59-A6C34878D82A}">
                    <a16:rowId xmlns:a16="http://schemas.microsoft.com/office/drawing/2014/main" val="485326152"/>
                  </a:ext>
                </a:extLst>
              </a:tr>
            </a:tbl>
          </a:graphicData>
        </a:graphic>
      </p:graphicFrame>
    </p:spTree>
    <p:extLst>
      <p:ext uri="{BB962C8B-B14F-4D97-AF65-F5344CB8AC3E}">
        <p14:creationId xmlns:p14="http://schemas.microsoft.com/office/powerpoint/2010/main" val="423927778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C5066457-EFC9-BAEE-52EE-470E6227A62A}"/>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503D41D-FBD3-A889-1419-D48624740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2B58AD2-4FB0-0B60-F3FC-324CA2EA1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BAC6CA-A22D-43A7-4112-640FB5C0C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B6F428-B9B4-F3E1-CA35-2E1ADB15B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F99F428-032D-F56A-9E41-20BD26088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D2646FB-9D70-B2CF-08D6-4D9E00C3C0BC}"/>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Evaluation Metrices for Models Performance</a:t>
            </a:r>
          </a:p>
        </p:txBody>
      </p:sp>
      <p:sp>
        <p:nvSpPr>
          <p:cNvPr id="3" name="תיבת טקסט 20">
            <a:extLst>
              <a:ext uri="{FF2B5EF4-FFF2-40B4-BE49-F238E27FC236}">
                <a16:creationId xmlns:a16="http://schemas.microsoft.com/office/drawing/2014/main" id="{B140AF3F-0506-8424-8CE9-C01D4A177AE3}"/>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טבלה 5">
            <a:extLst>
              <a:ext uri="{FF2B5EF4-FFF2-40B4-BE49-F238E27FC236}">
                <a16:creationId xmlns:a16="http://schemas.microsoft.com/office/drawing/2014/main" id="{300E89DF-61B7-A7B3-7326-08947EC57E1E}"/>
              </a:ext>
            </a:extLst>
          </p:cNvPr>
          <p:cNvGraphicFramePr>
            <a:graphicFrameLocks noGrp="1"/>
          </p:cNvGraphicFramePr>
          <p:nvPr>
            <p:extLst>
              <p:ext uri="{D42A27DB-BD31-4B8C-83A1-F6EECF244321}">
                <p14:modId xmlns:p14="http://schemas.microsoft.com/office/powerpoint/2010/main" val="1073995297"/>
              </p:ext>
            </p:extLst>
          </p:nvPr>
        </p:nvGraphicFramePr>
        <p:xfrm>
          <a:off x="2497249" y="2220915"/>
          <a:ext cx="7897213" cy="1889760"/>
        </p:xfrm>
        <a:graphic>
          <a:graphicData uri="http://schemas.openxmlformats.org/drawingml/2006/table">
            <a:tbl>
              <a:tblPr rtl="1" firstRow="1" bandRow="1">
                <a:tableStyleId>{5940675A-B579-460E-94D1-54222C63F5DA}</a:tableStyleId>
              </a:tblPr>
              <a:tblGrid>
                <a:gridCol w="1841145">
                  <a:extLst>
                    <a:ext uri="{9D8B030D-6E8A-4147-A177-3AD203B41FA5}">
                      <a16:colId xmlns:a16="http://schemas.microsoft.com/office/drawing/2014/main" val="145389809"/>
                    </a:ext>
                  </a:extLst>
                </a:gridCol>
                <a:gridCol w="1514017">
                  <a:extLst>
                    <a:ext uri="{9D8B030D-6E8A-4147-A177-3AD203B41FA5}">
                      <a16:colId xmlns:a16="http://schemas.microsoft.com/office/drawing/2014/main" val="2916213575"/>
                    </a:ext>
                  </a:extLst>
                </a:gridCol>
                <a:gridCol w="1514017">
                  <a:extLst>
                    <a:ext uri="{9D8B030D-6E8A-4147-A177-3AD203B41FA5}">
                      <a16:colId xmlns:a16="http://schemas.microsoft.com/office/drawing/2014/main" val="431519532"/>
                    </a:ext>
                  </a:extLst>
                </a:gridCol>
                <a:gridCol w="1514017">
                  <a:extLst>
                    <a:ext uri="{9D8B030D-6E8A-4147-A177-3AD203B41FA5}">
                      <a16:colId xmlns:a16="http://schemas.microsoft.com/office/drawing/2014/main" val="3210283809"/>
                    </a:ext>
                  </a:extLst>
                </a:gridCol>
                <a:gridCol w="1514017">
                  <a:extLst>
                    <a:ext uri="{9D8B030D-6E8A-4147-A177-3AD203B41FA5}">
                      <a16:colId xmlns:a16="http://schemas.microsoft.com/office/drawing/2014/main" val="1770256453"/>
                    </a:ext>
                  </a:extLst>
                </a:gridCol>
              </a:tblGrid>
              <a:tr h="493142">
                <a:tc>
                  <a:txBody>
                    <a:bodyPr/>
                    <a:lstStyle/>
                    <a:p>
                      <a:pPr algn="ctr" rtl="0"/>
                      <a:r>
                        <a:rPr lang="en-US" sz="1400" b="1" dirty="0"/>
                        <a:t>MLP</a:t>
                      </a:r>
                      <a:endParaRPr lang="he-IL" sz="1400" b="1" dirty="0"/>
                    </a:p>
                  </a:txBody>
                  <a:tcPr/>
                </a:tc>
                <a:tc>
                  <a:txBody>
                    <a:bodyPr/>
                    <a:lstStyle/>
                    <a:p>
                      <a:pPr algn="ctr" rtl="0"/>
                      <a:r>
                        <a:rPr lang="en-US" sz="1400" b="1" dirty="0" err="1"/>
                        <a:t>XGBoost</a:t>
                      </a:r>
                      <a:endParaRPr lang="he-IL" sz="1400" b="1" dirty="0"/>
                    </a:p>
                  </a:txBody>
                  <a:tcPr/>
                </a:tc>
                <a:tc>
                  <a:txBody>
                    <a:bodyPr/>
                    <a:lstStyle/>
                    <a:p>
                      <a:pPr algn="ctr" rtl="0"/>
                      <a:r>
                        <a:rPr lang="en-US" sz="1400" b="1" dirty="0"/>
                        <a:t>Random Forest</a:t>
                      </a:r>
                      <a:endParaRPr lang="he-IL" sz="1400" b="1" dirty="0"/>
                    </a:p>
                  </a:txBody>
                  <a:tcPr/>
                </a:tc>
                <a:tc>
                  <a:txBody>
                    <a:bodyPr/>
                    <a:lstStyle/>
                    <a:p>
                      <a:pPr algn="ctr" rtl="0"/>
                      <a:r>
                        <a:rPr lang="en-US" sz="1400" b="1" dirty="0"/>
                        <a:t>Logistic Regression</a:t>
                      </a:r>
                      <a:endParaRPr lang="he-IL" sz="1400" b="1" dirty="0"/>
                    </a:p>
                  </a:txBody>
                  <a:tcPr/>
                </a:tc>
                <a:tc>
                  <a:txBody>
                    <a:bodyPr/>
                    <a:lstStyle/>
                    <a:p>
                      <a:pPr algn="ctr" rtl="0"/>
                      <a:r>
                        <a:rPr lang="en-US" sz="1400" b="1" dirty="0"/>
                        <a:t>Model</a:t>
                      </a:r>
                      <a:br>
                        <a:rPr lang="en-US" sz="1400" b="1" dirty="0"/>
                      </a:br>
                      <a:r>
                        <a:rPr lang="en-US" sz="1400" b="1" dirty="0"/>
                        <a:t>Metric</a:t>
                      </a:r>
                      <a:endParaRPr lang="he-IL" sz="1400" b="1" dirty="0"/>
                    </a:p>
                  </a:txBody>
                  <a:tcPr/>
                </a:tc>
                <a:extLst>
                  <a:ext uri="{0D108BD9-81ED-4DB2-BD59-A6C34878D82A}">
                    <a16:rowId xmlns:a16="http://schemas.microsoft.com/office/drawing/2014/main" val="2098549925"/>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Accuracy</a:t>
                      </a:r>
                      <a:endParaRPr lang="he-IL" sz="1200" dirty="0"/>
                    </a:p>
                  </a:txBody>
                  <a:tcPr/>
                </a:tc>
                <a:extLst>
                  <a:ext uri="{0D108BD9-81ED-4DB2-BD59-A6C34878D82A}">
                    <a16:rowId xmlns:a16="http://schemas.microsoft.com/office/drawing/2014/main" val="292024300"/>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Precision</a:t>
                      </a:r>
                      <a:endParaRPr lang="he-IL" sz="1200" dirty="0"/>
                    </a:p>
                  </a:txBody>
                  <a:tcPr/>
                </a:tc>
                <a:extLst>
                  <a:ext uri="{0D108BD9-81ED-4DB2-BD59-A6C34878D82A}">
                    <a16:rowId xmlns:a16="http://schemas.microsoft.com/office/drawing/2014/main" val="4253300529"/>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Recall </a:t>
                      </a:r>
                      <a:endParaRPr lang="he-IL" sz="1200" dirty="0"/>
                    </a:p>
                  </a:txBody>
                  <a:tcPr/>
                </a:tc>
                <a:extLst>
                  <a:ext uri="{0D108BD9-81ED-4DB2-BD59-A6C34878D82A}">
                    <a16:rowId xmlns:a16="http://schemas.microsoft.com/office/drawing/2014/main" val="3813751646"/>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F1 Score</a:t>
                      </a:r>
                      <a:endParaRPr lang="he-IL" sz="1200" dirty="0"/>
                    </a:p>
                  </a:txBody>
                  <a:tcPr/>
                </a:tc>
                <a:extLst>
                  <a:ext uri="{0D108BD9-81ED-4DB2-BD59-A6C34878D82A}">
                    <a16:rowId xmlns:a16="http://schemas.microsoft.com/office/drawing/2014/main" val="76087645"/>
                  </a:ext>
                </a:extLst>
              </a:tr>
              <a:tr h="266746">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endParaRPr lang="he-IL" sz="1200" dirty="0"/>
                    </a:p>
                  </a:txBody>
                  <a:tcPr/>
                </a:tc>
                <a:tc>
                  <a:txBody>
                    <a:bodyPr/>
                    <a:lstStyle/>
                    <a:p>
                      <a:pPr algn="l" rtl="0"/>
                      <a:r>
                        <a:rPr lang="en-US" sz="1200" dirty="0"/>
                        <a:t>AUC ROC</a:t>
                      </a:r>
                      <a:endParaRPr lang="he-IL" sz="1200" dirty="0"/>
                    </a:p>
                  </a:txBody>
                  <a:tcPr/>
                </a:tc>
                <a:extLst>
                  <a:ext uri="{0D108BD9-81ED-4DB2-BD59-A6C34878D82A}">
                    <a16:rowId xmlns:a16="http://schemas.microsoft.com/office/drawing/2014/main" val="2482654300"/>
                  </a:ext>
                </a:extLst>
              </a:tr>
            </a:tbl>
          </a:graphicData>
        </a:graphic>
      </p:graphicFrame>
    </p:spTree>
    <p:extLst>
      <p:ext uri="{BB962C8B-B14F-4D97-AF65-F5344CB8AC3E}">
        <p14:creationId xmlns:p14="http://schemas.microsoft.com/office/powerpoint/2010/main" val="3528735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D909D4-92D1-B094-1443-0E2238D722AA}"/>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13A2095-79D8-ED9F-BAE1-D0D4408ED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2AD2A75-C10F-3917-0CD8-384D0F026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DBAF63A-54C1-3C2E-11FF-51F664C02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AE4DF40-7637-F3C2-B431-B0F57F48B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13A09C5-23CA-1601-B030-6F4F83689D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0319045A-2EB3-5906-04D5-F6BC853D762F}"/>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Motivation for Welch’s t-test </a:t>
            </a:r>
          </a:p>
        </p:txBody>
      </p:sp>
      <p:sp>
        <p:nvSpPr>
          <p:cNvPr id="3" name="TextBox 2">
            <a:extLst>
              <a:ext uri="{FF2B5EF4-FFF2-40B4-BE49-F238E27FC236}">
                <a16:creationId xmlns:a16="http://schemas.microsoft.com/office/drawing/2014/main" id="{E60CF8B3-F5A8-36D9-7B8C-BDE5D8A1D05E}"/>
              </a:ext>
            </a:extLst>
          </p:cNvPr>
          <p:cNvSpPr txBox="1"/>
          <p:nvPr/>
        </p:nvSpPr>
        <p:spPr>
          <a:xfrm>
            <a:off x="554015" y="2166327"/>
            <a:ext cx="11083969" cy="3736279"/>
          </a:xfrm>
          <a:prstGeom prst="rect">
            <a:avLst/>
          </a:prstGeom>
          <a:noFill/>
        </p:spPr>
        <p:txBody>
          <a:bodyPr wrap="square" rtlCol="1">
            <a:spAutoFit/>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Since not all patients were tested for all laboratory tests in each of the half-years before the diagnosis, there is a different number of control and prediabetes patients who performed a certain test at any time. In order to find laboratory tests with significant differences between the control and the prediabetes in their results, we used Welch t-tests. Welch’s t-test is a robust tool for analyzing data with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unequal sample sizes and variances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(and unknown variance)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rPr>
              <a:t>(</a:t>
            </a:r>
            <a:r>
              <a:rPr kumimoji="0" lang="en-US" sz="2000" b="0"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rPr>
              <a:t>Delacre</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panose="020B0604020202020204" pitchFamily="34" charset="0"/>
              </a:rPr>
              <a:t> et al., 2017)</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It was performed for each laboratory test in each period (half year) before the diagnosis date. For each laboratory test, Welch t</a:t>
            </a:r>
            <a:r>
              <a:rPr kumimoji="0" lang="he-IL"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tests were performed for each period separately until there were not enough patients (n=30) tested in the specific laboratory test from each of the study groups. This method led to each laboratory test being tested for different periods.</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1098133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FA2FA48-9183-6016-790B-C4543A4EEDB0}"/>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C67C448-7BCA-D866-277E-317881D369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472474EE-A907-4D57-8450-6FE3D1C4C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E031D4A-45F6-2013-52F9-CB24244AF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40BE15C-6E06-2ECB-5758-DE91548F9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97AAFC5-2757-5E1C-73D1-AA7691B47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4197C40-2949-DDD2-C0DD-E2CA3435E6BC}"/>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Model Evaluation Metrices by Gender</a:t>
            </a:r>
          </a:p>
        </p:txBody>
      </p:sp>
      <p:sp>
        <p:nvSpPr>
          <p:cNvPr id="3" name="תיבת טקסט 20">
            <a:extLst>
              <a:ext uri="{FF2B5EF4-FFF2-40B4-BE49-F238E27FC236}">
                <a16:creationId xmlns:a16="http://schemas.microsoft.com/office/drawing/2014/main" id="{E9563BF9-7F66-EB78-C0EB-3BA7F55C0F13}"/>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53385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5DC499A-681B-858C-5726-93205E2751F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68C6776-3EF5-DFCE-5613-631EB9500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44422F9-428B-DD8C-998D-394F5C26A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365BF1C-616B-E446-567D-9A14F1F28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BD7A9EC-C205-4D8A-2CB5-87510FE0B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87CD302-890E-7A24-6239-8D729DC8E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0578BD2-3EED-E1CA-D491-96770BCE3602}"/>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Model Evaluation Metrices by Sector</a:t>
            </a:r>
          </a:p>
        </p:txBody>
      </p:sp>
      <p:sp>
        <p:nvSpPr>
          <p:cNvPr id="3" name="תיבת טקסט 20">
            <a:extLst>
              <a:ext uri="{FF2B5EF4-FFF2-40B4-BE49-F238E27FC236}">
                <a16:creationId xmlns:a16="http://schemas.microsoft.com/office/drawing/2014/main" id="{33E1EFDD-54C7-A581-18AE-319BAF56D4FD}"/>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883144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C293414-C277-7517-03B8-3F112BD553F3}"/>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A76E275-88AA-43D0-E245-3417256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56810AE-2111-5F81-40DE-899FBB6E9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CE72AEC1-0643-DC8D-6553-8E4F42D70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2FE1409-D7E1-69A3-0833-3CFFB4353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63E28A1-2373-F0BE-03DC-B11E0EFC1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DA684F1B-567D-952F-4949-0F95D187B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81F4EA1C-C7DD-E3FD-17CD-C2F09265F5AB}"/>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Conclusion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9226099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19D413F-932A-2D88-AD76-3626328A162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EB2D163-82DE-4169-8D74-F16B6DEF9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3273719D-C87B-498A-F971-E14BF62E8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F046AC9-97B0-3ED7-4951-7A22DB89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05C57F-0D9B-F695-B35D-E026B09C4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D827264-9252-D284-2005-3BA69BDD1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2168245-8801-FCEB-24C8-64240C2C53C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Conclusion</a:t>
            </a:r>
          </a:p>
        </p:txBody>
      </p:sp>
      <p:sp>
        <p:nvSpPr>
          <p:cNvPr id="3" name="תיבת טקסט 20">
            <a:extLst>
              <a:ext uri="{FF2B5EF4-FFF2-40B4-BE49-F238E27FC236}">
                <a16:creationId xmlns:a16="http://schemas.microsoft.com/office/drawing/2014/main" id="{40BC40C5-BE5E-A0EC-6A56-86CC5D8FF03B}"/>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8DA27D5-4D49-B955-BD20-2752B90263B8}"/>
              </a:ext>
            </a:extLst>
          </p:cNvPr>
          <p:cNvSpPr txBox="1"/>
          <p:nvPr/>
        </p:nvSpPr>
        <p:spPr>
          <a:xfrm>
            <a:off x="231003" y="1807627"/>
            <a:ext cx="11739324" cy="369332"/>
          </a:xfrm>
          <a:prstGeom prst="rect">
            <a:avLst/>
          </a:prstGeom>
          <a:noFill/>
        </p:spPr>
        <p:txBody>
          <a:bodyPr wrap="square">
            <a:spAutoFit/>
          </a:bodyPr>
          <a:lstStyle/>
          <a:p>
            <a:r>
              <a:rPr lang="en-US" dirty="0"/>
              <a:t>conclusion</a:t>
            </a:r>
          </a:p>
        </p:txBody>
      </p:sp>
    </p:spTree>
    <p:extLst>
      <p:ext uri="{BB962C8B-B14F-4D97-AF65-F5344CB8AC3E}">
        <p14:creationId xmlns:p14="http://schemas.microsoft.com/office/powerpoint/2010/main" val="37217192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59181E08-EBC0-11C8-2C87-02AE5DA3C9C9}"/>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FA8D47-C42A-9A45-5696-2844989F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B577029-64EB-2C88-75A7-D2C7C9E80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9296EAF-7836-8C16-6C88-9583AD394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F158060F-6DD2-94CE-D4BD-9FBA800A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AF2A056-6D38-7B17-0340-26D299A35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D3B0E04A-CAAC-642E-6C1D-D96D8E427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C150FE65-9CF4-91B0-0526-941DB66EF0CD}"/>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Discussion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0343627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2F69185E-5E28-390C-7BDE-2892B405D9B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DC854DA-2427-37C0-AF8A-C97E330A7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FC709958-6B4B-5D74-0499-A0B34ED51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ADB6C97-2CF1-19F9-0FB1-26029967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8E10E69-AD5B-64BB-5189-4DE97396E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DEC11FA-1AE1-DAB2-29CC-90821E119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17506C9-7243-DBDE-2C48-956705FB00B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Research Limitations</a:t>
            </a:r>
          </a:p>
        </p:txBody>
      </p:sp>
      <p:sp>
        <p:nvSpPr>
          <p:cNvPr id="3" name="תיבת טקסט 20">
            <a:extLst>
              <a:ext uri="{FF2B5EF4-FFF2-40B4-BE49-F238E27FC236}">
                <a16:creationId xmlns:a16="http://schemas.microsoft.com/office/drawing/2014/main" id="{A11C71F5-6427-02DA-5053-E24C285B516D}"/>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AEB378-BDA1-A58C-8ECD-F9513F2BCEC0}"/>
              </a:ext>
            </a:extLst>
          </p:cNvPr>
          <p:cNvSpPr txBox="1"/>
          <p:nvPr/>
        </p:nvSpPr>
        <p:spPr>
          <a:xfrm>
            <a:off x="231003" y="1807627"/>
            <a:ext cx="11739324" cy="646331"/>
          </a:xfrm>
          <a:prstGeom prst="rect">
            <a:avLst/>
          </a:prstGeom>
          <a:noFill/>
        </p:spPr>
        <p:txBody>
          <a:bodyPr wrap="square">
            <a:spAutoFit/>
          </a:bodyPr>
          <a:lstStyle/>
          <a:p>
            <a:r>
              <a:rPr lang="en-US" dirty="0"/>
              <a:t>Missing Values</a:t>
            </a:r>
          </a:p>
          <a:p>
            <a:endParaRPr lang="en-US" dirty="0"/>
          </a:p>
        </p:txBody>
      </p:sp>
    </p:spTree>
    <p:extLst>
      <p:ext uri="{BB962C8B-B14F-4D97-AF65-F5344CB8AC3E}">
        <p14:creationId xmlns:p14="http://schemas.microsoft.com/office/powerpoint/2010/main" val="10758900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666BD-6819-5DDA-6768-32B113ED2AC4}"/>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Project Flowchart</a:t>
            </a:r>
            <a:endParaRPr lang="LID4096" sz="4000" dirty="0">
              <a:solidFill>
                <a:srgbClr val="FFFFFF"/>
              </a:solidFill>
            </a:endParaRPr>
          </a:p>
        </p:txBody>
      </p:sp>
      <p:pic>
        <p:nvPicPr>
          <p:cNvPr id="5" name="תמונה 4" descr="תמונה שמכילה טקסט, גופן, צילום מסך, מסמך&#10;&#10;התיאור נוצר באופן אוטומטי">
            <a:extLst>
              <a:ext uri="{FF2B5EF4-FFF2-40B4-BE49-F238E27FC236}">
                <a16:creationId xmlns:a16="http://schemas.microsoft.com/office/drawing/2014/main" id="{7AB1F7D9-DF09-9347-EBA7-CA3BFF6AD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1622745"/>
            <a:ext cx="9098611" cy="4734452"/>
          </a:xfrm>
          <a:prstGeom prst="rect">
            <a:avLst/>
          </a:prstGeom>
        </p:spPr>
      </p:pic>
    </p:spTree>
    <p:extLst>
      <p:ext uri="{BB962C8B-B14F-4D97-AF65-F5344CB8AC3E}">
        <p14:creationId xmlns:p14="http://schemas.microsoft.com/office/powerpoint/2010/main" val="9953788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474FE7-770C-8E96-E7E5-93BBF5557636}"/>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80452C-B066-3F70-D878-AAFE533068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887DC29-BED6-F199-ABC3-8CB3AC148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9BC66AF-3750-803D-163A-BDE247575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88AA745-DBFD-1E6C-1CA1-2CF5C046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782BA8E-212F-D7CA-39D3-64C690724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1F39810-A795-B0AF-BB0B-F7E6D9931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78EA55F6-5D24-496E-3DF8-4D3568DDB699}"/>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kern="1200" dirty="0">
                <a:solidFill>
                  <a:srgbClr val="FFFFFF"/>
                </a:solidFill>
                <a:latin typeface="+mj-lt"/>
                <a:ea typeface="+mj-ea"/>
                <a:cs typeface="+mj-cs"/>
              </a:rPr>
              <a:t>Comparing results before and after handling missing values - Matan</a:t>
            </a:r>
          </a:p>
        </p:txBody>
      </p:sp>
    </p:spTree>
    <p:extLst>
      <p:ext uri="{BB962C8B-B14F-4D97-AF65-F5344CB8AC3E}">
        <p14:creationId xmlns:p14="http://schemas.microsoft.com/office/powerpoint/2010/main" val="330992653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B326FE-C6C6-73A4-83D0-4D5C5380DD8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C9EC58A-E32F-397C-0855-3A9210F53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58DFF702-E4F2-87D6-F404-912A96913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8DA7DF89-4AF8-0360-6F2D-D74782CF9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FDD31CA-C675-B0AE-2ED5-756E0BF4B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9811AD86-70E0-0B6F-168B-474322E83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80A0C58D-5BF1-B55B-F219-8C125E065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6E2CAE8-0A2E-EAF9-95F9-E505CF2A383E}"/>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THANK YOU FOR LISTENING!</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474457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CCB4B64E-0FC4-FE84-7EB7-0177057C3213}"/>
            </a:ext>
          </a:extLst>
        </p:cNvPr>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B6BBCB01-D4EB-0A21-AAD0-6352EFA504AF}"/>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a:solidFill>
                  <a:schemeClr val="tx1"/>
                </a:solidFill>
                <a:latin typeface="+mj-lt"/>
                <a:ea typeface="+mj-ea"/>
                <a:cs typeface="+mj-cs"/>
              </a:rPr>
              <a:t>Hyperparameter Tuning Results</a:t>
            </a:r>
          </a:p>
        </p:txBody>
      </p:sp>
      <p:sp>
        <p:nvSpPr>
          <p:cNvPr id="5" name="TextBox 4">
            <a:extLst>
              <a:ext uri="{FF2B5EF4-FFF2-40B4-BE49-F238E27FC236}">
                <a16:creationId xmlns:a16="http://schemas.microsoft.com/office/drawing/2014/main" id="{496799F1-3A3B-51FB-363B-76F04FBFC57A}"/>
              </a:ext>
            </a:extLst>
          </p:cNvPr>
          <p:cNvSpPr txBox="1"/>
          <p:nvPr/>
        </p:nvSpPr>
        <p:spPr>
          <a:xfrm>
            <a:off x="1136397" y="2418408"/>
            <a:ext cx="4959603" cy="352256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In Table 7, we present the summary of the HP tuning phase over all the classifiers and time windows. The optimal HP for each classifier is derived by the best mean AUC score on the five validation sets. Besides two HP (Regularization in the LR and number of hidden layers in the MLP), no HP is constantly superior across all time windows.</a:t>
            </a:r>
          </a:p>
        </p:txBody>
      </p:sp>
      <p:pic>
        <p:nvPicPr>
          <p:cNvPr id="12" name="Picture 11" descr="A screenshot of a document&#10;&#10;Description automatically generated">
            <a:extLst>
              <a:ext uri="{FF2B5EF4-FFF2-40B4-BE49-F238E27FC236}">
                <a16:creationId xmlns:a16="http://schemas.microsoft.com/office/drawing/2014/main" id="{3625F306-CDBC-E209-3036-0A3B8EB07287}"/>
              </a:ext>
            </a:extLst>
          </p:cNvPr>
          <p:cNvPicPr>
            <a:picLocks noChangeAspect="1"/>
          </p:cNvPicPr>
          <p:nvPr/>
        </p:nvPicPr>
        <p:blipFill>
          <a:blip r:embed="rId3"/>
          <a:stretch>
            <a:fillRect/>
          </a:stretch>
        </p:blipFill>
        <p:spPr>
          <a:xfrm>
            <a:off x="6906054" y="489118"/>
            <a:ext cx="4413799" cy="5466007"/>
          </a:xfrm>
          <a:prstGeom prst="rect">
            <a:avLst/>
          </a:prstGeom>
        </p:spPr>
      </p:pic>
      <p:sp>
        <p:nvSpPr>
          <p:cNvPr id="58" name="Rectangle 5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תיבת טקסט 20">
            <a:extLst>
              <a:ext uri="{FF2B5EF4-FFF2-40B4-BE49-F238E27FC236}">
                <a16:creationId xmlns:a16="http://schemas.microsoft.com/office/drawing/2014/main" id="{DBC69EF4-2735-6C1E-8500-EE43530C073E}"/>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4807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F58F48-26A9-74AB-CF8B-54935D2E52D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235C18-B921-B861-77C5-A6926DB5E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63F4C07-BE4C-6D8D-6341-E89DE3EF7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BB2AF02-184A-FC3F-EB68-C8C9882D0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1E590D2-A6E4-8675-FFCC-0DB38D61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A8DBE55-8D11-64FF-88A3-321D437DD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596956DA-45E6-B894-B537-E99DD91378A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Welch’s t-test</a:t>
            </a:r>
          </a:p>
        </p:txBody>
      </p:sp>
      <p:pic>
        <p:nvPicPr>
          <p:cNvPr id="18" name="תמונה 17">
            <a:extLst>
              <a:ext uri="{FF2B5EF4-FFF2-40B4-BE49-F238E27FC236}">
                <a16:creationId xmlns:a16="http://schemas.microsoft.com/office/drawing/2014/main" id="{C833D78C-3F42-8AE2-7658-8FAD787706D2}"/>
              </a:ext>
            </a:extLst>
          </p:cNvPr>
          <p:cNvPicPr>
            <a:picLocks noChangeAspect="1"/>
          </p:cNvPicPr>
          <p:nvPr/>
        </p:nvPicPr>
        <p:blipFill>
          <a:blip r:embed="rId3"/>
          <a:stretch>
            <a:fillRect/>
          </a:stretch>
        </p:blipFill>
        <p:spPr>
          <a:xfrm>
            <a:off x="8128856" y="1909671"/>
            <a:ext cx="3369364" cy="1888146"/>
          </a:xfrm>
          <a:prstGeom prst="rect">
            <a:avLst/>
          </a:prstGeom>
        </p:spPr>
      </p:pic>
      <p:pic>
        <p:nvPicPr>
          <p:cNvPr id="20" name="תמונה 19">
            <a:extLst>
              <a:ext uri="{FF2B5EF4-FFF2-40B4-BE49-F238E27FC236}">
                <a16:creationId xmlns:a16="http://schemas.microsoft.com/office/drawing/2014/main" id="{A8CFB16B-5BEE-9909-5472-C9C5EC7D0B61}"/>
              </a:ext>
            </a:extLst>
          </p:cNvPr>
          <p:cNvPicPr>
            <a:picLocks noChangeAspect="1"/>
          </p:cNvPicPr>
          <p:nvPr/>
        </p:nvPicPr>
        <p:blipFill>
          <a:blip r:embed="rId4"/>
          <a:stretch>
            <a:fillRect/>
          </a:stretch>
        </p:blipFill>
        <p:spPr>
          <a:xfrm>
            <a:off x="8128856" y="4131042"/>
            <a:ext cx="3876044" cy="249867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A2B654-2670-6637-3FB3-DF689F281B29}"/>
                  </a:ext>
                </a:extLst>
              </p:cNvPr>
              <p:cNvSpPr txBox="1"/>
              <p:nvPr/>
            </p:nvSpPr>
            <p:spPr>
              <a:xfrm>
                <a:off x="296883" y="1717047"/>
                <a:ext cx="7831971" cy="505324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A Welch’s t statistic for the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ith</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laboratory test in the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jth</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period was calculated by the following equation:</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Where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acc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acc>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𝑖𝑗</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acc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𝑥</m:t>
                            </m:r>
                          </m:e>
                        </m:acc>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𝑖𝑗</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are the sample means of the </a:t>
                </a:r>
                <a:r>
                  <a:rPr kumimoji="0" lang="en-US" sz="2000" b="0" i="1" u="none" strike="noStrike" kern="120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i</a:t>
                </a:r>
                <a:r>
                  <a:rPr kumimoji="0" lang="en-US" sz="2000" b="0" i="0" u="none" strike="noStrike" kern="1200" cap="none" spc="0" normalizeH="0" baseline="3000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th</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laboratory test in the </a:t>
                </a:r>
                <a:r>
                  <a:rPr kumimoji="0" lang="en-US" sz="2000" b="0" i="1" u="none" strike="noStrike" kern="120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j</a:t>
                </a:r>
                <a:r>
                  <a:rPr kumimoji="0" lang="en-US" sz="2000" b="0" i="1" u="none" strike="noStrike" kern="1200" cap="none" spc="0" normalizeH="0" baseline="3000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t</a:t>
                </a:r>
                <a:r>
                  <a:rPr kumimoji="0" lang="en-US" sz="2000" b="0" i="0" u="none" strike="noStrike" kern="1200" cap="none" spc="0" normalizeH="0" baseline="30000" noProof="0" dirty="0" err="1">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h</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period,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𝜇</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𝑖𝑗</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𝜇</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𝑖𝑗</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are the population means by the null hypothesis, </a:t>
                </a:r>
                <a14:m>
                  <m:oMath xmlns:m="http://schemas.openxmlformats.org/officeDocument/2006/math">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𝑠</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𝑖𝑗</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up>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𝑠</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𝑖𝑗</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up>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bSup>
                  </m:oMath>
                </a14:m>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are the unbiased estimators of the variance and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𝑛</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𝑖𝑗</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𝑛</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𝑖𝑗</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are the sample size of the first and second groups, respectively. It is important to notice that our null hypothesis is that the population means are always equal between the two groups. Hence,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𝜇</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𝑖𝑗</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sub>
                    </m:s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𝜇</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𝑖𝑗</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b>
                    </m:sSub>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oMath>
                </a14:m>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Arial" panose="020B0604020202020204" pitchFamily="34" charset="0"/>
                  </a:rPr>
                  <a:t> is always equal to zero. The following equation gives the number of degrees of freedom:</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F1A2B654-2670-6637-3FB3-DF689F281B29}"/>
                  </a:ext>
                </a:extLst>
              </p:cNvPr>
              <p:cNvSpPr txBox="1">
                <a:spLocks noRot="1" noChangeAspect="1" noMove="1" noResize="1" noEditPoints="1" noAdjustHandles="1" noChangeArrowheads="1" noChangeShapeType="1" noTextEdit="1"/>
              </p:cNvSpPr>
              <p:nvPr/>
            </p:nvSpPr>
            <p:spPr>
              <a:xfrm>
                <a:off x="296883" y="1717047"/>
                <a:ext cx="7831971" cy="5053243"/>
              </a:xfrm>
              <a:prstGeom prst="rect">
                <a:avLst/>
              </a:prstGeom>
              <a:blipFill>
                <a:blip r:embed="rId5"/>
                <a:stretch>
                  <a:fillRect l="-857" r="-857" b="-1086"/>
                </a:stretch>
              </a:blipFill>
            </p:spPr>
            <p:txBody>
              <a:bodyPr/>
              <a:lstStyle/>
              <a:p>
                <a:r>
                  <a:rPr lang="he-IL">
                    <a:noFill/>
                  </a:rPr>
                  <a:t> </a:t>
                </a:r>
              </a:p>
            </p:txBody>
          </p:sp>
        </mc:Fallback>
      </mc:AlternateContent>
    </p:spTree>
    <p:extLst>
      <p:ext uri="{BB962C8B-B14F-4D97-AF65-F5344CB8AC3E}">
        <p14:creationId xmlns:p14="http://schemas.microsoft.com/office/powerpoint/2010/main" val="281104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C82BB3-12EE-23AE-FFB8-9529D031EAC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1EEED29-424C-977B-F9A0-BFD71EFD5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BA615C-5586-E701-6A55-641727271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D08315-D996-CC42-5D05-3522D2FBC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5C964F9-A256-1FA6-231E-34611BAD3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E75BB-FA4D-1FCF-3578-D7657F0A1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577F5D-DD7C-94B7-15F0-0A045BC6609A}"/>
              </a:ext>
            </a:extLst>
          </p:cNvPr>
          <p:cNvSpPr>
            <a:spLocks noGrp="1"/>
          </p:cNvSpPr>
          <p:nvPr>
            <p:ph type="title"/>
          </p:nvPr>
        </p:nvSpPr>
        <p:spPr>
          <a:xfrm>
            <a:off x="184363" y="557072"/>
            <a:ext cx="11823270" cy="1033669"/>
          </a:xfrm>
        </p:spPr>
        <p:txBody>
          <a:bodyPr>
            <a:normAutofit fontScale="90000"/>
          </a:bodyPr>
          <a:lstStyle/>
          <a:p>
            <a:r>
              <a:rPr lang="en-US" sz="4000" kern="1200" dirty="0">
                <a:solidFill>
                  <a:srgbClr val="FFFFFF"/>
                </a:solidFill>
                <a:latin typeface="+mj-lt"/>
                <a:ea typeface="+mj-ea"/>
                <a:cs typeface="+mj-cs"/>
              </a:rPr>
              <a:t>Precision score across different classifiers on the test set over time prior diagnosis – before and after missing values handling</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 </a:t>
            </a:r>
            <a:endParaRPr lang="LID4096" sz="4000" dirty="0">
              <a:solidFill>
                <a:srgbClr val="FFFFFF"/>
              </a:solidFill>
            </a:endParaRPr>
          </a:p>
        </p:txBody>
      </p:sp>
      <p:pic>
        <p:nvPicPr>
          <p:cNvPr id="3" name="Picture 9" descr="A graph of a number of patients&#10;&#10;Description automatically generated with medium confidence">
            <a:extLst>
              <a:ext uri="{FF2B5EF4-FFF2-40B4-BE49-F238E27FC236}">
                <a16:creationId xmlns:a16="http://schemas.microsoft.com/office/drawing/2014/main" id="{792D7C2C-3394-0C7C-4C78-CCD7660C6322}"/>
              </a:ext>
            </a:extLst>
          </p:cNvPr>
          <p:cNvPicPr>
            <a:picLocks noChangeAspect="1"/>
          </p:cNvPicPr>
          <p:nvPr/>
        </p:nvPicPr>
        <p:blipFill>
          <a:blip r:embed="rId3"/>
          <a:stretch>
            <a:fillRect/>
          </a:stretch>
        </p:blipFill>
        <p:spPr>
          <a:xfrm>
            <a:off x="225169" y="2154505"/>
            <a:ext cx="5714751" cy="4500366"/>
          </a:xfrm>
          <a:prstGeom prst="rect">
            <a:avLst/>
          </a:prstGeom>
        </p:spPr>
      </p:pic>
      <p:sp>
        <p:nvSpPr>
          <p:cNvPr id="4" name="Title 1">
            <a:extLst>
              <a:ext uri="{FF2B5EF4-FFF2-40B4-BE49-F238E27FC236}">
                <a16:creationId xmlns:a16="http://schemas.microsoft.com/office/drawing/2014/main" id="{C56BE1A4-6B3C-3478-A918-91A0668B772F}"/>
              </a:ext>
            </a:extLst>
          </p:cNvPr>
          <p:cNvSpPr txBox="1">
            <a:spLocks/>
          </p:cNvSpPr>
          <p:nvPr/>
        </p:nvSpPr>
        <p:spPr>
          <a:xfrm>
            <a:off x="459346" y="1494761"/>
            <a:ext cx="1287261" cy="10336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Before:</a:t>
            </a:r>
            <a:endParaRPr lang="LID4096" sz="2000" b="1" dirty="0"/>
          </a:p>
        </p:txBody>
      </p:sp>
      <p:sp>
        <p:nvSpPr>
          <p:cNvPr id="6" name="Title 1">
            <a:extLst>
              <a:ext uri="{FF2B5EF4-FFF2-40B4-BE49-F238E27FC236}">
                <a16:creationId xmlns:a16="http://schemas.microsoft.com/office/drawing/2014/main" id="{B9D31F1B-A129-B557-06B8-4AFB23BA0E0B}"/>
              </a:ext>
            </a:extLst>
          </p:cNvPr>
          <p:cNvSpPr txBox="1">
            <a:spLocks/>
          </p:cNvSpPr>
          <p:nvPr/>
        </p:nvSpPr>
        <p:spPr>
          <a:xfrm>
            <a:off x="9017933" y="1494760"/>
            <a:ext cx="1287261" cy="10336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After:</a:t>
            </a:r>
            <a:endParaRPr lang="LID4096" sz="2000" b="1" dirty="0"/>
          </a:p>
        </p:txBody>
      </p:sp>
      <p:pic>
        <p:nvPicPr>
          <p:cNvPr id="13" name="תמונה 12">
            <a:extLst>
              <a:ext uri="{FF2B5EF4-FFF2-40B4-BE49-F238E27FC236}">
                <a16:creationId xmlns:a16="http://schemas.microsoft.com/office/drawing/2014/main" id="{1BF83C21-4819-B5A9-D830-EDA3F562A946}"/>
              </a:ext>
            </a:extLst>
          </p:cNvPr>
          <p:cNvPicPr>
            <a:picLocks noChangeAspect="1"/>
          </p:cNvPicPr>
          <p:nvPr/>
        </p:nvPicPr>
        <p:blipFill>
          <a:blip r:embed="rId4"/>
          <a:stretch>
            <a:fillRect/>
          </a:stretch>
        </p:blipFill>
        <p:spPr>
          <a:xfrm>
            <a:off x="6695069" y="2295183"/>
            <a:ext cx="5417481" cy="4244549"/>
          </a:xfrm>
          <a:prstGeom prst="rect">
            <a:avLst/>
          </a:prstGeom>
        </p:spPr>
      </p:pic>
    </p:spTree>
    <p:extLst>
      <p:ext uri="{BB962C8B-B14F-4D97-AF65-F5344CB8AC3E}">
        <p14:creationId xmlns:p14="http://schemas.microsoft.com/office/powerpoint/2010/main" val="18378094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11F59620-4F23-A44B-007F-19038C5C0E4D}"/>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75712C67-BF7C-47C4-B357-3A624D2670F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kern="1200" dirty="0">
                <a:solidFill>
                  <a:srgbClr val="FFFFFF"/>
                </a:solidFill>
                <a:latin typeface="+mj-lt"/>
                <a:ea typeface="+mj-ea"/>
                <a:cs typeface="+mj-cs"/>
              </a:rPr>
              <a:t>Precision score across different classifiers on the test set over time prior diagnosis</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 </a:t>
            </a:r>
          </a:p>
        </p:txBody>
      </p:sp>
      <p:pic>
        <p:nvPicPr>
          <p:cNvPr id="10" name="Picture 9" descr="A graph of a number of patients&#10;&#10;Description automatically generated with medium confidence">
            <a:extLst>
              <a:ext uri="{FF2B5EF4-FFF2-40B4-BE49-F238E27FC236}">
                <a16:creationId xmlns:a16="http://schemas.microsoft.com/office/drawing/2014/main" id="{ED122D54-273A-6AE6-2DED-4A5B8D8651CB}"/>
              </a:ext>
            </a:extLst>
          </p:cNvPr>
          <p:cNvPicPr>
            <a:picLocks noChangeAspect="1"/>
          </p:cNvPicPr>
          <p:nvPr/>
        </p:nvPicPr>
        <p:blipFill>
          <a:blip r:embed="rId3"/>
          <a:stretch>
            <a:fillRect/>
          </a:stretch>
        </p:blipFill>
        <p:spPr>
          <a:xfrm>
            <a:off x="4502428" y="583862"/>
            <a:ext cx="7225748" cy="5690276"/>
          </a:xfrm>
          <a:prstGeom prst="rect">
            <a:avLst/>
          </a:prstGeom>
        </p:spPr>
      </p:pic>
      <p:sp>
        <p:nvSpPr>
          <p:cNvPr id="3" name="תיבת טקסט 20">
            <a:extLst>
              <a:ext uri="{FF2B5EF4-FFF2-40B4-BE49-F238E27FC236}">
                <a16:creationId xmlns:a16="http://schemas.microsoft.com/office/drawing/2014/main" id="{101CEA0E-68EE-DE77-0617-6184FADAB0A3}"/>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97428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922E03-3449-0E36-E7B8-51CF850F5AB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C7D2DC-336C-FFE9-FC4C-7942EA04C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4A855B-F8B0-D601-150C-6A73E953C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695F0A-560B-94C0-38AF-6F1772B8E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8469F04-B12E-963E-5C12-BE0BE18C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BC7B79-2F55-84C9-BDB0-FB68FDFE1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9FF7C-D4B3-CE73-CBA9-1E10EA2C4151}"/>
              </a:ext>
            </a:extLst>
          </p:cNvPr>
          <p:cNvSpPr>
            <a:spLocks noGrp="1"/>
          </p:cNvSpPr>
          <p:nvPr>
            <p:ph type="title"/>
          </p:nvPr>
        </p:nvSpPr>
        <p:spPr>
          <a:xfrm>
            <a:off x="184363" y="557072"/>
            <a:ext cx="11823270" cy="1033669"/>
          </a:xfrm>
        </p:spPr>
        <p:txBody>
          <a:bodyPr>
            <a:normAutofit fontScale="90000"/>
          </a:bodyPr>
          <a:lstStyle/>
          <a:p>
            <a:r>
              <a:rPr lang="en-US" sz="4000" kern="1200" dirty="0">
                <a:solidFill>
                  <a:srgbClr val="FFFFFF"/>
                </a:solidFill>
                <a:latin typeface="+mj-lt"/>
                <a:ea typeface="+mj-ea"/>
                <a:cs typeface="+mj-cs"/>
              </a:rPr>
              <a:t>AUC score across different classifiers on the test set over time prior diagnosis– before and after missing values handling</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 </a:t>
            </a:r>
            <a:endParaRPr lang="LID4096" sz="4000" dirty="0">
              <a:solidFill>
                <a:srgbClr val="FFFFFF"/>
              </a:solidFill>
            </a:endParaRPr>
          </a:p>
        </p:txBody>
      </p:sp>
      <p:sp>
        <p:nvSpPr>
          <p:cNvPr id="4" name="Title 1">
            <a:extLst>
              <a:ext uri="{FF2B5EF4-FFF2-40B4-BE49-F238E27FC236}">
                <a16:creationId xmlns:a16="http://schemas.microsoft.com/office/drawing/2014/main" id="{7DB867BD-2067-5C8D-DC61-62E60F9261EE}"/>
              </a:ext>
            </a:extLst>
          </p:cNvPr>
          <p:cNvSpPr txBox="1">
            <a:spLocks/>
          </p:cNvSpPr>
          <p:nvPr/>
        </p:nvSpPr>
        <p:spPr>
          <a:xfrm>
            <a:off x="459346" y="1248181"/>
            <a:ext cx="1287261" cy="10336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Before:</a:t>
            </a:r>
            <a:endParaRPr lang="LID4096" sz="2000" b="1" dirty="0"/>
          </a:p>
        </p:txBody>
      </p:sp>
      <p:sp>
        <p:nvSpPr>
          <p:cNvPr id="6" name="Title 1">
            <a:extLst>
              <a:ext uri="{FF2B5EF4-FFF2-40B4-BE49-F238E27FC236}">
                <a16:creationId xmlns:a16="http://schemas.microsoft.com/office/drawing/2014/main" id="{6FD17ED5-4209-3FD7-DC26-79419BCFE28B}"/>
              </a:ext>
            </a:extLst>
          </p:cNvPr>
          <p:cNvSpPr txBox="1">
            <a:spLocks/>
          </p:cNvSpPr>
          <p:nvPr/>
        </p:nvSpPr>
        <p:spPr>
          <a:xfrm>
            <a:off x="9110642" y="1248181"/>
            <a:ext cx="1287261" cy="10336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After:</a:t>
            </a:r>
            <a:endParaRPr lang="LID4096" sz="2000" b="1" dirty="0"/>
          </a:p>
        </p:txBody>
      </p:sp>
      <p:pic>
        <p:nvPicPr>
          <p:cNvPr id="3" name="Picture 5" descr="A graph of a number of patients&#10;&#10;Description automatically generated">
            <a:extLst>
              <a:ext uri="{FF2B5EF4-FFF2-40B4-BE49-F238E27FC236}">
                <a16:creationId xmlns:a16="http://schemas.microsoft.com/office/drawing/2014/main" id="{75BE58B8-3F4D-B189-0F30-8E1C300C2465}"/>
              </a:ext>
            </a:extLst>
          </p:cNvPr>
          <p:cNvPicPr>
            <a:picLocks noChangeAspect="1"/>
          </p:cNvPicPr>
          <p:nvPr/>
        </p:nvPicPr>
        <p:blipFill>
          <a:blip r:embed="rId3"/>
          <a:stretch>
            <a:fillRect/>
          </a:stretch>
        </p:blipFill>
        <p:spPr>
          <a:xfrm>
            <a:off x="-154004" y="2036299"/>
            <a:ext cx="6323544" cy="4821701"/>
          </a:xfrm>
          <a:prstGeom prst="rect">
            <a:avLst/>
          </a:prstGeom>
        </p:spPr>
      </p:pic>
      <p:pic>
        <p:nvPicPr>
          <p:cNvPr id="7" name="תמונה 6">
            <a:extLst>
              <a:ext uri="{FF2B5EF4-FFF2-40B4-BE49-F238E27FC236}">
                <a16:creationId xmlns:a16="http://schemas.microsoft.com/office/drawing/2014/main" id="{A064D637-DDF5-A1C8-E7B1-60FD61AC116C}"/>
              </a:ext>
            </a:extLst>
          </p:cNvPr>
          <p:cNvPicPr>
            <a:picLocks noChangeAspect="1"/>
          </p:cNvPicPr>
          <p:nvPr/>
        </p:nvPicPr>
        <p:blipFill>
          <a:blip r:embed="rId4"/>
          <a:stretch>
            <a:fillRect/>
          </a:stretch>
        </p:blipFill>
        <p:spPr>
          <a:xfrm>
            <a:off x="5971256" y="1962489"/>
            <a:ext cx="6036377" cy="4711319"/>
          </a:xfrm>
          <a:prstGeom prst="rect">
            <a:avLst/>
          </a:prstGeom>
        </p:spPr>
      </p:pic>
    </p:spTree>
    <p:extLst>
      <p:ext uri="{BB962C8B-B14F-4D97-AF65-F5344CB8AC3E}">
        <p14:creationId xmlns:p14="http://schemas.microsoft.com/office/powerpoint/2010/main" val="66519149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F06B95C-2E9B-2D79-CC69-958DBEAF4D4A}"/>
            </a:ext>
          </a:extLst>
        </p:cNvPr>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D5934D8D-E63C-55C6-9446-D55C7B06594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kern="1200" dirty="0">
                <a:solidFill>
                  <a:srgbClr val="FFFFFF"/>
                </a:solidFill>
                <a:latin typeface="+mj-lt"/>
                <a:ea typeface="+mj-ea"/>
                <a:cs typeface="+mj-cs"/>
              </a:rPr>
              <a:t>AUC score across different classifiers on the test set over time prior diagnosis</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 </a:t>
            </a:r>
          </a:p>
        </p:txBody>
      </p:sp>
      <p:pic>
        <p:nvPicPr>
          <p:cNvPr id="6" name="Picture 5" descr="A graph of a number of patients&#10;&#10;Description automatically generated">
            <a:extLst>
              <a:ext uri="{FF2B5EF4-FFF2-40B4-BE49-F238E27FC236}">
                <a16:creationId xmlns:a16="http://schemas.microsoft.com/office/drawing/2014/main" id="{ADE9B105-4152-120D-D8C1-2CF757134876}"/>
              </a:ext>
            </a:extLst>
          </p:cNvPr>
          <p:cNvPicPr>
            <a:picLocks noChangeAspect="1"/>
          </p:cNvPicPr>
          <p:nvPr/>
        </p:nvPicPr>
        <p:blipFill>
          <a:blip r:embed="rId3"/>
          <a:stretch>
            <a:fillRect/>
          </a:stretch>
        </p:blipFill>
        <p:spPr>
          <a:xfrm>
            <a:off x="4435288" y="683093"/>
            <a:ext cx="7225748" cy="5509631"/>
          </a:xfrm>
          <a:prstGeom prst="rect">
            <a:avLst/>
          </a:prstGeom>
        </p:spPr>
      </p:pic>
      <p:sp>
        <p:nvSpPr>
          <p:cNvPr id="3" name="תיבת טקסט 20">
            <a:extLst>
              <a:ext uri="{FF2B5EF4-FFF2-40B4-BE49-F238E27FC236}">
                <a16:creationId xmlns:a16="http://schemas.microsoft.com/office/drawing/2014/main" id="{1119AF47-2E8B-1D03-84BC-930FC634779B}"/>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72703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FE19E4-17C2-AC77-8483-275D04B5C54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C655B9-EB3A-8DED-6D8E-3800E7F03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ECAFC6-E5DE-A6F1-44D2-A8D805BEC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BFABBC-EE21-F5AB-5450-D62AD4928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A74C2F-4125-9614-DCA2-9DE254475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FB9E73-7636-2A7B-5348-4C07A897D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3A2257-0BFE-3810-34F1-3C0AB17F2A97}"/>
              </a:ext>
            </a:extLst>
          </p:cNvPr>
          <p:cNvSpPr>
            <a:spLocks noGrp="1"/>
          </p:cNvSpPr>
          <p:nvPr>
            <p:ph type="title"/>
          </p:nvPr>
        </p:nvSpPr>
        <p:spPr>
          <a:xfrm>
            <a:off x="184363" y="557072"/>
            <a:ext cx="11823270" cy="1033669"/>
          </a:xfrm>
        </p:spPr>
        <p:txBody>
          <a:bodyPr>
            <a:normAutofit fontScale="90000"/>
          </a:bodyPr>
          <a:lstStyle/>
          <a:p>
            <a:r>
              <a:rPr lang="en-US" sz="4000" dirty="0">
                <a:solidFill>
                  <a:srgbClr val="FFFFFF"/>
                </a:solidFill>
              </a:rPr>
              <a:t>Recall</a:t>
            </a:r>
            <a:r>
              <a:rPr lang="en-US" sz="4000" kern="1200" dirty="0">
                <a:solidFill>
                  <a:srgbClr val="FFFFFF"/>
                </a:solidFill>
                <a:latin typeface="+mj-lt"/>
                <a:ea typeface="+mj-ea"/>
                <a:cs typeface="+mj-cs"/>
              </a:rPr>
              <a:t> score across different classifiers on the test set over time prior diagnosis– before and after missing values handling</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 </a:t>
            </a:r>
            <a:endParaRPr lang="LID4096" sz="4000" dirty="0">
              <a:solidFill>
                <a:srgbClr val="FFFFFF"/>
              </a:solidFill>
            </a:endParaRPr>
          </a:p>
        </p:txBody>
      </p:sp>
      <p:sp>
        <p:nvSpPr>
          <p:cNvPr id="4" name="Title 1">
            <a:extLst>
              <a:ext uri="{FF2B5EF4-FFF2-40B4-BE49-F238E27FC236}">
                <a16:creationId xmlns:a16="http://schemas.microsoft.com/office/drawing/2014/main" id="{DCE5B1B6-8A38-3AE5-6F78-3BDB851C0449}"/>
              </a:ext>
            </a:extLst>
          </p:cNvPr>
          <p:cNvSpPr txBox="1">
            <a:spLocks/>
          </p:cNvSpPr>
          <p:nvPr/>
        </p:nvSpPr>
        <p:spPr>
          <a:xfrm>
            <a:off x="459346" y="1248181"/>
            <a:ext cx="1287261" cy="10336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Before:</a:t>
            </a:r>
            <a:endParaRPr lang="LID4096" sz="2000" b="1" dirty="0"/>
          </a:p>
        </p:txBody>
      </p:sp>
      <p:sp>
        <p:nvSpPr>
          <p:cNvPr id="6" name="Title 1">
            <a:extLst>
              <a:ext uri="{FF2B5EF4-FFF2-40B4-BE49-F238E27FC236}">
                <a16:creationId xmlns:a16="http://schemas.microsoft.com/office/drawing/2014/main" id="{46941BDB-463E-45D4-FFB9-815EC0AF0874}"/>
              </a:ext>
            </a:extLst>
          </p:cNvPr>
          <p:cNvSpPr txBox="1">
            <a:spLocks/>
          </p:cNvSpPr>
          <p:nvPr/>
        </p:nvSpPr>
        <p:spPr>
          <a:xfrm>
            <a:off x="9110642" y="1248181"/>
            <a:ext cx="1287261" cy="10336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After:</a:t>
            </a:r>
            <a:endParaRPr lang="LID4096" sz="2000" b="1" dirty="0"/>
          </a:p>
        </p:txBody>
      </p:sp>
      <p:pic>
        <p:nvPicPr>
          <p:cNvPr id="5" name="Picture 4" descr="A graph of different colored lines&#10;&#10;Description automatically generated">
            <a:extLst>
              <a:ext uri="{FF2B5EF4-FFF2-40B4-BE49-F238E27FC236}">
                <a16:creationId xmlns:a16="http://schemas.microsoft.com/office/drawing/2014/main" id="{C8DAB3A7-CE61-B1AC-6168-18F4373EA1F0}"/>
              </a:ext>
            </a:extLst>
          </p:cNvPr>
          <p:cNvPicPr>
            <a:picLocks noChangeAspect="1"/>
          </p:cNvPicPr>
          <p:nvPr/>
        </p:nvPicPr>
        <p:blipFill>
          <a:blip r:embed="rId3"/>
          <a:stretch>
            <a:fillRect/>
          </a:stretch>
        </p:blipFill>
        <p:spPr>
          <a:xfrm>
            <a:off x="184363" y="1914174"/>
            <a:ext cx="5789185" cy="4747132"/>
          </a:xfrm>
          <a:prstGeom prst="rect">
            <a:avLst/>
          </a:prstGeom>
        </p:spPr>
      </p:pic>
      <p:pic>
        <p:nvPicPr>
          <p:cNvPr id="7" name="תמונה 6">
            <a:extLst>
              <a:ext uri="{FF2B5EF4-FFF2-40B4-BE49-F238E27FC236}">
                <a16:creationId xmlns:a16="http://schemas.microsoft.com/office/drawing/2014/main" id="{935CEBC2-4A46-50C0-5409-7510AEFD2A46}"/>
              </a:ext>
            </a:extLst>
          </p:cNvPr>
          <p:cNvPicPr>
            <a:picLocks noChangeAspect="1"/>
          </p:cNvPicPr>
          <p:nvPr/>
        </p:nvPicPr>
        <p:blipFill>
          <a:blip r:embed="rId4"/>
          <a:stretch>
            <a:fillRect/>
          </a:stretch>
        </p:blipFill>
        <p:spPr>
          <a:xfrm>
            <a:off x="6037522" y="1969651"/>
            <a:ext cx="6090503" cy="4747132"/>
          </a:xfrm>
          <a:prstGeom prst="rect">
            <a:avLst/>
          </a:prstGeom>
        </p:spPr>
      </p:pic>
    </p:spTree>
    <p:extLst>
      <p:ext uri="{BB962C8B-B14F-4D97-AF65-F5344CB8AC3E}">
        <p14:creationId xmlns:p14="http://schemas.microsoft.com/office/powerpoint/2010/main" val="24545139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5DE558B8-CFE3-B899-DDD5-F199385F9AAC}"/>
            </a:ext>
          </a:extLst>
        </p:cNvPr>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E7297291-B0E8-E27E-3621-D1AFAFDBA4D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kern="1200" dirty="0">
                <a:solidFill>
                  <a:srgbClr val="FFFFFF"/>
                </a:solidFill>
                <a:latin typeface="+mj-lt"/>
                <a:ea typeface="+mj-ea"/>
                <a:cs typeface="+mj-cs"/>
              </a:rPr>
              <a:t>Recall score across different classifiers on the test set over time prior diagnosis</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 </a:t>
            </a:r>
          </a:p>
        </p:txBody>
      </p:sp>
      <p:pic>
        <p:nvPicPr>
          <p:cNvPr id="5" name="Picture 4" descr="A graph of different colored lines&#10;&#10;Description automatically generated">
            <a:extLst>
              <a:ext uri="{FF2B5EF4-FFF2-40B4-BE49-F238E27FC236}">
                <a16:creationId xmlns:a16="http://schemas.microsoft.com/office/drawing/2014/main" id="{AA17872C-FCF4-414E-AC26-38252C74A255}"/>
              </a:ext>
            </a:extLst>
          </p:cNvPr>
          <p:cNvPicPr>
            <a:picLocks noChangeAspect="1"/>
          </p:cNvPicPr>
          <p:nvPr/>
        </p:nvPicPr>
        <p:blipFill>
          <a:blip r:embed="rId3"/>
          <a:stretch>
            <a:fillRect/>
          </a:stretch>
        </p:blipFill>
        <p:spPr>
          <a:xfrm>
            <a:off x="4503360" y="467208"/>
            <a:ext cx="7223883" cy="5923584"/>
          </a:xfrm>
          <a:prstGeom prst="rect">
            <a:avLst/>
          </a:prstGeom>
        </p:spPr>
      </p:pic>
      <p:sp>
        <p:nvSpPr>
          <p:cNvPr id="3" name="תיבת טקסט 20">
            <a:extLst>
              <a:ext uri="{FF2B5EF4-FFF2-40B4-BE49-F238E27FC236}">
                <a16:creationId xmlns:a16="http://schemas.microsoft.com/office/drawing/2014/main" id="{79F75657-DB88-86C2-C016-2AA7627A00D8}"/>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30074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6CA0FE-6CB0-242E-3367-928627CEDEE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CFAD27-7BFA-DA3E-404D-B26786B7C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FB8FA1C-83F9-CB09-869F-DBAFA6B3E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397A54-8C97-9FE8-7B60-DECB09FD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6106D4-3328-001E-D521-BFC9087CF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262EBD-F640-3AD2-EA63-8B66162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D53E2-A58D-4C64-9650-9CDCB8E8DF34}"/>
              </a:ext>
            </a:extLst>
          </p:cNvPr>
          <p:cNvSpPr>
            <a:spLocks noGrp="1"/>
          </p:cNvSpPr>
          <p:nvPr>
            <p:ph type="title"/>
          </p:nvPr>
        </p:nvSpPr>
        <p:spPr>
          <a:xfrm>
            <a:off x="184363" y="557072"/>
            <a:ext cx="11823270" cy="1033669"/>
          </a:xfrm>
        </p:spPr>
        <p:txBody>
          <a:bodyPr>
            <a:normAutofit fontScale="90000"/>
          </a:bodyPr>
          <a:lstStyle/>
          <a:p>
            <a:r>
              <a:rPr lang="en-US" sz="4000" dirty="0">
                <a:solidFill>
                  <a:srgbClr val="FFFFFF"/>
                </a:solidFill>
              </a:rPr>
              <a:t>F1</a:t>
            </a:r>
            <a:r>
              <a:rPr lang="en-US" sz="4000" kern="1200" dirty="0">
                <a:solidFill>
                  <a:srgbClr val="FFFFFF"/>
                </a:solidFill>
                <a:latin typeface="+mj-lt"/>
                <a:ea typeface="+mj-ea"/>
                <a:cs typeface="+mj-cs"/>
              </a:rPr>
              <a:t> score across different classifiers on the test set over time prior diagnosis– before and after missing values handling</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 </a:t>
            </a:r>
            <a:endParaRPr lang="LID4096" sz="4000" dirty="0">
              <a:solidFill>
                <a:srgbClr val="FFFFFF"/>
              </a:solidFill>
            </a:endParaRPr>
          </a:p>
        </p:txBody>
      </p:sp>
      <p:sp>
        <p:nvSpPr>
          <p:cNvPr id="4" name="Title 1">
            <a:extLst>
              <a:ext uri="{FF2B5EF4-FFF2-40B4-BE49-F238E27FC236}">
                <a16:creationId xmlns:a16="http://schemas.microsoft.com/office/drawing/2014/main" id="{75F582B3-A087-E6E0-B45E-E9E806B0D990}"/>
              </a:ext>
            </a:extLst>
          </p:cNvPr>
          <p:cNvSpPr txBox="1">
            <a:spLocks/>
          </p:cNvSpPr>
          <p:nvPr/>
        </p:nvSpPr>
        <p:spPr>
          <a:xfrm>
            <a:off x="459346" y="1248181"/>
            <a:ext cx="1287261" cy="10336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Before:</a:t>
            </a:r>
            <a:endParaRPr lang="LID4096" sz="2000" b="1" dirty="0"/>
          </a:p>
        </p:txBody>
      </p:sp>
      <p:sp>
        <p:nvSpPr>
          <p:cNvPr id="6" name="Title 1">
            <a:extLst>
              <a:ext uri="{FF2B5EF4-FFF2-40B4-BE49-F238E27FC236}">
                <a16:creationId xmlns:a16="http://schemas.microsoft.com/office/drawing/2014/main" id="{A7F3A871-7D89-66B1-626A-D9B80EEFCBC2}"/>
              </a:ext>
            </a:extLst>
          </p:cNvPr>
          <p:cNvSpPr txBox="1">
            <a:spLocks/>
          </p:cNvSpPr>
          <p:nvPr/>
        </p:nvSpPr>
        <p:spPr>
          <a:xfrm>
            <a:off x="9110642" y="1248181"/>
            <a:ext cx="1287261" cy="10336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After:</a:t>
            </a:r>
            <a:endParaRPr lang="LID4096" sz="2000" b="1" dirty="0"/>
          </a:p>
        </p:txBody>
      </p:sp>
      <p:pic>
        <p:nvPicPr>
          <p:cNvPr id="3" name="Picture 4" descr="A graph of a number of patients with different colored lines&#10;&#10;Description automatically generated">
            <a:extLst>
              <a:ext uri="{FF2B5EF4-FFF2-40B4-BE49-F238E27FC236}">
                <a16:creationId xmlns:a16="http://schemas.microsoft.com/office/drawing/2014/main" id="{F39DBA1B-0BCA-F21E-8676-AA22E0732CBB}"/>
              </a:ext>
            </a:extLst>
          </p:cNvPr>
          <p:cNvPicPr>
            <a:picLocks noChangeAspect="1"/>
          </p:cNvPicPr>
          <p:nvPr/>
        </p:nvPicPr>
        <p:blipFill>
          <a:blip r:embed="rId3"/>
          <a:stretch>
            <a:fillRect/>
          </a:stretch>
        </p:blipFill>
        <p:spPr>
          <a:xfrm>
            <a:off x="0" y="2100809"/>
            <a:ext cx="5926618" cy="4696844"/>
          </a:xfrm>
          <a:prstGeom prst="rect">
            <a:avLst/>
          </a:prstGeom>
        </p:spPr>
      </p:pic>
      <p:pic>
        <p:nvPicPr>
          <p:cNvPr id="7" name="תמונה 6">
            <a:extLst>
              <a:ext uri="{FF2B5EF4-FFF2-40B4-BE49-F238E27FC236}">
                <a16:creationId xmlns:a16="http://schemas.microsoft.com/office/drawing/2014/main" id="{81520157-8939-FAC2-8CA7-A240A7A62D95}"/>
              </a:ext>
            </a:extLst>
          </p:cNvPr>
          <p:cNvPicPr>
            <a:picLocks noChangeAspect="1"/>
          </p:cNvPicPr>
          <p:nvPr/>
        </p:nvPicPr>
        <p:blipFill>
          <a:blip r:embed="rId4"/>
          <a:srcRect l="1241" t="1684" r="640"/>
          <a:stretch/>
        </p:blipFill>
        <p:spPr>
          <a:xfrm>
            <a:off x="6151722" y="2185407"/>
            <a:ext cx="5815173" cy="4527647"/>
          </a:xfrm>
          <a:prstGeom prst="rect">
            <a:avLst/>
          </a:prstGeom>
        </p:spPr>
      </p:pic>
    </p:spTree>
    <p:extLst>
      <p:ext uri="{BB962C8B-B14F-4D97-AF65-F5344CB8AC3E}">
        <p14:creationId xmlns:p14="http://schemas.microsoft.com/office/powerpoint/2010/main" val="137229467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5169B0F9-CB45-0B7E-92F9-9C906EF9E4FC}"/>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8FDBFDD-4074-F9B7-D924-B05730418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4533CEE-28C5-B8FC-E871-C7DC9A875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4C0E983-DFEC-45EE-A45B-9462018F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6909869-B096-D541-C1AB-6D4CEDF7F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F400681B-6FE3-3035-C077-F409B856F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0C26615C-E0A2-65CE-7405-FB923CECFE0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kern="1200" dirty="0">
                <a:solidFill>
                  <a:srgbClr val="FFFFFF"/>
                </a:solidFill>
                <a:latin typeface="+mj-lt"/>
                <a:ea typeface="+mj-ea"/>
                <a:cs typeface="+mj-cs"/>
              </a:rPr>
              <a:t>Accuracy score across different classifiers on the test set over time prior diagnosis</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 </a:t>
            </a:r>
          </a:p>
        </p:txBody>
      </p:sp>
      <p:pic>
        <p:nvPicPr>
          <p:cNvPr id="4" name="Picture 3">
            <a:extLst>
              <a:ext uri="{FF2B5EF4-FFF2-40B4-BE49-F238E27FC236}">
                <a16:creationId xmlns:a16="http://schemas.microsoft.com/office/drawing/2014/main" id="{6417FCAA-AD4F-7BF2-9EE2-CFEF827A4D3D}"/>
              </a:ext>
            </a:extLst>
          </p:cNvPr>
          <p:cNvPicPr>
            <a:picLocks noChangeAspect="1"/>
          </p:cNvPicPr>
          <p:nvPr/>
        </p:nvPicPr>
        <p:blipFill rotWithShape="1">
          <a:blip r:embed="rId3">
            <a:extLst>
              <a:ext uri="{28A0092B-C50C-407E-A947-70E740481C1C}">
                <a14:useLocalDpi xmlns:a14="http://schemas.microsoft.com/office/drawing/2010/main" val="0"/>
              </a:ext>
            </a:extLst>
          </a:blip>
          <a:srcRect l="7211" t="9940" r="8298"/>
          <a:stretch/>
        </p:blipFill>
        <p:spPr bwMode="auto">
          <a:xfrm>
            <a:off x="4502428" y="540745"/>
            <a:ext cx="7225748" cy="5776510"/>
          </a:xfrm>
          <a:prstGeom prst="rect">
            <a:avLst/>
          </a:prstGeom>
          <a:extLst>
            <a:ext uri="{53640926-AAD7-44D8-BBD7-CCE9431645EC}">
              <a14:shadowObscured xmlns:a14="http://schemas.microsoft.com/office/drawing/2010/main"/>
            </a:ext>
          </a:extLst>
        </p:spPr>
      </p:pic>
      <p:sp>
        <p:nvSpPr>
          <p:cNvPr id="3" name="תיבת טקסט 20">
            <a:extLst>
              <a:ext uri="{FF2B5EF4-FFF2-40B4-BE49-F238E27FC236}">
                <a16:creationId xmlns:a16="http://schemas.microsoft.com/office/drawing/2014/main" id="{1C62FC96-EDF7-FF9E-5D1C-212605EFD95C}"/>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942575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18E788-69F2-612B-7204-32AB02072A6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C21B1D-6F24-DB70-F076-1284463B1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404F7B-8DEC-5107-D989-76CDAB47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0B3A55-2C5B-BD14-A2B5-56B4BAE4D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6A4A76-919B-F9C1-9B1C-8E681F00B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DC8853-AEBB-3B52-AA02-FAB66BE3D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DAD17-7F4C-1360-61CE-A88E31944218}"/>
              </a:ext>
            </a:extLst>
          </p:cNvPr>
          <p:cNvSpPr>
            <a:spLocks noGrp="1"/>
          </p:cNvSpPr>
          <p:nvPr>
            <p:ph type="title"/>
          </p:nvPr>
        </p:nvSpPr>
        <p:spPr>
          <a:xfrm>
            <a:off x="184363" y="557072"/>
            <a:ext cx="11823270" cy="1033669"/>
          </a:xfrm>
        </p:spPr>
        <p:txBody>
          <a:bodyPr>
            <a:normAutofit fontScale="90000"/>
          </a:bodyPr>
          <a:lstStyle/>
          <a:p>
            <a:r>
              <a:rPr lang="en-US" sz="4000" dirty="0">
                <a:solidFill>
                  <a:srgbClr val="FFFFFF"/>
                </a:solidFill>
              </a:rPr>
              <a:t>Accuracy</a:t>
            </a:r>
            <a:r>
              <a:rPr lang="en-US" sz="4000" kern="1200" dirty="0">
                <a:solidFill>
                  <a:srgbClr val="FFFFFF"/>
                </a:solidFill>
                <a:latin typeface="+mj-lt"/>
                <a:ea typeface="+mj-ea"/>
                <a:cs typeface="+mj-cs"/>
              </a:rPr>
              <a:t> score across different classifiers on the test set over time prior diagnosis– before and after missing values handling</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 </a:t>
            </a:r>
            <a:endParaRPr lang="LID4096" sz="4000" dirty="0">
              <a:solidFill>
                <a:srgbClr val="FFFFFF"/>
              </a:solidFill>
            </a:endParaRPr>
          </a:p>
        </p:txBody>
      </p:sp>
      <p:sp>
        <p:nvSpPr>
          <p:cNvPr id="4" name="Title 1">
            <a:extLst>
              <a:ext uri="{FF2B5EF4-FFF2-40B4-BE49-F238E27FC236}">
                <a16:creationId xmlns:a16="http://schemas.microsoft.com/office/drawing/2014/main" id="{1C70792F-573E-349B-C533-900D1240D6C6}"/>
              </a:ext>
            </a:extLst>
          </p:cNvPr>
          <p:cNvSpPr txBox="1">
            <a:spLocks/>
          </p:cNvSpPr>
          <p:nvPr/>
        </p:nvSpPr>
        <p:spPr>
          <a:xfrm>
            <a:off x="459346" y="1248181"/>
            <a:ext cx="1287261" cy="10336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Before:</a:t>
            </a:r>
            <a:endParaRPr lang="LID4096" sz="2000" b="1" dirty="0"/>
          </a:p>
        </p:txBody>
      </p:sp>
      <p:sp>
        <p:nvSpPr>
          <p:cNvPr id="6" name="Title 1">
            <a:extLst>
              <a:ext uri="{FF2B5EF4-FFF2-40B4-BE49-F238E27FC236}">
                <a16:creationId xmlns:a16="http://schemas.microsoft.com/office/drawing/2014/main" id="{297DC9C2-365F-0F3A-4E4C-A4C48E2BCD2D}"/>
              </a:ext>
            </a:extLst>
          </p:cNvPr>
          <p:cNvSpPr txBox="1">
            <a:spLocks/>
          </p:cNvSpPr>
          <p:nvPr/>
        </p:nvSpPr>
        <p:spPr>
          <a:xfrm>
            <a:off x="9110642" y="1248181"/>
            <a:ext cx="1287261" cy="10336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After:</a:t>
            </a:r>
            <a:endParaRPr lang="LID4096" sz="2000" b="1" dirty="0"/>
          </a:p>
        </p:txBody>
      </p:sp>
      <p:pic>
        <p:nvPicPr>
          <p:cNvPr id="9" name="תמונה 8">
            <a:extLst>
              <a:ext uri="{FF2B5EF4-FFF2-40B4-BE49-F238E27FC236}">
                <a16:creationId xmlns:a16="http://schemas.microsoft.com/office/drawing/2014/main" id="{2B449675-22E3-7809-0082-D2A6011D4F09}"/>
              </a:ext>
            </a:extLst>
          </p:cNvPr>
          <p:cNvPicPr>
            <a:picLocks noChangeAspect="1"/>
          </p:cNvPicPr>
          <p:nvPr/>
        </p:nvPicPr>
        <p:blipFill>
          <a:blip r:embed="rId3"/>
          <a:stretch>
            <a:fillRect/>
          </a:stretch>
        </p:blipFill>
        <p:spPr>
          <a:xfrm>
            <a:off x="6201601" y="2100809"/>
            <a:ext cx="5869490" cy="4594203"/>
          </a:xfrm>
          <a:prstGeom prst="rect">
            <a:avLst/>
          </a:prstGeom>
        </p:spPr>
      </p:pic>
      <p:pic>
        <p:nvPicPr>
          <p:cNvPr id="13" name="תמונה 12">
            <a:extLst>
              <a:ext uri="{FF2B5EF4-FFF2-40B4-BE49-F238E27FC236}">
                <a16:creationId xmlns:a16="http://schemas.microsoft.com/office/drawing/2014/main" id="{33FC583D-3ED8-E475-6FE7-1794D3C47269}"/>
              </a:ext>
            </a:extLst>
          </p:cNvPr>
          <p:cNvPicPr>
            <a:picLocks noChangeAspect="1"/>
          </p:cNvPicPr>
          <p:nvPr/>
        </p:nvPicPr>
        <p:blipFill>
          <a:blip r:embed="rId4"/>
          <a:stretch>
            <a:fillRect/>
          </a:stretch>
        </p:blipFill>
        <p:spPr>
          <a:xfrm>
            <a:off x="-3" y="2088474"/>
            <a:ext cx="5984439" cy="4686069"/>
          </a:xfrm>
          <a:prstGeom prst="rect">
            <a:avLst/>
          </a:prstGeom>
        </p:spPr>
      </p:pic>
    </p:spTree>
    <p:extLst>
      <p:ext uri="{BB962C8B-B14F-4D97-AF65-F5344CB8AC3E}">
        <p14:creationId xmlns:p14="http://schemas.microsoft.com/office/powerpoint/2010/main" val="42536475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635019-C88E-B5FD-4835-D9D040423C9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4B2149-CDF0-E18F-3113-4C6D9667B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F03434-F8B7-8255-3258-BF29B4B78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B61D92-32C1-54EA-059A-9F3392E33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6F9580-DD43-2CC7-73D6-FE3705080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183E64-B572-EA5E-04FC-5A5EDB246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9F7B7-E4EC-5DDC-272D-90E081616943}"/>
              </a:ext>
            </a:extLst>
          </p:cNvPr>
          <p:cNvSpPr>
            <a:spLocks noGrp="1"/>
          </p:cNvSpPr>
          <p:nvPr>
            <p:ph type="title"/>
          </p:nvPr>
        </p:nvSpPr>
        <p:spPr>
          <a:xfrm>
            <a:off x="1102976" y="246274"/>
            <a:ext cx="11823270" cy="1033669"/>
          </a:xfrm>
        </p:spPr>
        <p:txBody>
          <a:bodyPr>
            <a:normAutofit/>
          </a:bodyPr>
          <a:lstStyle/>
          <a:p>
            <a:r>
              <a:rPr lang="en-US" sz="4000" dirty="0">
                <a:solidFill>
                  <a:srgbClr val="FFFFFF"/>
                </a:solidFill>
              </a:rPr>
              <a:t>Summary of the effects of the changes</a:t>
            </a:r>
            <a:endParaRPr lang="LID4096" sz="4000" dirty="0">
              <a:solidFill>
                <a:srgbClr val="FFFFFF"/>
              </a:solidFill>
            </a:endParaRPr>
          </a:p>
        </p:txBody>
      </p:sp>
      <p:sp>
        <p:nvSpPr>
          <p:cNvPr id="5" name="Title 1">
            <a:extLst>
              <a:ext uri="{FF2B5EF4-FFF2-40B4-BE49-F238E27FC236}">
                <a16:creationId xmlns:a16="http://schemas.microsoft.com/office/drawing/2014/main" id="{1F9A04E8-45A2-6C9A-A7A5-28CEB15FC15D}"/>
              </a:ext>
            </a:extLst>
          </p:cNvPr>
          <p:cNvSpPr txBox="1">
            <a:spLocks/>
          </p:cNvSpPr>
          <p:nvPr/>
        </p:nvSpPr>
        <p:spPr>
          <a:xfrm>
            <a:off x="184363" y="1843706"/>
            <a:ext cx="11823270" cy="103366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Main Changes : </a:t>
            </a:r>
          </a:p>
          <a:p>
            <a:pPr marL="457200" indent="-457200">
              <a:buAutoNum type="arabicParenR"/>
            </a:pPr>
            <a:r>
              <a:rPr lang="en-US" sz="2000" dirty="0"/>
              <a:t>Handling missing values</a:t>
            </a:r>
          </a:p>
          <a:p>
            <a:pPr marL="457200" indent="-457200">
              <a:buAutoNum type="arabicParenR"/>
            </a:pPr>
            <a:r>
              <a:rPr lang="en-US" sz="2000" dirty="0"/>
              <a:t>Train &amp; test split with matching</a:t>
            </a:r>
          </a:p>
          <a:p>
            <a:pPr marL="457200" indent="-457200">
              <a:buAutoNum type="arabicParenR"/>
            </a:pPr>
            <a:r>
              <a:rPr lang="en-US" sz="2000" dirty="0"/>
              <a:t>Standardize &amp; normalize after flattening</a:t>
            </a:r>
          </a:p>
          <a:p>
            <a:endParaRPr lang="LID4096" sz="2000" dirty="0"/>
          </a:p>
        </p:txBody>
      </p:sp>
      <p:sp>
        <p:nvSpPr>
          <p:cNvPr id="7" name="Title 1">
            <a:extLst>
              <a:ext uri="{FF2B5EF4-FFF2-40B4-BE49-F238E27FC236}">
                <a16:creationId xmlns:a16="http://schemas.microsoft.com/office/drawing/2014/main" id="{4C12D37E-C684-B6EE-16B2-CFB9982F1685}"/>
              </a:ext>
            </a:extLst>
          </p:cNvPr>
          <p:cNvSpPr txBox="1">
            <a:spLocks/>
          </p:cNvSpPr>
          <p:nvPr/>
        </p:nvSpPr>
        <p:spPr>
          <a:xfrm>
            <a:off x="184363" y="2877375"/>
            <a:ext cx="11823270"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Effects :</a:t>
            </a:r>
          </a:p>
          <a:p>
            <a:r>
              <a:rPr lang="en-US" sz="2000" b="1" dirty="0"/>
              <a:t> </a:t>
            </a:r>
          </a:p>
        </p:txBody>
      </p:sp>
      <p:graphicFrame>
        <p:nvGraphicFramePr>
          <p:cNvPr id="11" name="טבלה 10">
            <a:extLst>
              <a:ext uri="{FF2B5EF4-FFF2-40B4-BE49-F238E27FC236}">
                <a16:creationId xmlns:a16="http://schemas.microsoft.com/office/drawing/2014/main" id="{213A08DF-95E2-D48A-20BD-E07C99EA5E8D}"/>
              </a:ext>
            </a:extLst>
          </p:cNvPr>
          <p:cNvGraphicFramePr>
            <a:graphicFrameLocks noGrp="1"/>
          </p:cNvGraphicFramePr>
          <p:nvPr>
            <p:extLst>
              <p:ext uri="{D42A27DB-BD31-4B8C-83A1-F6EECF244321}">
                <p14:modId xmlns:p14="http://schemas.microsoft.com/office/powerpoint/2010/main" val="2780266449"/>
              </p:ext>
            </p:extLst>
          </p:nvPr>
        </p:nvGraphicFramePr>
        <p:xfrm>
          <a:off x="367123" y="3911044"/>
          <a:ext cx="8128000" cy="2392680"/>
        </p:xfrm>
        <a:graphic>
          <a:graphicData uri="http://schemas.openxmlformats.org/drawingml/2006/table">
            <a:tbl>
              <a:tblPr rtl="1" firstRow="1" bandRow="1">
                <a:tableStyleId>{7DF18680-E054-41AD-8BC1-D1AEF772440D}</a:tableStyleId>
              </a:tblPr>
              <a:tblGrid>
                <a:gridCol w="4064000">
                  <a:extLst>
                    <a:ext uri="{9D8B030D-6E8A-4147-A177-3AD203B41FA5}">
                      <a16:colId xmlns:a16="http://schemas.microsoft.com/office/drawing/2014/main" val="4171521461"/>
                    </a:ext>
                  </a:extLst>
                </a:gridCol>
                <a:gridCol w="4064000">
                  <a:extLst>
                    <a:ext uri="{9D8B030D-6E8A-4147-A177-3AD203B41FA5}">
                      <a16:colId xmlns:a16="http://schemas.microsoft.com/office/drawing/2014/main" val="920971518"/>
                    </a:ext>
                  </a:extLst>
                </a:gridCol>
              </a:tblGrid>
              <a:tr h="370840">
                <a:tc>
                  <a:txBody>
                    <a:bodyPr/>
                    <a:lstStyle/>
                    <a:p>
                      <a:pPr rtl="1"/>
                      <a:r>
                        <a:rPr lang="en-US" dirty="0"/>
                        <a:t>Effect</a:t>
                      </a:r>
                      <a:endParaRPr lang="he-IL" dirty="0"/>
                    </a:p>
                  </a:txBody>
                  <a:tcPr/>
                </a:tc>
                <a:tc>
                  <a:txBody>
                    <a:bodyPr/>
                    <a:lstStyle/>
                    <a:p>
                      <a:pPr rtl="1"/>
                      <a:r>
                        <a:rPr lang="en-US" dirty="0"/>
                        <a:t>Method</a:t>
                      </a:r>
                      <a:endParaRPr lang="he-IL" dirty="0"/>
                    </a:p>
                  </a:txBody>
                  <a:tcPr/>
                </a:tc>
                <a:extLst>
                  <a:ext uri="{0D108BD9-81ED-4DB2-BD59-A6C34878D82A}">
                    <a16:rowId xmlns:a16="http://schemas.microsoft.com/office/drawing/2014/main" val="1657497334"/>
                  </a:ext>
                </a:extLst>
              </a:tr>
              <a:tr h="370840">
                <a:tc>
                  <a:txBody>
                    <a:bodyPr/>
                    <a:lstStyle/>
                    <a:p>
                      <a:pPr rtl="1"/>
                      <a:r>
                        <a:rPr lang="en-US" dirty="0"/>
                        <a:t>Increase the differences between groups</a:t>
                      </a:r>
                      <a:endParaRPr lang="he-IL" dirty="0"/>
                    </a:p>
                  </a:txBody>
                  <a:tcPr/>
                </a:tc>
                <a:tc>
                  <a:txBody>
                    <a:bodyPr/>
                    <a:lstStyle/>
                    <a:p>
                      <a:pPr rtl="1"/>
                      <a:r>
                        <a:rPr lang="en-US" b="1" dirty="0"/>
                        <a:t>Lab tests over time</a:t>
                      </a:r>
                      <a:endParaRPr lang="he-IL" b="1" dirty="0"/>
                    </a:p>
                  </a:txBody>
                  <a:tcPr/>
                </a:tc>
                <a:extLst>
                  <a:ext uri="{0D108BD9-81ED-4DB2-BD59-A6C34878D82A}">
                    <a16:rowId xmlns:a16="http://schemas.microsoft.com/office/drawing/2014/main" val="4031010045"/>
                  </a:ext>
                </a:extLst>
              </a:tr>
              <a:tr h="370840">
                <a:tc>
                  <a:txBody>
                    <a:bodyPr/>
                    <a:lstStyle/>
                    <a:p>
                      <a:pPr rtl="1"/>
                      <a:endParaRPr lang="he-IL" dirty="0"/>
                    </a:p>
                  </a:txBody>
                  <a:tcPr/>
                </a:tc>
                <a:tc>
                  <a:txBody>
                    <a:bodyPr/>
                    <a:lstStyle/>
                    <a:p>
                      <a:pPr rtl="1"/>
                      <a:r>
                        <a:rPr lang="en-US" b="1" dirty="0"/>
                        <a:t>Clustering</a:t>
                      </a:r>
                      <a:endParaRPr lang="he-IL" b="1" dirty="0"/>
                    </a:p>
                  </a:txBody>
                  <a:tcPr/>
                </a:tc>
                <a:extLst>
                  <a:ext uri="{0D108BD9-81ED-4DB2-BD59-A6C34878D82A}">
                    <a16:rowId xmlns:a16="http://schemas.microsoft.com/office/drawing/2014/main" val="4220650626"/>
                  </a:ext>
                </a:extLst>
              </a:tr>
              <a:tr h="370840">
                <a:tc>
                  <a:txBody>
                    <a:bodyPr/>
                    <a:lstStyle/>
                    <a:p>
                      <a:pPr rtl="1"/>
                      <a:r>
                        <a:rPr lang="en-US" dirty="0"/>
                        <a:t>Improved results compared to our previous performance</a:t>
                      </a:r>
                      <a:endParaRPr lang="he-IL" dirty="0"/>
                    </a:p>
                  </a:txBody>
                  <a:tcPr/>
                </a:tc>
                <a:tc>
                  <a:txBody>
                    <a:bodyPr/>
                    <a:lstStyle/>
                    <a:p>
                      <a:pPr rtl="1"/>
                      <a:r>
                        <a:rPr lang="en-US" b="1" dirty="0"/>
                        <a:t>Model Results</a:t>
                      </a:r>
                      <a:endParaRPr lang="he-IL" b="1" dirty="0"/>
                    </a:p>
                  </a:txBody>
                  <a:tcPr/>
                </a:tc>
                <a:extLst>
                  <a:ext uri="{0D108BD9-81ED-4DB2-BD59-A6C34878D82A}">
                    <a16:rowId xmlns:a16="http://schemas.microsoft.com/office/drawing/2014/main" val="2400353539"/>
                  </a:ext>
                </a:extLst>
              </a:tr>
              <a:tr h="370840">
                <a:tc>
                  <a:txBody>
                    <a:bodyPr/>
                    <a:lstStyle/>
                    <a:p>
                      <a:pPr rtl="1"/>
                      <a:r>
                        <a:rPr lang="en-US" dirty="0"/>
                        <a:t>Improved the results compared to those who researched before us</a:t>
                      </a:r>
                      <a:endParaRPr lang="he-IL" dirty="0"/>
                    </a:p>
                  </a:txBody>
                  <a:tcPr/>
                </a:tc>
                <a:tc>
                  <a:txBody>
                    <a:bodyPr/>
                    <a:lstStyle/>
                    <a:p>
                      <a:pPr rtl="1"/>
                      <a:r>
                        <a:rPr lang="en-US" b="1" dirty="0"/>
                        <a:t>Yearly results </a:t>
                      </a:r>
                      <a:endParaRPr lang="he-IL" b="1" dirty="0"/>
                    </a:p>
                  </a:txBody>
                  <a:tcPr/>
                </a:tc>
                <a:extLst>
                  <a:ext uri="{0D108BD9-81ED-4DB2-BD59-A6C34878D82A}">
                    <a16:rowId xmlns:a16="http://schemas.microsoft.com/office/drawing/2014/main" val="2224473260"/>
                  </a:ext>
                </a:extLst>
              </a:tr>
            </a:tbl>
          </a:graphicData>
        </a:graphic>
      </p:graphicFrame>
    </p:spTree>
    <p:extLst>
      <p:ext uri="{BB962C8B-B14F-4D97-AF65-F5344CB8AC3E}">
        <p14:creationId xmlns:p14="http://schemas.microsoft.com/office/powerpoint/2010/main" val="2157349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D909D4-92D1-B094-1443-0E2238D722AA}"/>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13A2095-79D8-ED9F-BAE1-D0D4408ED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2AD2A75-C10F-3917-0CD8-384D0F026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DBAF63A-54C1-3C2E-11FF-51F664C02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AE4DF40-7637-F3C2-B431-B0F57F48B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13A09C5-23CA-1601-B030-6F4F83689D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319045A-2EB3-5906-04D5-F6BC853D762F}"/>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Multiple Comparison Correction</a:t>
            </a:r>
          </a:p>
        </p:txBody>
      </p:sp>
      <p:sp>
        <p:nvSpPr>
          <p:cNvPr id="3" name="TextBox 2">
            <a:extLst>
              <a:ext uri="{FF2B5EF4-FFF2-40B4-BE49-F238E27FC236}">
                <a16:creationId xmlns:a16="http://schemas.microsoft.com/office/drawing/2014/main" id="{E60CF8B3-F5A8-36D9-7B8C-BDE5D8A1D05E}"/>
              </a:ext>
            </a:extLst>
          </p:cNvPr>
          <p:cNvSpPr txBox="1"/>
          <p:nvPr/>
        </p:nvSpPr>
        <p:spPr>
          <a:xfrm>
            <a:off x="554015" y="1963127"/>
            <a:ext cx="11083969" cy="2353850"/>
          </a:xfrm>
          <a:prstGeom prst="rect">
            <a:avLst/>
          </a:prstGeom>
          <a:noFill/>
        </p:spPr>
        <p:txBody>
          <a:bodyPr wrap="square" rtlCol="1">
            <a:spAutoFit/>
          </a:bodyPr>
          <a:lstStyle/>
          <a:p>
            <a:pPr algn="just" rtl="0">
              <a:lnSpc>
                <a:spcPct val="150000"/>
              </a:lnSpc>
              <a:spcAft>
                <a:spcPts val="800"/>
              </a:spcAft>
            </a:pP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Multiple comparison adjustment is a critical statistical technique used to address the </a:t>
            </a:r>
            <a:r>
              <a:rPr lang="en-US" sz="2000" b="1" kern="0" dirty="0">
                <a:effectLst/>
                <a:latin typeface="Times New Roman" panose="02020603050405020304" pitchFamily="18" charset="0"/>
                <a:ea typeface="Times New Roman" panose="02020603050405020304" pitchFamily="18" charset="0"/>
                <a:cs typeface="Arial" panose="020B0604020202020204" pitchFamily="34" charset="0"/>
              </a:rPr>
              <a:t>increased</a:t>
            </a: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000" b="1" kern="0" dirty="0">
                <a:effectLst/>
                <a:latin typeface="Times New Roman" panose="02020603050405020304" pitchFamily="18" charset="0"/>
                <a:ea typeface="Times New Roman" panose="02020603050405020304" pitchFamily="18" charset="0"/>
                <a:cs typeface="Arial" panose="020B0604020202020204" pitchFamily="34" charset="0"/>
              </a:rPr>
              <a:t>risk of Type I errors </a:t>
            </a: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(false alarms) when performing multiple hypothesis tests simultaneously. The likelihood of detecting false positives increases when analyzing multiple variables or conditions. As stated above, each laboratory test examined a different number of times in this study. Therefore, we applied multiple comparison corrections for each laboratory test separately, based on the number of tests it underwent.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84267142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F1C6ED11-AA53-7107-DF86-8D6BBD382C2C}"/>
            </a:ext>
          </a:extLst>
        </p:cNvPr>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reeform: Shape 11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413C398C-5CC2-28C4-A26D-6B7E12D024B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kern="1200" dirty="0">
                <a:solidFill>
                  <a:srgbClr val="FFFFFF"/>
                </a:solidFill>
                <a:latin typeface="+mj-lt"/>
                <a:ea typeface="+mj-ea"/>
                <a:cs typeface="+mj-cs"/>
              </a:rPr>
              <a:t>F1 score across different classifiers on the test set over time prior diagnosis</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 </a:t>
            </a:r>
          </a:p>
        </p:txBody>
      </p:sp>
      <p:pic>
        <p:nvPicPr>
          <p:cNvPr id="5" name="Picture 4" descr="A graph of a number of patients with different colored lines&#10;&#10;Description automatically generated">
            <a:extLst>
              <a:ext uri="{FF2B5EF4-FFF2-40B4-BE49-F238E27FC236}">
                <a16:creationId xmlns:a16="http://schemas.microsoft.com/office/drawing/2014/main" id="{839973E8-1289-96DB-63F3-60EE2ACF0097}"/>
              </a:ext>
            </a:extLst>
          </p:cNvPr>
          <p:cNvPicPr>
            <a:picLocks noChangeAspect="1"/>
          </p:cNvPicPr>
          <p:nvPr/>
        </p:nvPicPr>
        <p:blipFill>
          <a:blip r:embed="rId3"/>
          <a:stretch>
            <a:fillRect/>
          </a:stretch>
        </p:blipFill>
        <p:spPr>
          <a:xfrm>
            <a:off x="4502428" y="565798"/>
            <a:ext cx="7225748" cy="5726404"/>
          </a:xfrm>
          <a:prstGeom prst="rect">
            <a:avLst/>
          </a:prstGeom>
        </p:spPr>
      </p:pic>
      <p:sp>
        <p:nvSpPr>
          <p:cNvPr id="3" name="תיבת טקסט 20">
            <a:extLst>
              <a:ext uri="{FF2B5EF4-FFF2-40B4-BE49-F238E27FC236}">
                <a16:creationId xmlns:a16="http://schemas.microsoft.com/office/drawing/2014/main" id="{F86B1F4E-7251-F100-A5CA-972A50F8102E}"/>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37729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FE93B966-610D-E35B-65C1-1BE739AA1FB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B0D3F47-A73A-79D9-EB9E-03AE8033D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34DF68A2-B51F-5BD4-87C4-AA25CF6C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AA049B4-D530-E205-A1BF-19847EF4B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1268021-A76D-3840-088B-C14D26A6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D383FAA-A16C-19BC-38DB-2DB39F32B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57734D8-9529-4CCC-B59C-BF8EF7BDA180}"/>
              </a:ext>
            </a:extLst>
          </p:cNvPr>
          <p:cNvSpPr>
            <a:spLocks noGrp="1"/>
          </p:cNvSpPr>
          <p:nvPr>
            <p:ph type="title"/>
          </p:nvPr>
        </p:nvSpPr>
        <p:spPr>
          <a:xfrm>
            <a:off x="699717" y="502303"/>
            <a:ext cx="11492284" cy="571839"/>
          </a:xfrm>
        </p:spPr>
        <p:txBody>
          <a:bodyPr vert="horz" lIns="91440" tIns="45720" rIns="91440" bIns="45720" rtlCol="0" anchor="ctr">
            <a:normAutofit fontScale="90000"/>
          </a:bodyPr>
          <a:lstStyle/>
          <a:p>
            <a:r>
              <a:rPr lang="en-US" sz="4000" dirty="0">
                <a:solidFill>
                  <a:srgbClr val="FFFFFF"/>
                </a:solidFill>
              </a:rPr>
              <a:t>Results</a:t>
            </a:r>
          </a:p>
        </p:txBody>
      </p:sp>
      <p:sp>
        <p:nvSpPr>
          <p:cNvPr id="3" name="תיבת טקסט 20">
            <a:extLst>
              <a:ext uri="{FF2B5EF4-FFF2-40B4-BE49-F238E27FC236}">
                <a16:creationId xmlns:a16="http://schemas.microsoft.com/office/drawing/2014/main" id="{527837C8-B2F8-B27F-8B6E-AE396275A10C}"/>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C416638-2475-60E4-9BFA-202DC46A9DDC}"/>
              </a:ext>
            </a:extLst>
          </p:cNvPr>
          <p:cNvSpPr txBox="1"/>
          <p:nvPr/>
        </p:nvSpPr>
        <p:spPr>
          <a:xfrm>
            <a:off x="231003" y="1807627"/>
            <a:ext cx="11739324" cy="2585323"/>
          </a:xfrm>
          <a:prstGeom prst="rect">
            <a:avLst/>
          </a:prstGeom>
          <a:noFill/>
        </p:spPr>
        <p:txBody>
          <a:bodyPr wrap="square">
            <a:spAutoFit/>
          </a:bodyPr>
          <a:lstStyle/>
          <a:p>
            <a:pPr marL="285750" indent="-285750">
              <a:buFont typeface="Arial" panose="020B0604020202020204" pitchFamily="34" charset="0"/>
              <a:buChar char="•"/>
            </a:pPr>
            <a:r>
              <a:rPr lang="en-US" dirty="0"/>
              <a:t>The performance of the different classifiers, as was varied across the different prediction time windows, is presented in the previous Figures. </a:t>
            </a:r>
          </a:p>
          <a:p>
            <a:pPr marL="285750" indent="-285750">
              <a:buFont typeface="Arial" panose="020B0604020202020204" pitchFamily="34" charset="0"/>
              <a:buChar char="•"/>
            </a:pPr>
            <a:r>
              <a:rPr lang="en-US" dirty="0"/>
              <a:t>It can be seen that </a:t>
            </a:r>
            <a:r>
              <a:rPr lang="en-US" b="1" dirty="0" err="1"/>
              <a:t>XGBoost</a:t>
            </a:r>
            <a:r>
              <a:rPr lang="en-US" dirty="0"/>
              <a:t> consistently outperformed 63 the other algorithms in terms of the mean validation AUC score for all time windows. Additionally, </a:t>
            </a:r>
            <a:r>
              <a:rPr lang="en-US" b="1" dirty="0" err="1"/>
              <a:t>XGBoost</a:t>
            </a:r>
            <a:r>
              <a:rPr lang="en-US" dirty="0"/>
              <a:t> achieved higher validation accuracy and precision from 8 years before the onset and onward compared to RF, MLP, and LR. </a:t>
            </a:r>
          </a:p>
          <a:p>
            <a:pPr marL="285750" indent="-285750">
              <a:buFont typeface="Arial" panose="020B0604020202020204" pitchFamily="34" charset="0"/>
              <a:buChar char="•"/>
            </a:pPr>
            <a:r>
              <a:rPr lang="en-US" dirty="0"/>
              <a:t>Regarding the validation recall, </a:t>
            </a:r>
            <a:r>
              <a:rPr lang="en-US" b="1" dirty="0"/>
              <a:t>RF</a:t>
            </a:r>
            <a:r>
              <a:rPr lang="en-US" dirty="0"/>
              <a:t> performed highest over all time windows. </a:t>
            </a:r>
          </a:p>
          <a:p>
            <a:pPr marL="285750" indent="-285750">
              <a:buFont typeface="Arial" panose="020B0604020202020204" pitchFamily="34" charset="0"/>
              <a:buChar char="•"/>
            </a:pPr>
            <a:r>
              <a:rPr lang="en-US" dirty="0"/>
              <a:t>Furthermore, the validation F1 scores for </a:t>
            </a:r>
            <a:r>
              <a:rPr lang="en-US" b="1" dirty="0" err="1"/>
              <a:t>XGBoost</a:t>
            </a:r>
            <a:r>
              <a:rPr lang="en-US" b="1" dirty="0"/>
              <a:t> and RF </a:t>
            </a:r>
            <a:r>
              <a:rPr lang="en-US" dirty="0"/>
              <a:t>were consistently higher than the MLP and LR. </a:t>
            </a:r>
          </a:p>
          <a:p>
            <a:pPr marL="285750" indent="-285750">
              <a:buFont typeface="Arial" panose="020B0604020202020204" pitchFamily="34" charset="0"/>
              <a:buChar char="•"/>
            </a:pPr>
            <a:r>
              <a:rPr lang="en-US" dirty="0"/>
              <a:t>Overall, </a:t>
            </a:r>
            <a:r>
              <a:rPr lang="en-US" b="1" dirty="0" err="1"/>
              <a:t>XGBoost</a:t>
            </a:r>
            <a:r>
              <a:rPr lang="en-US" b="1" dirty="0"/>
              <a:t> and RF </a:t>
            </a:r>
            <a:r>
              <a:rPr lang="en-US" dirty="0"/>
              <a:t>showed superior performance over MLP and LR. </a:t>
            </a:r>
          </a:p>
          <a:p>
            <a:pPr marL="285750" indent="-285750">
              <a:buFont typeface="Arial" panose="020B0604020202020204" pitchFamily="34" charset="0"/>
              <a:buChar char="•"/>
            </a:pPr>
            <a:r>
              <a:rPr lang="en-US" dirty="0"/>
              <a:t>In general, </a:t>
            </a:r>
            <a:r>
              <a:rPr lang="en-US" b="1" dirty="0"/>
              <a:t>the performance of all classifiers improves the closer the prediction date</a:t>
            </a:r>
            <a:r>
              <a:rPr lang="en-US" dirty="0"/>
              <a:t> </a:t>
            </a:r>
            <a:r>
              <a:rPr lang="en-US" b="1" dirty="0"/>
              <a:t>is. </a:t>
            </a:r>
            <a:endParaRPr lang="he-IL" dirty="0"/>
          </a:p>
        </p:txBody>
      </p:sp>
    </p:spTree>
    <p:extLst>
      <p:ext uri="{BB962C8B-B14F-4D97-AF65-F5344CB8AC3E}">
        <p14:creationId xmlns:p14="http://schemas.microsoft.com/office/powerpoint/2010/main" val="383044567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973DFC15-5D3F-E652-99F4-416C48FD4274}"/>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9CBB883-70AC-AC0E-93B2-60100DD32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B8173B6C-46F9-6D15-C4B7-93F102DA5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C42618A-07D4-CA1F-06C3-D6C90B7BF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094361-7CAF-0397-F0AE-4AAC82B4B5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523732A-2936-9B2F-71B3-E78B743CF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77181CE-8C5D-4701-71AF-5BD786C16711}"/>
              </a:ext>
            </a:extLst>
          </p:cNvPr>
          <p:cNvSpPr>
            <a:spLocks noGrp="1"/>
          </p:cNvSpPr>
          <p:nvPr>
            <p:ph type="title"/>
          </p:nvPr>
        </p:nvSpPr>
        <p:spPr>
          <a:xfrm>
            <a:off x="699717" y="502303"/>
            <a:ext cx="11492284" cy="571839"/>
          </a:xfrm>
        </p:spPr>
        <p:txBody>
          <a:bodyPr vert="horz" lIns="91440" tIns="45720" rIns="91440" bIns="45720" rtlCol="0" anchor="ctr">
            <a:normAutofit fontScale="90000"/>
          </a:bodyPr>
          <a:lstStyle/>
          <a:p>
            <a:r>
              <a:rPr lang="en-US" sz="4000" dirty="0">
                <a:solidFill>
                  <a:srgbClr val="FFFFFF"/>
                </a:solidFill>
              </a:rPr>
              <a:t>Improved Performance over Time</a:t>
            </a:r>
          </a:p>
        </p:txBody>
      </p:sp>
      <p:sp>
        <p:nvSpPr>
          <p:cNvPr id="3" name="תיבת טקסט 20">
            <a:extLst>
              <a:ext uri="{FF2B5EF4-FFF2-40B4-BE49-F238E27FC236}">
                <a16:creationId xmlns:a16="http://schemas.microsoft.com/office/drawing/2014/main" id="{B3860710-4277-399B-A0FF-C7F8FBAC1EFC}"/>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1C721A9-5E27-63AE-8265-35308CCF1438}"/>
              </a:ext>
            </a:extLst>
          </p:cNvPr>
          <p:cNvSpPr txBox="1"/>
          <p:nvPr/>
        </p:nvSpPr>
        <p:spPr>
          <a:xfrm>
            <a:off x="118710" y="2232064"/>
            <a:ext cx="6813570" cy="3970318"/>
          </a:xfrm>
          <a:prstGeom prst="rect">
            <a:avLst/>
          </a:prstGeom>
          <a:noFill/>
        </p:spPr>
        <p:txBody>
          <a:bodyPr wrap="square">
            <a:spAutoFit/>
          </a:bodyPr>
          <a:lstStyle/>
          <a:p>
            <a:r>
              <a:rPr lang="en-US" dirty="0"/>
              <a:t>In general, </a:t>
            </a:r>
            <a:r>
              <a:rPr lang="en-US" b="1" dirty="0"/>
              <a:t>the performance of all classifiers improves the closer the prediction date</a:t>
            </a:r>
            <a:r>
              <a:rPr lang="en-US" dirty="0"/>
              <a:t> </a:t>
            </a:r>
            <a:r>
              <a:rPr lang="en-US" b="1" dirty="0"/>
              <a:t>is. </a:t>
            </a:r>
          </a:p>
          <a:p>
            <a:endParaRPr lang="en-US" b="1" dirty="0"/>
          </a:p>
          <a:p>
            <a:r>
              <a:rPr lang="en-US" dirty="0"/>
              <a:t>Two possible factors can explain this. </a:t>
            </a:r>
          </a:p>
          <a:p>
            <a:pPr marL="342900" indent="-342900">
              <a:buAutoNum type="arabicPeriod"/>
            </a:pPr>
            <a:r>
              <a:rPr lang="en-US" dirty="0"/>
              <a:t>The first is the number of patients in each prediction window, which increases as we get closer to the disease (see the following figure). This allows classifiers to be trained on larger datasets and thus, may produce more accurate predictions. </a:t>
            </a:r>
          </a:p>
          <a:p>
            <a:pPr marL="342900" indent="-342900">
              <a:buAutoNum type="arabicPeriod"/>
            </a:pPr>
            <a:r>
              <a:rPr lang="en-US" dirty="0"/>
              <a:t>The second possible factor is the temporal proximity to the onset of prediabetes. As we get closer to the disease onset, the differences in the values of the laboratory tests between the prediabetic group and the controls increase. These differences helped classifiers to provide more accurate predictions and explain the performance increase over time.</a:t>
            </a:r>
            <a:endParaRPr lang="he-IL" dirty="0"/>
          </a:p>
        </p:txBody>
      </p:sp>
      <p:pic>
        <p:nvPicPr>
          <p:cNvPr id="6" name="Picture 5">
            <a:extLst>
              <a:ext uri="{FF2B5EF4-FFF2-40B4-BE49-F238E27FC236}">
                <a16:creationId xmlns:a16="http://schemas.microsoft.com/office/drawing/2014/main" id="{0FD50ECD-C7F9-C078-4E0F-A1F0BC82AF29}"/>
              </a:ext>
            </a:extLst>
          </p:cNvPr>
          <p:cNvPicPr>
            <a:picLocks noChangeAspect="1"/>
          </p:cNvPicPr>
          <p:nvPr/>
        </p:nvPicPr>
        <p:blipFill>
          <a:blip r:embed="rId3"/>
          <a:stretch>
            <a:fillRect/>
          </a:stretch>
        </p:blipFill>
        <p:spPr>
          <a:xfrm>
            <a:off x="7050990" y="2077764"/>
            <a:ext cx="4933350" cy="4105872"/>
          </a:xfrm>
          <a:prstGeom prst="rect">
            <a:avLst/>
          </a:prstGeom>
        </p:spPr>
      </p:pic>
    </p:spTree>
    <p:extLst>
      <p:ext uri="{BB962C8B-B14F-4D97-AF65-F5344CB8AC3E}">
        <p14:creationId xmlns:p14="http://schemas.microsoft.com/office/powerpoint/2010/main" val="7829192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C675BB22-11B1-BAE0-E87D-32F80572B70A}"/>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8D4927-2002-F874-2BD0-F43D1A4B3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0078C90-B306-D4A3-E710-98D281029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80A3E237-8EC2-2DC3-9614-CFCD86EC2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D8F2EA2-3D23-5AB5-548E-6011C8C0B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75D1180-351B-28A0-93F3-4812F8928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C690C18-32E1-B75B-A534-253363737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2C213AED-571D-A437-BA42-041BD090B819}"/>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kern="1200" dirty="0">
                <a:solidFill>
                  <a:srgbClr val="FFFFFF"/>
                </a:solidFill>
                <a:latin typeface="+mj-lt"/>
                <a:ea typeface="+mj-ea"/>
                <a:cs typeface="+mj-cs"/>
              </a:rPr>
              <a:t>Modeling and Results - </a:t>
            </a:r>
            <a:r>
              <a:rPr lang="en-US" kern="1200" dirty="0" err="1">
                <a:solidFill>
                  <a:srgbClr val="FFFFFF"/>
                </a:solidFill>
                <a:latin typeface="+mj-lt"/>
                <a:ea typeface="+mj-ea"/>
                <a:cs typeface="+mj-cs"/>
              </a:rPr>
              <a:t>Moraz</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6837032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B2FC5B5-FAD1-71C2-6392-EB6BAC21AFE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C80EA85-101D-AABC-2EDD-2B4B0BBAD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DA03549-C1CB-FF8A-C1A0-11DB18C2B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F4BBF9C-9A98-CB0C-76D4-139E08875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59A3282-9196-D234-1C04-03ED6BEF2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0CBA255-7A18-43D5-8B18-5EFC7BF31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B9270308-EBAE-BC8F-8B4C-A41C9102525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Hyperparameter Tuning - </a:t>
            </a:r>
            <a:r>
              <a:rPr lang="en-US" sz="4000" dirty="0" err="1">
                <a:solidFill>
                  <a:srgbClr val="FFFFFF"/>
                </a:solidFill>
              </a:rPr>
              <a:t>Moraz</a:t>
            </a:r>
            <a:endParaRPr lang="en-US" sz="4000" dirty="0">
              <a:solidFill>
                <a:srgbClr val="FFFFFF"/>
              </a:solidFill>
            </a:endParaRPr>
          </a:p>
        </p:txBody>
      </p:sp>
      <p:sp>
        <p:nvSpPr>
          <p:cNvPr id="3" name="תיבת טקסט 20">
            <a:extLst>
              <a:ext uri="{FF2B5EF4-FFF2-40B4-BE49-F238E27FC236}">
                <a16:creationId xmlns:a16="http://schemas.microsoft.com/office/drawing/2014/main" id="{75B2668A-36B5-9826-E63E-CA2551821EC2}"/>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B75E2B8-FD37-1ABF-0C3A-1E786AB28013}"/>
              </a:ext>
            </a:extLst>
          </p:cNvPr>
          <p:cNvSpPr txBox="1"/>
          <p:nvPr/>
        </p:nvSpPr>
        <p:spPr>
          <a:xfrm>
            <a:off x="403761" y="2078182"/>
            <a:ext cx="5308270" cy="1704569"/>
          </a:xfrm>
          <a:prstGeom prst="rect">
            <a:avLst/>
          </a:prstGeom>
          <a:noFill/>
        </p:spPr>
        <p:txBody>
          <a:bodyPr wrap="square" rtlCol="1">
            <a:spAutoFit/>
          </a:bodyPr>
          <a:lstStyle/>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For each ML algorithm, model hyperparameters which maximized the AUC over the validation set were found through a CV-5 experiment. Ranges of the tested hyperparameters are shown in this </a:t>
            </a:r>
            <a:r>
              <a:rPr lang="en-US" dirty="0">
                <a:latin typeface="Times New Roman" panose="02020603050405020304" pitchFamily="18" charset="0"/>
                <a:ea typeface="Times New Roman" panose="02020603050405020304" pitchFamily="18" charset="0"/>
                <a:cs typeface="Arial" panose="020B0604020202020204" pitchFamily="34" charset="0"/>
              </a:rPr>
              <a:t>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able.</a:t>
            </a:r>
          </a:p>
        </p:txBody>
      </p:sp>
      <p:graphicFrame>
        <p:nvGraphicFramePr>
          <p:cNvPr id="4" name="Table 3">
            <a:extLst>
              <a:ext uri="{FF2B5EF4-FFF2-40B4-BE49-F238E27FC236}">
                <a16:creationId xmlns:a16="http://schemas.microsoft.com/office/drawing/2014/main" id="{6B4C331A-43BB-A626-DB69-59F33D3BAC63}"/>
              </a:ext>
            </a:extLst>
          </p:cNvPr>
          <p:cNvGraphicFramePr>
            <a:graphicFrameLocks noGrp="1"/>
          </p:cNvGraphicFramePr>
          <p:nvPr>
            <p:extLst>
              <p:ext uri="{D42A27DB-BD31-4B8C-83A1-F6EECF244321}">
                <p14:modId xmlns:p14="http://schemas.microsoft.com/office/powerpoint/2010/main" val="1274968152"/>
              </p:ext>
            </p:extLst>
          </p:nvPr>
        </p:nvGraphicFramePr>
        <p:xfrm>
          <a:off x="6683829" y="1928621"/>
          <a:ext cx="5308270" cy="4427982"/>
        </p:xfrm>
        <a:graphic>
          <a:graphicData uri="http://schemas.openxmlformats.org/drawingml/2006/table">
            <a:tbl>
              <a:tblPr firstRow="1" firstCol="1" bandRow="1">
                <a:tableStyleId>{5C22544A-7EE6-4342-B048-85BDC9FD1C3A}</a:tableStyleId>
              </a:tblPr>
              <a:tblGrid>
                <a:gridCol w="1421964">
                  <a:extLst>
                    <a:ext uri="{9D8B030D-6E8A-4147-A177-3AD203B41FA5}">
                      <a16:colId xmlns:a16="http://schemas.microsoft.com/office/drawing/2014/main" val="57267379"/>
                    </a:ext>
                  </a:extLst>
                </a:gridCol>
                <a:gridCol w="1879376">
                  <a:extLst>
                    <a:ext uri="{9D8B030D-6E8A-4147-A177-3AD203B41FA5}">
                      <a16:colId xmlns:a16="http://schemas.microsoft.com/office/drawing/2014/main" val="1247115524"/>
                    </a:ext>
                  </a:extLst>
                </a:gridCol>
                <a:gridCol w="2006930">
                  <a:extLst>
                    <a:ext uri="{9D8B030D-6E8A-4147-A177-3AD203B41FA5}">
                      <a16:colId xmlns:a16="http://schemas.microsoft.com/office/drawing/2014/main" val="1357082051"/>
                    </a:ext>
                  </a:extLst>
                </a:gridCol>
              </a:tblGrid>
              <a:tr h="241741">
                <a:tc>
                  <a:txBody>
                    <a:bodyPr/>
                    <a:lstStyle/>
                    <a:p>
                      <a:pPr algn="l">
                        <a:lnSpc>
                          <a:spcPct val="150000"/>
                        </a:lnSpc>
                        <a:spcAft>
                          <a:spcPts val="800"/>
                        </a:spcAft>
                      </a:pPr>
                      <a:r>
                        <a:rPr lang="en-US" sz="1200">
                          <a:effectLst/>
                        </a:rPr>
                        <a:t>Model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HP</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HP Range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4233947984"/>
                  </a:ext>
                </a:extLst>
              </a:tr>
              <a:tr h="241741">
                <a:tc rowSpan="5">
                  <a:txBody>
                    <a:bodyPr/>
                    <a:lstStyle/>
                    <a:p>
                      <a:pPr algn="l">
                        <a:lnSpc>
                          <a:spcPct val="150000"/>
                        </a:lnSpc>
                        <a:spcAft>
                          <a:spcPts val="800"/>
                        </a:spcAft>
                      </a:pPr>
                      <a:r>
                        <a:rPr lang="en-US" sz="1200">
                          <a:effectLst/>
                        </a:rPr>
                        <a:t>RF</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dirty="0">
                          <a:effectLst/>
                        </a:rPr>
                        <a:t>Max depth</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[1, 2, 3, 4, 5, 6, 7, 8, 9, 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183729825"/>
                  </a:ext>
                </a:extLst>
              </a:tr>
              <a:tr h="241741">
                <a:tc vMerge="1">
                  <a:txBody>
                    <a:bodyPr/>
                    <a:lstStyle/>
                    <a:p>
                      <a:pPr rtl="1"/>
                      <a:endParaRPr lang="he-IL"/>
                    </a:p>
                  </a:txBody>
                  <a:tcPr/>
                </a:tc>
                <a:tc>
                  <a:txBody>
                    <a:bodyPr/>
                    <a:lstStyle/>
                    <a:p>
                      <a:pPr algn="l">
                        <a:lnSpc>
                          <a:spcPct val="150000"/>
                        </a:lnSpc>
                        <a:spcAft>
                          <a:spcPts val="800"/>
                        </a:spcAft>
                      </a:pPr>
                      <a:r>
                        <a:rPr lang="en-US" sz="1200">
                          <a:effectLst/>
                        </a:rPr>
                        <a:t>Number of estimators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[100, 200, 300]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2320015849"/>
                  </a:ext>
                </a:extLst>
              </a:tr>
              <a:tr h="241741">
                <a:tc vMerge="1">
                  <a:txBody>
                    <a:bodyPr/>
                    <a:lstStyle/>
                    <a:p>
                      <a:pPr rtl="1"/>
                      <a:endParaRPr lang="he-IL"/>
                    </a:p>
                  </a:txBody>
                  <a:tcPr/>
                </a:tc>
                <a:tc>
                  <a:txBody>
                    <a:bodyPr/>
                    <a:lstStyle/>
                    <a:p>
                      <a:pPr algn="l">
                        <a:lnSpc>
                          <a:spcPct val="150000"/>
                        </a:lnSpc>
                        <a:spcAft>
                          <a:spcPts val="800"/>
                        </a:spcAft>
                      </a:pPr>
                      <a:r>
                        <a:rPr lang="en-US" sz="1200">
                          <a:effectLst/>
                        </a:rPr>
                        <a:t>Min samples leaf</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[2, 5, 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3904610101"/>
                  </a:ext>
                </a:extLst>
              </a:tr>
              <a:tr h="241741">
                <a:tc vMerge="1">
                  <a:txBody>
                    <a:bodyPr/>
                    <a:lstStyle/>
                    <a:p>
                      <a:pPr rtl="1"/>
                      <a:endParaRPr lang="he-IL"/>
                    </a:p>
                  </a:txBody>
                  <a:tcPr/>
                </a:tc>
                <a:tc>
                  <a:txBody>
                    <a:bodyPr/>
                    <a:lstStyle/>
                    <a:p>
                      <a:pPr algn="l">
                        <a:lnSpc>
                          <a:spcPct val="150000"/>
                        </a:lnSpc>
                        <a:spcAft>
                          <a:spcPts val="800"/>
                        </a:spcAft>
                      </a:pPr>
                      <a:r>
                        <a:rPr lang="en-US" sz="1200">
                          <a:effectLst/>
                        </a:rPr>
                        <a:t>Min samples split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[1, 2, 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1294852838"/>
                  </a:ext>
                </a:extLst>
              </a:tr>
              <a:tr h="241741">
                <a:tc vMerge="1">
                  <a:txBody>
                    <a:bodyPr/>
                    <a:lstStyle/>
                    <a:p>
                      <a:pPr rtl="1"/>
                      <a:endParaRPr lang="he-IL"/>
                    </a:p>
                  </a:txBody>
                  <a:tcPr/>
                </a:tc>
                <a:tc>
                  <a:txBody>
                    <a:bodyPr/>
                    <a:lstStyle/>
                    <a:p>
                      <a:pPr algn="l">
                        <a:lnSpc>
                          <a:spcPct val="150000"/>
                        </a:lnSpc>
                        <a:spcAft>
                          <a:spcPts val="800"/>
                        </a:spcAft>
                      </a:pPr>
                      <a:r>
                        <a:rPr lang="en-US" sz="1200">
                          <a:effectLst/>
                        </a:rPr>
                        <a:t>Max features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[auto, sqrt, log2]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970070911"/>
                  </a:ext>
                </a:extLst>
              </a:tr>
              <a:tr h="241741">
                <a:tc rowSpan="6">
                  <a:txBody>
                    <a:bodyPr/>
                    <a:lstStyle/>
                    <a:p>
                      <a:pPr algn="l">
                        <a:lnSpc>
                          <a:spcPct val="150000"/>
                        </a:lnSpc>
                        <a:spcAft>
                          <a:spcPts val="800"/>
                        </a:spcAft>
                      </a:pPr>
                      <a:r>
                        <a:rPr lang="en-US" sz="1200">
                          <a:effectLst/>
                        </a:rPr>
                        <a:t>XGBoost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Learning rate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[0.01,0.2]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3471379747"/>
                  </a:ext>
                </a:extLst>
              </a:tr>
              <a:tr h="241741">
                <a:tc vMerge="1">
                  <a:txBody>
                    <a:bodyPr/>
                    <a:lstStyle/>
                    <a:p>
                      <a:pPr rtl="1"/>
                      <a:endParaRPr lang="he-IL"/>
                    </a:p>
                  </a:txBody>
                  <a:tcPr/>
                </a:tc>
                <a:tc>
                  <a:txBody>
                    <a:bodyPr/>
                    <a:lstStyle/>
                    <a:p>
                      <a:pPr algn="l">
                        <a:lnSpc>
                          <a:spcPct val="150000"/>
                        </a:lnSpc>
                        <a:spcAft>
                          <a:spcPts val="800"/>
                        </a:spcAft>
                      </a:pPr>
                      <a:r>
                        <a:rPr lang="en-US" sz="1200">
                          <a:effectLst/>
                        </a:rPr>
                        <a:t>Number of estimators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[100, 200, 300 500]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2232721132"/>
                  </a:ext>
                </a:extLst>
              </a:tr>
              <a:tr h="241741">
                <a:tc vMerge="1">
                  <a:txBody>
                    <a:bodyPr/>
                    <a:lstStyle/>
                    <a:p>
                      <a:pPr rtl="1"/>
                      <a:endParaRPr lang="he-IL"/>
                    </a:p>
                  </a:txBody>
                  <a:tcPr/>
                </a:tc>
                <a:tc>
                  <a:txBody>
                    <a:bodyPr/>
                    <a:lstStyle/>
                    <a:p>
                      <a:pPr algn="l">
                        <a:lnSpc>
                          <a:spcPct val="150000"/>
                        </a:lnSpc>
                        <a:spcAft>
                          <a:spcPts val="800"/>
                        </a:spcAft>
                      </a:pPr>
                      <a:r>
                        <a:rPr lang="en-US" sz="1200">
                          <a:effectLst/>
                        </a:rPr>
                        <a:t>Max depth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[2, 3, 4, 5, 6, 7, 8, 9, 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3379450875"/>
                  </a:ext>
                </a:extLst>
              </a:tr>
              <a:tr h="241741">
                <a:tc vMerge="1">
                  <a:txBody>
                    <a:bodyPr/>
                    <a:lstStyle/>
                    <a:p>
                      <a:pPr rtl="1"/>
                      <a:endParaRPr lang="he-IL"/>
                    </a:p>
                  </a:txBody>
                  <a:tcPr/>
                </a:tc>
                <a:tc>
                  <a:txBody>
                    <a:bodyPr/>
                    <a:lstStyle/>
                    <a:p>
                      <a:pPr algn="l">
                        <a:lnSpc>
                          <a:spcPct val="150000"/>
                        </a:lnSpc>
                        <a:spcAft>
                          <a:spcPts val="800"/>
                        </a:spcAft>
                      </a:pPr>
                      <a:r>
                        <a:rPr lang="en-US" sz="1200">
                          <a:effectLst/>
                        </a:rPr>
                        <a:t>Subsample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[0.8, 0.9, 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453145471"/>
                  </a:ext>
                </a:extLst>
              </a:tr>
              <a:tr h="241741">
                <a:tc vMerge="1">
                  <a:txBody>
                    <a:bodyPr/>
                    <a:lstStyle/>
                    <a:p>
                      <a:pPr rtl="1"/>
                      <a:endParaRPr lang="he-IL"/>
                    </a:p>
                  </a:txBody>
                  <a:tcPr/>
                </a:tc>
                <a:tc>
                  <a:txBody>
                    <a:bodyPr/>
                    <a:lstStyle/>
                    <a:p>
                      <a:pPr algn="l">
                        <a:lnSpc>
                          <a:spcPct val="150000"/>
                        </a:lnSpc>
                        <a:spcAft>
                          <a:spcPts val="800"/>
                        </a:spcAft>
                      </a:pPr>
                      <a:r>
                        <a:rPr lang="en-US" sz="1200">
                          <a:effectLst/>
                        </a:rPr>
                        <a:t>Colsample bytree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[0.8, 0.9, 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1419116777"/>
                  </a:ext>
                </a:extLst>
              </a:tr>
              <a:tr h="241741">
                <a:tc vMerge="1">
                  <a:txBody>
                    <a:bodyPr/>
                    <a:lstStyle/>
                    <a:p>
                      <a:pPr rtl="1"/>
                      <a:endParaRPr lang="he-IL"/>
                    </a:p>
                  </a:txBody>
                  <a:tcPr/>
                </a:tc>
                <a:tc>
                  <a:txBody>
                    <a:bodyPr/>
                    <a:lstStyle/>
                    <a:p>
                      <a:pPr algn="l">
                        <a:lnSpc>
                          <a:spcPct val="150000"/>
                        </a:lnSpc>
                        <a:spcAft>
                          <a:spcPts val="800"/>
                        </a:spcAft>
                      </a:pPr>
                      <a:r>
                        <a:rPr lang="en-US" sz="1200">
                          <a:effectLst/>
                        </a:rPr>
                        <a:t>Gamma</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[0, 1, 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3210093820"/>
                  </a:ext>
                </a:extLst>
              </a:tr>
              <a:tr h="241741">
                <a:tc rowSpan="4">
                  <a:txBody>
                    <a:bodyPr/>
                    <a:lstStyle/>
                    <a:p>
                      <a:pPr algn="l">
                        <a:lnSpc>
                          <a:spcPct val="150000"/>
                        </a:lnSpc>
                        <a:spcAft>
                          <a:spcPts val="800"/>
                        </a:spcAft>
                      </a:pPr>
                      <a:r>
                        <a:rPr lang="en-US" sz="1200">
                          <a:effectLst/>
                        </a:rPr>
                        <a:t>MLP</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Number of hidden layers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[1,2]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1668974595"/>
                  </a:ext>
                </a:extLst>
              </a:tr>
              <a:tr h="241741">
                <a:tc vMerge="1">
                  <a:txBody>
                    <a:bodyPr/>
                    <a:lstStyle/>
                    <a:p>
                      <a:pPr rtl="1"/>
                      <a:endParaRPr lang="he-IL"/>
                    </a:p>
                  </a:txBody>
                  <a:tcPr/>
                </a:tc>
                <a:tc>
                  <a:txBody>
                    <a:bodyPr/>
                    <a:lstStyle/>
                    <a:p>
                      <a:pPr algn="l">
                        <a:lnSpc>
                          <a:spcPct val="150000"/>
                        </a:lnSpc>
                        <a:spcAft>
                          <a:spcPts val="800"/>
                        </a:spcAft>
                      </a:pPr>
                      <a:r>
                        <a:rPr lang="en-US" sz="1200">
                          <a:effectLst/>
                        </a:rPr>
                        <a:t>Hidden layer size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[50,100]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1490593640"/>
                  </a:ext>
                </a:extLst>
              </a:tr>
              <a:tr h="241741">
                <a:tc vMerge="1">
                  <a:txBody>
                    <a:bodyPr/>
                    <a:lstStyle/>
                    <a:p>
                      <a:pPr rtl="1"/>
                      <a:endParaRPr lang="he-IL"/>
                    </a:p>
                  </a:txBody>
                  <a:tcPr/>
                </a:tc>
                <a:tc>
                  <a:txBody>
                    <a:bodyPr/>
                    <a:lstStyle/>
                    <a:p>
                      <a:pPr algn="l">
                        <a:lnSpc>
                          <a:spcPct val="150000"/>
                        </a:lnSpc>
                        <a:spcAft>
                          <a:spcPts val="800"/>
                        </a:spcAft>
                      </a:pPr>
                      <a:r>
                        <a:rPr lang="en-US" sz="1200">
                          <a:effectLst/>
                        </a:rPr>
                        <a:t>Activation function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[relu, tanh]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2775260164"/>
                  </a:ext>
                </a:extLst>
              </a:tr>
              <a:tr h="241741">
                <a:tc vMerge="1">
                  <a:txBody>
                    <a:bodyPr/>
                    <a:lstStyle/>
                    <a:p>
                      <a:pPr rtl="1"/>
                      <a:endParaRPr lang="he-IL"/>
                    </a:p>
                  </a:txBody>
                  <a:tcPr/>
                </a:tc>
                <a:tc>
                  <a:txBody>
                    <a:bodyPr/>
                    <a:lstStyle/>
                    <a:p>
                      <a:pPr algn="l">
                        <a:lnSpc>
                          <a:spcPct val="150000"/>
                        </a:lnSpc>
                        <a:spcAft>
                          <a:spcPts val="800"/>
                        </a:spcAft>
                      </a:pPr>
                      <a:r>
                        <a:rPr lang="en-US" sz="1200">
                          <a:effectLst/>
                        </a:rPr>
                        <a:t>Learning rate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[0.0001, 0.001, 0.1]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126404206"/>
                  </a:ext>
                </a:extLst>
              </a:tr>
              <a:tr h="241741">
                <a:tc rowSpan="2">
                  <a:txBody>
                    <a:bodyPr/>
                    <a:lstStyle/>
                    <a:p>
                      <a:pPr algn="l">
                        <a:lnSpc>
                          <a:spcPct val="150000"/>
                        </a:lnSpc>
                        <a:spcAft>
                          <a:spcPts val="800"/>
                        </a:spcAft>
                      </a:pPr>
                      <a:r>
                        <a:rPr lang="en-US" sz="1200">
                          <a:effectLst/>
                        </a:rPr>
                        <a:t>LR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Regularization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a:effectLst/>
                        </a:rPr>
                        <a:t>[L1, L2, Elastic net, none]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2750820910"/>
                  </a:ext>
                </a:extLst>
              </a:tr>
              <a:tr h="241741">
                <a:tc vMerge="1">
                  <a:txBody>
                    <a:bodyPr/>
                    <a:lstStyle/>
                    <a:p>
                      <a:pPr rtl="1"/>
                      <a:endParaRPr lang="he-IL"/>
                    </a:p>
                  </a:txBody>
                  <a:tcPr/>
                </a:tc>
                <a:tc>
                  <a:txBody>
                    <a:bodyPr/>
                    <a:lstStyle/>
                    <a:p>
                      <a:pPr algn="l">
                        <a:lnSpc>
                          <a:spcPct val="150000"/>
                        </a:lnSpc>
                        <a:spcAft>
                          <a:spcPts val="800"/>
                        </a:spcAft>
                      </a:pPr>
                      <a:r>
                        <a:rPr lang="en-US" sz="1200">
                          <a:effectLst/>
                        </a:rPr>
                        <a:t>C</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tc>
                  <a:txBody>
                    <a:bodyPr/>
                    <a:lstStyle/>
                    <a:p>
                      <a:pPr algn="l">
                        <a:lnSpc>
                          <a:spcPct val="150000"/>
                        </a:lnSpc>
                        <a:spcAft>
                          <a:spcPts val="800"/>
                        </a:spcAft>
                      </a:pPr>
                      <a:r>
                        <a:rPr lang="en-US" sz="1200" dirty="0">
                          <a:effectLst/>
                        </a:rPr>
                        <a:t>[0.01, 0.1, 1, 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7655" marR="67655" marT="0" marB="0"/>
                </a:tc>
                <a:extLst>
                  <a:ext uri="{0D108BD9-81ED-4DB2-BD59-A6C34878D82A}">
                    <a16:rowId xmlns:a16="http://schemas.microsoft.com/office/drawing/2014/main" val="2312796437"/>
                  </a:ext>
                </a:extLst>
              </a:tr>
            </a:tbl>
          </a:graphicData>
        </a:graphic>
      </p:graphicFrame>
    </p:spTree>
    <p:extLst>
      <p:ext uri="{BB962C8B-B14F-4D97-AF65-F5344CB8AC3E}">
        <p14:creationId xmlns:p14="http://schemas.microsoft.com/office/powerpoint/2010/main" val="89156117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F1F22422-87E5-664B-AA37-724DACFA8483}"/>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19AD25AE-A028-1BCC-6C62-1D19321D7CF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kern="1200" dirty="0">
                <a:solidFill>
                  <a:srgbClr val="FFFFFF"/>
                </a:solidFill>
                <a:latin typeface="+mj-lt"/>
                <a:ea typeface="+mj-ea"/>
                <a:cs typeface="+mj-cs"/>
              </a:rPr>
              <a:t>Accuracy score across different classifiers on the test set over time prior diagnosis</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 </a:t>
            </a:r>
          </a:p>
        </p:txBody>
      </p:sp>
      <p:pic>
        <p:nvPicPr>
          <p:cNvPr id="4" name="Picture 3">
            <a:extLst>
              <a:ext uri="{FF2B5EF4-FFF2-40B4-BE49-F238E27FC236}">
                <a16:creationId xmlns:a16="http://schemas.microsoft.com/office/drawing/2014/main" id="{5DE30DEA-463A-E9A3-48B5-1673AE000F0C}"/>
              </a:ext>
            </a:extLst>
          </p:cNvPr>
          <p:cNvPicPr>
            <a:picLocks noChangeAspect="1"/>
          </p:cNvPicPr>
          <p:nvPr/>
        </p:nvPicPr>
        <p:blipFill rotWithShape="1">
          <a:blip r:embed="rId3">
            <a:extLst>
              <a:ext uri="{28A0092B-C50C-407E-A947-70E740481C1C}">
                <a14:useLocalDpi xmlns:a14="http://schemas.microsoft.com/office/drawing/2010/main" val="0"/>
              </a:ext>
            </a:extLst>
          </a:blip>
          <a:srcRect l="7211" t="9940" r="8298"/>
          <a:stretch/>
        </p:blipFill>
        <p:spPr bwMode="auto">
          <a:xfrm>
            <a:off x="4502428" y="540745"/>
            <a:ext cx="7225748" cy="5776510"/>
          </a:xfrm>
          <a:prstGeom prst="rect">
            <a:avLst/>
          </a:prstGeom>
          <a:extLst>
            <a:ext uri="{53640926-AAD7-44D8-BBD7-CCE9431645EC}">
              <a14:shadowObscured xmlns:a14="http://schemas.microsoft.com/office/drawing/2010/main"/>
            </a:ext>
          </a:extLst>
        </p:spPr>
      </p:pic>
      <p:sp>
        <p:nvSpPr>
          <p:cNvPr id="3" name="תיבת טקסט 20">
            <a:extLst>
              <a:ext uri="{FF2B5EF4-FFF2-40B4-BE49-F238E27FC236}">
                <a16:creationId xmlns:a16="http://schemas.microsoft.com/office/drawing/2014/main" id="{A8C58796-CC1F-CF8F-606E-2DA11AA935CA}"/>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631814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91DF179F-3CB8-81C9-D9FC-1BD42A846D4F}"/>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0ABB94D9-80BC-C22B-5A14-16D899F4705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kern="1200" dirty="0">
                <a:solidFill>
                  <a:srgbClr val="FFFFFF"/>
                </a:solidFill>
                <a:latin typeface="+mj-lt"/>
                <a:ea typeface="+mj-ea"/>
                <a:cs typeface="+mj-cs"/>
              </a:rPr>
              <a:t>AUC score across different classifiers on the test set over time prior diagnosis</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 </a:t>
            </a:r>
          </a:p>
        </p:txBody>
      </p:sp>
      <p:pic>
        <p:nvPicPr>
          <p:cNvPr id="5" name="Picture 4">
            <a:extLst>
              <a:ext uri="{FF2B5EF4-FFF2-40B4-BE49-F238E27FC236}">
                <a16:creationId xmlns:a16="http://schemas.microsoft.com/office/drawing/2014/main" id="{0657B511-0E1A-5622-4ED6-5C30C1A87416}"/>
              </a:ext>
            </a:extLst>
          </p:cNvPr>
          <p:cNvPicPr>
            <a:picLocks noChangeAspect="1"/>
          </p:cNvPicPr>
          <p:nvPr/>
        </p:nvPicPr>
        <p:blipFill rotWithShape="1">
          <a:blip r:embed="rId3">
            <a:extLst>
              <a:ext uri="{28A0092B-C50C-407E-A947-70E740481C1C}">
                <a14:useLocalDpi xmlns:a14="http://schemas.microsoft.com/office/drawing/2010/main" val="0"/>
              </a:ext>
            </a:extLst>
          </a:blip>
          <a:srcRect l="5864" t="9197" r="8057"/>
          <a:stretch/>
        </p:blipFill>
        <p:spPr bwMode="auto">
          <a:xfrm>
            <a:off x="4502428" y="570639"/>
            <a:ext cx="7225748" cy="5716721"/>
          </a:xfrm>
          <a:prstGeom prst="rect">
            <a:avLst/>
          </a:prstGeom>
          <a:extLst>
            <a:ext uri="{53640926-AAD7-44D8-BBD7-CCE9431645EC}">
              <a14:shadowObscured xmlns:a14="http://schemas.microsoft.com/office/drawing/2010/main"/>
            </a:ext>
          </a:extLst>
        </p:spPr>
      </p:pic>
      <p:sp>
        <p:nvSpPr>
          <p:cNvPr id="3" name="תיבת טקסט 20">
            <a:extLst>
              <a:ext uri="{FF2B5EF4-FFF2-40B4-BE49-F238E27FC236}">
                <a16:creationId xmlns:a16="http://schemas.microsoft.com/office/drawing/2014/main" id="{BA2BFD45-2D26-484C-7B56-E5E5D67D7BC6}"/>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08420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47A77E2-BF6A-8966-1502-429F7684EC31}"/>
            </a:ext>
          </a:extLst>
        </p:cNvPr>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79CEE4AD-9F64-F0EF-F69D-ADECCB46296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kern="1200" dirty="0">
                <a:solidFill>
                  <a:srgbClr val="FFFFFF"/>
                </a:solidFill>
                <a:latin typeface="+mj-lt"/>
                <a:ea typeface="+mj-ea"/>
                <a:cs typeface="+mj-cs"/>
              </a:rPr>
              <a:t>Recall score across different classifiers on the test set over time prior diagnosis</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 </a:t>
            </a:r>
          </a:p>
        </p:txBody>
      </p:sp>
      <p:pic>
        <p:nvPicPr>
          <p:cNvPr id="4" name="Picture 3">
            <a:extLst>
              <a:ext uri="{FF2B5EF4-FFF2-40B4-BE49-F238E27FC236}">
                <a16:creationId xmlns:a16="http://schemas.microsoft.com/office/drawing/2014/main" id="{7CA93360-E0FC-DA89-6224-8E1871113604}"/>
              </a:ext>
            </a:extLst>
          </p:cNvPr>
          <p:cNvPicPr>
            <a:picLocks noChangeAspect="1"/>
          </p:cNvPicPr>
          <p:nvPr/>
        </p:nvPicPr>
        <p:blipFill rotWithShape="1">
          <a:blip r:embed="rId3">
            <a:extLst>
              <a:ext uri="{28A0092B-C50C-407E-A947-70E740481C1C}">
                <a14:useLocalDpi xmlns:a14="http://schemas.microsoft.com/office/drawing/2010/main" val="0"/>
              </a:ext>
            </a:extLst>
          </a:blip>
          <a:srcRect l="7108" t="8836" r="7606"/>
          <a:stretch/>
        </p:blipFill>
        <p:spPr bwMode="auto">
          <a:xfrm>
            <a:off x="4502428" y="532593"/>
            <a:ext cx="7225748" cy="5792814"/>
          </a:xfrm>
          <a:prstGeom prst="rect">
            <a:avLst/>
          </a:prstGeom>
          <a:extLst>
            <a:ext uri="{53640926-AAD7-44D8-BBD7-CCE9431645EC}">
              <a14:shadowObscured xmlns:a14="http://schemas.microsoft.com/office/drawing/2010/main"/>
            </a:ext>
          </a:extLst>
        </p:spPr>
      </p:pic>
      <p:sp>
        <p:nvSpPr>
          <p:cNvPr id="3" name="תיבת טקסט 20">
            <a:extLst>
              <a:ext uri="{FF2B5EF4-FFF2-40B4-BE49-F238E27FC236}">
                <a16:creationId xmlns:a16="http://schemas.microsoft.com/office/drawing/2014/main" id="{8F8DB815-9CD3-BEB8-9151-B3629C962995}"/>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21371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9C9DA2B3-3500-04E0-829C-354B417A6CEE}"/>
            </a:ext>
          </a:extLst>
        </p:cNvPr>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Shape 9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A5868FEB-812C-8B1F-50EB-7FF5F855334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kern="1200" dirty="0">
                <a:solidFill>
                  <a:srgbClr val="FFFFFF"/>
                </a:solidFill>
                <a:latin typeface="+mj-lt"/>
                <a:ea typeface="+mj-ea"/>
                <a:cs typeface="+mj-cs"/>
              </a:rPr>
              <a:t>F1 score across different classifiers on the test set over time prior diagnosis</a:t>
            </a:r>
          </a:p>
        </p:txBody>
      </p:sp>
      <p:pic>
        <p:nvPicPr>
          <p:cNvPr id="6" name="Picture 5">
            <a:extLst>
              <a:ext uri="{FF2B5EF4-FFF2-40B4-BE49-F238E27FC236}">
                <a16:creationId xmlns:a16="http://schemas.microsoft.com/office/drawing/2014/main" id="{0D36E37C-7BD7-0402-2B45-92E5D1C7B924}"/>
              </a:ext>
            </a:extLst>
          </p:cNvPr>
          <p:cNvPicPr>
            <a:picLocks noChangeAspect="1"/>
          </p:cNvPicPr>
          <p:nvPr/>
        </p:nvPicPr>
        <p:blipFill rotWithShape="1">
          <a:blip r:embed="rId3">
            <a:extLst>
              <a:ext uri="{28A0092B-C50C-407E-A947-70E740481C1C}">
                <a14:useLocalDpi xmlns:a14="http://schemas.microsoft.com/office/drawing/2010/main" val="0"/>
              </a:ext>
            </a:extLst>
          </a:blip>
          <a:srcRect l="7030" t="8836" r="6279"/>
          <a:stretch/>
        </p:blipFill>
        <p:spPr bwMode="auto">
          <a:xfrm>
            <a:off x="4502428" y="579535"/>
            <a:ext cx="7225748" cy="5698930"/>
          </a:xfrm>
          <a:prstGeom prst="rect">
            <a:avLst/>
          </a:prstGeom>
          <a:extLst>
            <a:ext uri="{53640926-AAD7-44D8-BBD7-CCE9431645EC}">
              <a14:shadowObscured xmlns:a14="http://schemas.microsoft.com/office/drawing/2010/main"/>
            </a:ext>
          </a:extLst>
        </p:spPr>
      </p:pic>
      <p:sp>
        <p:nvSpPr>
          <p:cNvPr id="3" name="תיבת טקסט 20">
            <a:extLst>
              <a:ext uri="{FF2B5EF4-FFF2-40B4-BE49-F238E27FC236}">
                <a16:creationId xmlns:a16="http://schemas.microsoft.com/office/drawing/2014/main" id="{06E615A8-F200-93FA-D49C-A53DA3000174}"/>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42483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0AD49F4-7DC9-A026-1211-C7886EBACBA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5054DE-EF9A-03E4-4123-0B85D0016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FEEBAC0-3064-EC0C-D58A-62C6BB933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029329A-2F48-4769-7D2A-EE81FD747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C726FCD-C1D3-F112-FB47-EF5DD8CA1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8CF3F5A-090B-498C-BBD1-0C521EB01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B836404-0584-D15A-B346-C4765664FC4E}"/>
              </a:ext>
            </a:extLst>
          </p:cNvPr>
          <p:cNvSpPr>
            <a:spLocks noGrp="1"/>
          </p:cNvSpPr>
          <p:nvPr>
            <p:ph type="title"/>
          </p:nvPr>
        </p:nvSpPr>
        <p:spPr>
          <a:xfrm>
            <a:off x="699717" y="502303"/>
            <a:ext cx="11492284" cy="571839"/>
          </a:xfrm>
        </p:spPr>
        <p:txBody>
          <a:bodyPr vert="horz" lIns="91440" tIns="45720" rIns="91440" bIns="45720" rtlCol="0" anchor="ctr">
            <a:normAutofit fontScale="90000"/>
          </a:bodyPr>
          <a:lstStyle/>
          <a:p>
            <a:r>
              <a:rPr lang="en-US" sz="4000" dirty="0">
                <a:solidFill>
                  <a:srgbClr val="FFFFFF"/>
                </a:solidFill>
              </a:rPr>
              <a:t>Feature Importance </a:t>
            </a:r>
          </a:p>
        </p:txBody>
      </p:sp>
      <p:sp>
        <p:nvSpPr>
          <p:cNvPr id="3" name="תיבת טקסט 20">
            <a:extLst>
              <a:ext uri="{FF2B5EF4-FFF2-40B4-BE49-F238E27FC236}">
                <a16:creationId xmlns:a16="http://schemas.microsoft.com/office/drawing/2014/main" id="{FC553261-B511-C3B1-5BC4-A62898ADE328}"/>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C420880-6023-C1ED-B16E-70C29189A9F4}"/>
              </a:ext>
            </a:extLst>
          </p:cNvPr>
          <p:cNvSpPr txBox="1"/>
          <p:nvPr/>
        </p:nvSpPr>
        <p:spPr>
          <a:xfrm>
            <a:off x="118710" y="1847054"/>
            <a:ext cx="11736406" cy="3693319"/>
          </a:xfrm>
          <a:prstGeom prst="rect">
            <a:avLst/>
          </a:prstGeom>
          <a:noFill/>
        </p:spPr>
        <p:txBody>
          <a:bodyPr wrap="square">
            <a:spAutoFit/>
          </a:bodyPr>
          <a:lstStyle/>
          <a:p>
            <a:r>
              <a:rPr lang="en-US" dirty="0"/>
              <a:t>The analysis of feature importance in prediction models such as </a:t>
            </a:r>
            <a:r>
              <a:rPr lang="en-US" dirty="0" err="1"/>
              <a:t>XGBoost</a:t>
            </a:r>
            <a:r>
              <a:rPr lang="en-US" dirty="0"/>
              <a:t>, RF, and LR can provide valuable insights into the factors contributing to these models' predictive performance across different prediction windows. </a:t>
            </a:r>
          </a:p>
          <a:p>
            <a:endParaRPr lang="en-US" dirty="0"/>
          </a:p>
          <a:p>
            <a:r>
              <a:rPr lang="en-US" dirty="0"/>
              <a:t>Figures 35-36 show feature importance scores of the top 40 features derived from </a:t>
            </a:r>
            <a:r>
              <a:rPr lang="en-US" dirty="0" err="1"/>
              <a:t>XGBoost</a:t>
            </a:r>
            <a:r>
              <a:rPr lang="en-US" dirty="0"/>
              <a:t> and RF averaged over all prediction windows. </a:t>
            </a:r>
            <a:br>
              <a:rPr lang="en-US" dirty="0"/>
            </a:br>
            <a:r>
              <a:rPr lang="en-US" dirty="0"/>
              <a:t>It can be seen that </a:t>
            </a:r>
            <a:r>
              <a:rPr lang="en-US" dirty="0" err="1"/>
              <a:t>XGBoost</a:t>
            </a:r>
            <a:r>
              <a:rPr lang="en-US" dirty="0"/>
              <a:t> and RF share the top two features, </a:t>
            </a:r>
            <a:r>
              <a:rPr lang="en-US" b="1" dirty="0"/>
              <a:t>Glucose mean and Glucose max</a:t>
            </a:r>
            <a:r>
              <a:rPr lang="en-US" dirty="0"/>
              <a:t>. This is unsurprising, as prediabetics' glucose levels tend to be higher. In addition, moments of lipid profile tests such as </a:t>
            </a:r>
            <a:r>
              <a:rPr lang="en-US" b="1" dirty="0"/>
              <a:t>VLDL</a:t>
            </a:r>
            <a:r>
              <a:rPr lang="en-US" dirty="0"/>
              <a:t> and </a:t>
            </a:r>
            <a:r>
              <a:rPr lang="en-US" b="1" dirty="0"/>
              <a:t>triglycerides</a:t>
            </a:r>
            <a:r>
              <a:rPr lang="en-US" dirty="0"/>
              <a:t> also show high importance. Moreover, the </a:t>
            </a:r>
            <a:r>
              <a:rPr lang="en-US" b="1" dirty="0"/>
              <a:t>BMI</a:t>
            </a:r>
            <a:r>
              <a:rPr lang="en-US" dirty="0"/>
              <a:t> moments were also among the most important for both classifiers. </a:t>
            </a:r>
          </a:p>
          <a:p>
            <a:endParaRPr lang="en-US" dirty="0"/>
          </a:p>
          <a:p>
            <a:r>
              <a:rPr lang="en-US" dirty="0"/>
              <a:t>These findings are consistent with previous studies highlighting the metabolic variables as risk factors of prediabetes (Haffner et al., 1999; </a:t>
            </a:r>
            <a:r>
              <a:rPr lang="en-US" dirty="0" err="1"/>
              <a:t>Haghighatdoost</a:t>
            </a:r>
            <a:r>
              <a:rPr lang="en-US" dirty="0"/>
              <a:t> et al., 2017; Quispe et al., 2016).</a:t>
            </a:r>
          </a:p>
          <a:p>
            <a:endParaRPr lang="en-US" dirty="0"/>
          </a:p>
          <a:p>
            <a:endParaRPr lang="he-IL" dirty="0"/>
          </a:p>
        </p:txBody>
      </p:sp>
    </p:spTree>
    <p:extLst>
      <p:ext uri="{BB962C8B-B14F-4D97-AF65-F5344CB8AC3E}">
        <p14:creationId xmlns:p14="http://schemas.microsoft.com/office/powerpoint/2010/main" val="273686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C0F8D0-3C92-BBD6-BD38-0683A2752B9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C3DE729-8AC0-226C-2CE2-72230BB89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E9F7149-9BE0-EFAA-513B-2F1DA3AB0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AA2145A-185C-9F12-60E7-457D7BFF5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3AAA947-80D9-68E2-0559-BA80BB8E3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E3D8EC2-3FBC-0446-568E-3F683781C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15F7D77-7ED1-720D-0D08-40BA591BACD7}"/>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FDR</a:t>
            </a:r>
          </a:p>
        </p:txBody>
      </p:sp>
      <p:sp>
        <p:nvSpPr>
          <p:cNvPr id="3" name="TextBox 2">
            <a:extLst>
              <a:ext uri="{FF2B5EF4-FFF2-40B4-BE49-F238E27FC236}">
                <a16:creationId xmlns:a16="http://schemas.microsoft.com/office/drawing/2014/main" id="{C1BB7501-6513-A134-2A80-A244CFE2D26F}"/>
              </a:ext>
            </a:extLst>
          </p:cNvPr>
          <p:cNvSpPr txBox="1"/>
          <p:nvPr/>
        </p:nvSpPr>
        <p:spPr>
          <a:xfrm>
            <a:off x="554015" y="1618011"/>
            <a:ext cx="11083969" cy="3738844"/>
          </a:xfrm>
          <a:prstGeom prst="rect">
            <a:avLst/>
          </a:prstGeom>
          <a:noFill/>
        </p:spPr>
        <p:txBody>
          <a:bodyPr wrap="square" rtlCol="1">
            <a:spAutoFit/>
          </a:bodyPr>
          <a:lstStyle/>
          <a:p>
            <a:pPr algn="just" rtl="0">
              <a:lnSpc>
                <a:spcPct val="150000"/>
              </a:lnSpc>
              <a:spcAft>
                <a:spcPts val="800"/>
              </a:spcAft>
            </a:pP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We used the </a:t>
            </a:r>
            <a:r>
              <a:rPr lang="en-US" sz="2000" kern="0" dirty="0" err="1">
                <a:effectLst/>
                <a:latin typeface="Times New Roman" panose="02020603050405020304" pitchFamily="18" charset="0"/>
                <a:ea typeface="Times New Roman" panose="02020603050405020304" pitchFamily="18" charset="0"/>
                <a:cs typeface="Arial" panose="020B0604020202020204" pitchFamily="34" charset="0"/>
              </a:rPr>
              <a:t>Benjamini</a:t>
            </a: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 and Hochberg False Discovery Rate (FDR) correction method to correct for multiple comparisons (</a:t>
            </a:r>
            <a:r>
              <a:rPr lang="en-US" sz="2000" kern="0" dirty="0" err="1">
                <a:effectLst/>
                <a:latin typeface="Times New Roman" panose="02020603050405020304" pitchFamily="18" charset="0"/>
                <a:ea typeface="Times New Roman" panose="02020603050405020304" pitchFamily="18" charset="0"/>
                <a:cs typeface="Arial" panose="020B0604020202020204" pitchFamily="34" charset="0"/>
              </a:rPr>
              <a:t>Benjamini</a:t>
            </a: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 &amp; Hochberg, 1995) as we performed; the significance is reported based on the adjusted P value from the FDR (adjusted </a:t>
            </a:r>
            <a:r>
              <a:rPr lang="en-US" sz="2000" i="1" kern="0" dirty="0">
                <a:effectLst/>
                <a:latin typeface="Times New Roman" panose="02020603050405020304" pitchFamily="18" charset="0"/>
                <a:ea typeface="Times New Roman" panose="02020603050405020304" pitchFamily="18" charset="0"/>
                <a:cs typeface="Arial" panose="020B0604020202020204" pitchFamily="34" charset="0"/>
              </a:rPr>
              <a:t>p</a:t>
            </a: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&lt;0.05 considered significant). To assess the statistical significance of each laboratory test, we examined the consecutive periods (half years) leading up to the date of diagnosis. Our analysis aimed to determine the number of consecutive periods until the diagnosis in which the test shows statistical significance, allowing for a maximum of one non-significant period. This approach provided insights into the temporal pattern of significance for each laboratory test concerning the diagnosis date. </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40566BF6-51BF-385B-EB87-E49BFFD3026B}"/>
                  </a:ext>
                </a:extLst>
              </p:cNvPr>
              <p:cNvSpPr txBox="1"/>
              <p:nvPr/>
            </p:nvSpPr>
            <p:spPr>
              <a:xfrm>
                <a:off x="3094013" y="4954000"/>
                <a:ext cx="8945585" cy="1769715"/>
              </a:xfrm>
              <a:prstGeom prst="rect">
                <a:avLst/>
              </a:prstGeom>
              <a:noFill/>
            </p:spPr>
            <p:txBody>
              <a:bodyPr wrap="square">
                <a:spAutoFit/>
              </a:bodyPr>
              <a:lstStyle/>
              <a:p>
                <a:r>
                  <a:rPr lang="en-US" sz="1100" dirty="0">
                    <a:cs typeface="+mj-cs"/>
                  </a:rPr>
                  <a:t>Given the p-values tested in multiple tests, the FDR formula is : </a:t>
                </a:r>
              </a:p>
              <a:p>
                <a:pPr marL="228600" indent="-228600">
                  <a:buAutoNum type="arabicParenR"/>
                </a:pPr>
                <a:r>
                  <a:rPr lang="en-US" sz="1100" dirty="0">
                    <a:cs typeface="+mj-cs"/>
                  </a:rPr>
                  <a:t>Sort the p-</a:t>
                </a:r>
                <a:r>
                  <a:rPr lang="en-US" sz="1100" dirty="0" err="1">
                    <a:cs typeface="+mj-cs"/>
                  </a:rPr>
                  <a:t>vals</a:t>
                </a:r>
                <a:r>
                  <a:rPr lang="en-US" sz="1100" dirty="0">
                    <a:cs typeface="+mj-cs"/>
                  </a:rPr>
                  <a:t> in ascending order</a:t>
                </a:r>
              </a:p>
              <a:p>
                <a:pPr marL="228600" indent="-228600">
                  <a:buAutoNum type="arabicParenR"/>
                </a:pPr>
                <a:r>
                  <a:rPr lang="en-US" sz="1100" dirty="0">
                    <a:cs typeface="+mj-cs"/>
                  </a:rPr>
                  <a:t>For each Pi value (where p1&lt;=p2&lt;=…pm are the sorted p-</a:t>
                </a:r>
                <a:r>
                  <a:rPr lang="en-US" sz="1100" dirty="0" err="1">
                    <a:cs typeface="+mj-cs"/>
                  </a:rPr>
                  <a:t>vals</a:t>
                </a:r>
                <a:r>
                  <a:rPr lang="en-US" sz="1100" dirty="0">
                    <a:cs typeface="+mj-cs"/>
                  </a:rPr>
                  <a:t>) </a:t>
                </a:r>
                <a:br>
                  <a:rPr lang="en-US" sz="1100" dirty="0">
                    <a:cs typeface="+mj-cs"/>
                  </a:rPr>
                </a:br>
                <a:r>
                  <a:rPr lang="en-US" sz="1100" dirty="0">
                    <a:cs typeface="+mj-cs"/>
                  </a:rPr>
                  <a:t>calc </a:t>
                </a:r>
                <a14:m>
                  <m:oMath xmlns:m="http://schemas.openxmlformats.org/officeDocument/2006/math">
                    <m:r>
                      <a:rPr lang="en-US" sz="1100" b="0" i="1" smtClean="0">
                        <a:latin typeface="Cambria Math" panose="02040503050406030204" pitchFamily="18" charset="0"/>
                        <a:cs typeface="+mj-cs"/>
                      </a:rPr>
                      <m:t>𝑎</m:t>
                    </m:r>
                    <m:r>
                      <a:rPr lang="en-US" sz="1100" b="0" i="1" smtClean="0">
                        <a:latin typeface="Cambria Math" panose="02040503050406030204" pitchFamily="18" charset="0"/>
                        <a:cs typeface="+mj-cs"/>
                      </a:rPr>
                      <m:t>∗</m:t>
                    </m:r>
                    <m:f>
                      <m:fPr>
                        <m:ctrlPr>
                          <a:rPr lang="en-US" sz="1100" b="0" i="1" smtClean="0">
                            <a:latin typeface="Cambria Math" panose="02040503050406030204" pitchFamily="18" charset="0"/>
                            <a:cs typeface="+mj-cs"/>
                          </a:rPr>
                        </m:ctrlPr>
                      </m:fPr>
                      <m:num>
                        <m:r>
                          <a:rPr lang="en-US" sz="1100" b="0" i="1" smtClean="0">
                            <a:latin typeface="Cambria Math" panose="02040503050406030204" pitchFamily="18" charset="0"/>
                            <a:cs typeface="+mj-cs"/>
                          </a:rPr>
                          <m:t>𝑖</m:t>
                        </m:r>
                      </m:num>
                      <m:den>
                        <m:r>
                          <a:rPr lang="en-US" sz="1100" b="0" i="1" smtClean="0">
                            <a:latin typeface="Cambria Math" panose="02040503050406030204" pitchFamily="18" charset="0"/>
                            <a:cs typeface="+mj-cs"/>
                          </a:rPr>
                          <m:t>𝑚</m:t>
                        </m:r>
                      </m:den>
                    </m:f>
                  </m:oMath>
                </a14:m>
                <a:r>
                  <a:rPr lang="en-US" sz="1100" dirty="0">
                    <a:cs typeface="+mj-cs"/>
                  </a:rPr>
                  <a:t> where :</a:t>
                </a:r>
                <a:br>
                  <a:rPr lang="en-US" sz="1100" dirty="0">
                    <a:cs typeface="+mj-cs"/>
                  </a:rPr>
                </a:br>
                <a:r>
                  <a:rPr lang="en-US" sz="1100" b="1" dirty="0" err="1">
                    <a:cs typeface="+mj-cs"/>
                  </a:rPr>
                  <a:t>i</a:t>
                </a:r>
                <a:r>
                  <a:rPr lang="en-US" sz="1100" dirty="0">
                    <a:cs typeface="+mj-cs"/>
                  </a:rPr>
                  <a:t> is the position of the p-</a:t>
                </a:r>
                <a:r>
                  <a:rPr lang="en-US" sz="1100" dirty="0" err="1">
                    <a:cs typeface="+mj-cs"/>
                  </a:rPr>
                  <a:t>val</a:t>
                </a:r>
                <a:r>
                  <a:rPr lang="en-US" sz="1100" dirty="0">
                    <a:cs typeface="+mj-cs"/>
                  </a:rPr>
                  <a:t> in the sorted order</a:t>
                </a:r>
                <a:br>
                  <a:rPr lang="en-US" sz="1100" dirty="0">
                    <a:cs typeface="+mj-cs"/>
                  </a:rPr>
                </a:br>
                <a:r>
                  <a:rPr lang="en-US" sz="1100" b="1" dirty="0">
                    <a:cs typeface="+mj-cs"/>
                  </a:rPr>
                  <a:t>m</a:t>
                </a:r>
                <a:r>
                  <a:rPr lang="en-US" sz="1100" dirty="0">
                    <a:cs typeface="+mj-cs"/>
                  </a:rPr>
                  <a:t> is the total number of p-</a:t>
                </a:r>
                <a:r>
                  <a:rPr lang="en-US" sz="1100" dirty="0" err="1">
                    <a:cs typeface="+mj-cs"/>
                  </a:rPr>
                  <a:t>vals</a:t>
                </a:r>
                <a:br>
                  <a:rPr lang="en-US" sz="1100" dirty="0">
                    <a:cs typeface="+mj-cs"/>
                  </a:rPr>
                </a:br>
                <a:r>
                  <a:rPr lang="en-US" sz="1100" b="1" dirty="0">
                    <a:cs typeface="+mj-cs"/>
                  </a:rPr>
                  <a:t>a</a:t>
                </a:r>
                <a:r>
                  <a:rPr lang="en-US" sz="1100" dirty="0">
                    <a:cs typeface="+mj-cs"/>
                  </a:rPr>
                  <a:t> is the chosen significance level (e.g. 0.05)</a:t>
                </a:r>
              </a:p>
              <a:p>
                <a:pPr marL="228600" indent="-228600">
                  <a:buAutoNum type="arabicParenR"/>
                </a:pPr>
                <a:r>
                  <a:rPr lang="en-US" sz="1100" dirty="0">
                    <a:cs typeface="+mj-cs"/>
                  </a:rPr>
                  <a:t>Find the maximum value of Pi that passes the correction condition (</a:t>
                </a:r>
                <a14:m>
                  <m:oMath xmlns:m="http://schemas.openxmlformats.org/officeDocument/2006/math">
                    <m:r>
                      <m:rPr>
                        <m:sty m:val="p"/>
                      </m:rPr>
                      <a:rPr lang="en-US" sz="1100">
                        <a:latin typeface="Cambria Math" panose="02040503050406030204" pitchFamily="18" charset="0"/>
                        <a:cs typeface="+mj-cs"/>
                      </a:rPr>
                      <m:t>P</m:t>
                    </m:r>
                    <m:r>
                      <m:rPr>
                        <m:sty m:val="p"/>
                      </m:rPr>
                      <a:rPr lang="en-US" sz="1100" b="0" i="0" smtClean="0">
                        <a:latin typeface="Cambria Math" panose="02040503050406030204" pitchFamily="18" charset="0"/>
                        <a:cs typeface="+mj-cs"/>
                      </a:rPr>
                      <m:t>i</m:t>
                    </m:r>
                    <m:r>
                      <a:rPr lang="en-US" sz="1100" b="0" i="0" smtClean="0">
                        <a:latin typeface="Cambria Math" panose="02040503050406030204" pitchFamily="18" charset="0"/>
                        <a:cs typeface="+mj-cs"/>
                      </a:rPr>
                      <m:t>≥</m:t>
                    </m:r>
                    <m:r>
                      <a:rPr lang="en-US" sz="1100" b="0" i="1" smtClean="0">
                        <a:latin typeface="Cambria Math" panose="02040503050406030204" pitchFamily="18" charset="0"/>
                        <a:cs typeface="+mj-cs"/>
                      </a:rPr>
                      <m:t>𝑎</m:t>
                    </m:r>
                    <m:r>
                      <a:rPr lang="en-US" sz="1100" b="0" i="1" smtClean="0">
                        <a:latin typeface="Cambria Math" panose="02040503050406030204" pitchFamily="18" charset="0"/>
                        <a:cs typeface="+mj-cs"/>
                      </a:rPr>
                      <m:t>∗</m:t>
                    </m:r>
                    <m:f>
                      <m:fPr>
                        <m:ctrlPr>
                          <a:rPr lang="en-US" sz="1100" b="0" i="1" smtClean="0">
                            <a:latin typeface="Cambria Math" panose="02040503050406030204" pitchFamily="18" charset="0"/>
                            <a:cs typeface="+mj-cs"/>
                          </a:rPr>
                        </m:ctrlPr>
                      </m:fPr>
                      <m:num>
                        <m:r>
                          <a:rPr lang="en-US" sz="1100" b="0" i="1" smtClean="0">
                            <a:latin typeface="Cambria Math" panose="02040503050406030204" pitchFamily="18" charset="0"/>
                            <a:cs typeface="+mj-cs"/>
                          </a:rPr>
                          <m:t>𝑖</m:t>
                        </m:r>
                      </m:num>
                      <m:den>
                        <m:r>
                          <a:rPr lang="en-US" sz="1100" b="0" i="1" smtClean="0">
                            <a:latin typeface="Cambria Math" panose="02040503050406030204" pitchFamily="18" charset="0"/>
                            <a:cs typeface="+mj-cs"/>
                          </a:rPr>
                          <m:t>𝑚</m:t>
                        </m:r>
                      </m:den>
                    </m:f>
                  </m:oMath>
                </a14:m>
                <a:r>
                  <a:rPr lang="en-US" sz="1100" dirty="0">
                    <a:cs typeface="+mj-cs"/>
                  </a:rPr>
                  <a:t> )</a:t>
                </a:r>
              </a:p>
              <a:p>
                <a:pPr marL="228600" indent="-228600">
                  <a:buAutoNum type="arabicParenR"/>
                </a:pPr>
                <a:r>
                  <a:rPr lang="en-US" sz="1100" dirty="0">
                    <a:cs typeface="+mj-cs"/>
                  </a:rPr>
                  <a:t>Any p-value that meets the correction condition (any value less than or equal to the corrected value), is replaced by the corrected value.</a:t>
                </a:r>
              </a:p>
            </p:txBody>
          </p:sp>
        </mc:Choice>
        <mc:Fallback xmlns="">
          <p:sp>
            <p:nvSpPr>
              <p:cNvPr id="5" name="תיבת טקסט 4">
                <a:extLst>
                  <a:ext uri="{FF2B5EF4-FFF2-40B4-BE49-F238E27FC236}">
                    <a16:creationId xmlns:a16="http://schemas.microsoft.com/office/drawing/2014/main" id="{40566BF6-51BF-385B-EB87-E49BFFD3026B}"/>
                  </a:ext>
                </a:extLst>
              </p:cNvPr>
              <p:cNvSpPr txBox="1">
                <a:spLocks noRot="1" noChangeAspect="1" noMove="1" noResize="1" noEditPoints="1" noAdjustHandles="1" noChangeArrowheads="1" noChangeShapeType="1" noTextEdit="1"/>
              </p:cNvSpPr>
              <p:nvPr/>
            </p:nvSpPr>
            <p:spPr>
              <a:xfrm>
                <a:off x="3094013" y="4954000"/>
                <a:ext cx="8945585" cy="1769715"/>
              </a:xfrm>
              <a:prstGeom prst="rect">
                <a:avLst/>
              </a:prstGeom>
              <a:blipFill>
                <a:blip r:embed="rId3"/>
                <a:stretch>
                  <a:fillRect t="-345" b="-1379"/>
                </a:stretch>
              </a:blipFill>
            </p:spPr>
            <p:txBody>
              <a:bodyPr/>
              <a:lstStyle/>
              <a:p>
                <a:r>
                  <a:rPr lang="he-IL">
                    <a:noFill/>
                  </a:rPr>
                  <a:t> </a:t>
                </a:r>
              </a:p>
            </p:txBody>
          </p:sp>
        </mc:Fallback>
      </mc:AlternateContent>
    </p:spTree>
    <p:extLst>
      <p:ext uri="{BB962C8B-B14F-4D97-AF65-F5344CB8AC3E}">
        <p14:creationId xmlns:p14="http://schemas.microsoft.com/office/powerpoint/2010/main" val="34858880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E4C307F-A416-5EB1-8B71-7ECB0B3BD4B7}"/>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88313721-C69C-8337-CDCB-3B11233150AA}"/>
              </a:ext>
            </a:extLst>
          </p:cNvPr>
          <p:cNvSpPr>
            <a:spLocks noGrp="1"/>
          </p:cNvSpPr>
          <p:nvPr>
            <p:ph type="title"/>
          </p:nvPr>
        </p:nvSpPr>
        <p:spPr>
          <a:xfrm>
            <a:off x="660041" y="2767106"/>
            <a:ext cx="2880828" cy="3724184"/>
          </a:xfrm>
        </p:spPr>
        <p:txBody>
          <a:bodyPr vert="horz" lIns="91440" tIns="45720" rIns="91440" bIns="45720" rtlCol="0" anchor="t">
            <a:normAutofit/>
          </a:bodyPr>
          <a:lstStyle/>
          <a:p>
            <a:r>
              <a:rPr lang="en-US" sz="3200" kern="1200" dirty="0">
                <a:solidFill>
                  <a:srgbClr val="FFFFFF"/>
                </a:solidFill>
                <a:latin typeface="+mj-lt"/>
                <a:ea typeface="+mj-ea"/>
                <a:cs typeface="+mj-cs"/>
              </a:rPr>
              <a:t>Average Feature Importance over all Time Windows by Random Forest (RF)</a:t>
            </a:r>
          </a:p>
        </p:txBody>
      </p:sp>
      <p:pic>
        <p:nvPicPr>
          <p:cNvPr id="6" name="Picture 5" descr="A graph of blue and white lines with black text&#10;&#10;Description automatically generated">
            <a:extLst>
              <a:ext uri="{FF2B5EF4-FFF2-40B4-BE49-F238E27FC236}">
                <a16:creationId xmlns:a16="http://schemas.microsoft.com/office/drawing/2014/main" id="{31D95456-4833-F9EE-BF32-4EF43F45D45F}"/>
              </a:ext>
            </a:extLst>
          </p:cNvPr>
          <p:cNvPicPr>
            <a:picLocks noChangeAspect="1"/>
          </p:cNvPicPr>
          <p:nvPr/>
        </p:nvPicPr>
        <p:blipFill>
          <a:blip r:embed="rId3"/>
          <a:stretch>
            <a:fillRect/>
          </a:stretch>
        </p:blipFill>
        <p:spPr>
          <a:xfrm>
            <a:off x="4710944" y="467208"/>
            <a:ext cx="6808716" cy="5923584"/>
          </a:xfrm>
          <a:prstGeom prst="rect">
            <a:avLst/>
          </a:prstGeom>
        </p:spPr>
      </p:pic>
      <p:sp>
        <p:nvSpPr>
          <p:cNvPr id="3" name="תיבת טקסט 20">
            <a:extLst>
              <a:ext uri="{FF2B5EF4-FFF2-40B4-BE49-F238E27FC236}">
                <a16:creationId xmlns:a16="http://schemas.microsoft.com/office/drawing/2014/main" id="{89726E69-9048-6E95-97CF-CCD8795BB3E5}"/>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27991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4C0FA54E-60D4-094C-D25D-33475C9EB4EF}"/>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DD67323B-B46A-FF2E-EC11-C46E547A171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Average Feature Importance over all Time Windows by </a:t>
            </a:r>
            <a:r>
              <a:rPr lang="en-US" sz="3200" kern="1200" dirty="0" err="1">
                <a:solidFill>
                  <a:srgbClr val="FFFFFF"/>
                </a:solidFill>
                <a:latin typeface="+mj-lt"/>
                <a:ea typeface="+mj-ea"/>
                <a:cs typeface="+mj-cs"/>
              </a:rPr>
              <a:t>XGBoost</a:t>
            </a:r>
            <a:endParaRPr lang="en-US" sz="3200" kern="1200" dirty="0">
              <a:solidFill>
                <a:srgbClr val="FFFFFF"/>
              </a:solidFill>
              <a:latin typeface="+mj-lt"/>
              <a:ea typeface="+mj-ea"/>
              <a:cs typeface="+mj-cs"/>
            </a:endParaRPr>
          </a:p>
        </p:txBody>
      </p:sp>
      <p:pic>
        <p:nvPicPr>
          <p:cNvPr id="5" name="Picture 4" descr="A graph of blue bars with white text&#10;&#10;Description automatically generated">
            <a:extLst>
              <a:ext uri="{FF2B5EF4-FFF2-40B4-BE49-F238E27FC236}">
                <a16:creationId xmlns:a16="http://schemas.microsoft.com/office/drawing/2014/main" id="{63EB2F3B-3509-C696-CD38-6FE16736680E}"/>
              </a:ext>
            </a:extLst>
          </p:cNvPr>
          <p:cNvPicPr>
            <a:picLocks noChangeAspect="1"/>
          </p:cNvPicPr>
          <p:nvPr/>
        </p:nvPicPr>
        <p:blipFill>
          <a:blip r:embed="rId3"/>
          <a:stretch>
            <a:fillRect/>
          </a:stretch>
        </p:blipFill>
        <p:spPr>
          <a:xfrm>
            <a:off x="4502428" y="475475"/>
            <a:ext cx="7225748" cy="5907049"/>
          </a:xfrm>
          <a:prstGeom prst="rect">
            <a:avLst/>
          </a:prstGeom>
        </p:spPr>
      </p:pic>
      <p:sp>
        <p:nvSpPr>
          <p:cNvPr id="3" name="תיבת טקסט 20">
            <a:extLst>
              <a:ext uri="{FF2B5EF4-FFF2-40B4-BE49-F238E27FC236}">
                <a16:creationId xmlns:a16="http://schemas.microsoft.com/office/drawing/2014/main" id="{2BB5C7EE-9D55-EE1F-01F2-C53A962AAB28}"/>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35605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F61BCB5-A47C-687F-72BF-2CB774649627}"/>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D8E7EFA-B26D-ADD8-3472-D6AA7BF3B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45BDE2FB-C0EB-C289-7828-8799E17CF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A2B646B-299F-5407-112F-22135DEFA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693F87-0BE1-E401-7BD7-C195A2C74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AD38F9B-207D-12D3-B4FA-86A242263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55F07BB-3541-95C4-E050-77953E899004}"/>
              </a:ext>
            </a:extLst>
          </p:cNvPr>
          <p:cNvSpPr>
            <a:spLocks noGrp="1"/>
          </p:cNvSpPr>
          <p:nvPr>
            <p:ph type="title"/>
          </p:nvPr>
        </p:nvSpPr>
        <p:spPr>
          <a:xfrm>
            <a:off x="699717" y="502303"/>
            <a:ext cx="11492284" cy="571839"/>
          </a:xfrm>
        </p:spPr>
        <p:txBody>
          <a:bodyPr vert="horz" lIns="91440" tIns="45720" rIns="91440" bIns="45720" rtlCol="0" anchor="ctr">
            <a:normAutofit fontScale="90000"/>
          </a:bodyPr>
          <a:lstStyle/>
          <a:p>
            <a:r>
              <a:rPr lang="en-US" sz="4000" dirty="0">
                <a:solidFill>
                  <a:srgbClr val="FFFFFF"/>
                </a:solidFill>
              </a:rPr>
              <a:t>Feature Importance </a:t>
            </a:r>
          </a:p>
        </p:txBody>
      </p:sp>
      <p:sp>
        <p:nvSpPr>
          <p:cNvPr id="3" name="תיבת טקסט 20">
            <a:extLst>
              <a:ext uri="{FF2B5EF4-FFF2-40B4-BE49-F238E27FC236}">
                <a16:creationId xmlns:a16="http://schemas.microsoft.com/office/drawing/2014/main" id="{8DECC8AB-120A-5D63-52FA-3EB4A7BD4503}"/>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93207CF-AFA3-0323-79D9-6423C13BB41E}"/>
              </a:ext>
            </a:extLst>
          </p:cNvPr>
          <p:cNvSpPr txBox="1"/>
          <p:nvPr/>
        </p:nvSpPr>
        <p:spPr>
          <a:xfrm>
            <a:off x="118710" y="1847054"/>
            <a:ext cx="11736406" cy="2585323"/>
          </a:xfrm>
          <a:prstGeom prst="rect">
            <a:avLst/>
          </a:prstGeom>
          <a:noFill/>
        </p:spPr>
        <p:txBody>
          <a:bodyPr wrap="square">
            <a:spAutoFit/>
          </a:bodyPr>
          <a:lstStyle/>
          <a:p>
            <a:pPr marL="285750" indent="-285750">
              <a:buFont typeface="Arial" panose="020B0604020202020204" pitchFamily="34" charset="0"/>
              <a:buChar char="•"/>
            </a:pPr>
            <a:r>
              <a:rPr lang="en-US" dirty="0"/>
              <a:t>Figure 37 presents the top 40 important features derived from LR across the 11 prediction windows. </a:t>
            </a:r>
          </a:p>
          <a:p>
            <a:pPr marL="285750" indent="-285750">
              <a:buFont typeface="Arial" panose="020B0604020202020204" pitchFamily="34" charset="0"/>
              <a:buChar char="•"/>
            </a:pPr>
            <a:r>
              <a:rPr lang="en-US" dirty="0"/>
              <a:t>Since we scaled the data in the preprocessing phase, we can use the coefficients' absolute values to compare each feature's influence. </a:t>
            </a:r>
          </a:p>
          <a:p>
            <a:pPr marL="285750" indent="-285750">
              <a:buFont typeface="Arial" panose="020B0604020202020204" pitchFamily="34" charset="0"/>
              <a:buChar char="•"/>
            </a:pPr>
            <a:r>
              <a:rPr lang="en-US" dirty="0"/>
              <a:t>It can be noticed that the </a:t>
            </a:r>
            <a:r>
              <a:rPr lang="en-US" b="1" dirty="0"/>
              <a:t>mean glucose value</a:t>
            </a:r>
            <a:r>
              <a:rPr lang="en-US" dirty="0"/>
              <a:t> is by far the most important feature in the LR model, followed by the </a:t>
            </a:r>
            <a:r>
              <a:rPr lang="en-US" b="1" dirty="0"/>
              <a:t>last value of BMI and minimal value of glucose. </a:t>
            </a:r>
          </a:p>
          <a:p>
            <a:pPr marL="285750" indent="-285750">
              <a:buFont typeface="Arial" panose="020B0604020202020204" pitchFamily="34" charset="0"/>
              <a:buChar char="•"/>
            </a:pPr>
            <a:r>
              <a:rPr lang="en-US" dirty="0"/>
              <a:t>Moreover, </a:t>
            </a:r>
            <a:r>
              <a:rPr lang="en-US" b="1" dirty="0"/>
              <a:t>VLDL moments</a:t>
            </a:r>
            <a:r>
              <a:rPr lang="en-US" dirty="0"/>
              <a:t>, which were among the most important features in the </a:t>
            </a:r>
            <a:r>
              <a:rPr lang="en-US" dirty="0" err="1"/>
              <a:t>XGBoost</a:t>
            </a:r>
            <a:r>
              <a:rPr lang="en-US" dirty="0"/>
              <a:t> and the RF, showed relatively lower importance in the LR. </a:t>
            </a:r>
          </a:p>
          <a:p>
            <a:pPr marL="285750" indent="-285750">
              <a:buFont typeface="Arial" panose="020B0604020202020204" pitchFamily="34" charset="0"/>
              <a:buChar char="•"/>
            </a:pPr>
            <a:r>
              <a:rPr lang="en-US" dirty="0"/>
              <a:t>Furthermore, </a:t>
            </a:r>
            <a:r>
              <a:rPr lang="en-US" b="1" dirty="0"/>
              <a:t>gender and smoking </a:t>
            </a:r>
            <a:r>
              <a:rPr lang="en-US" dirty="0"/>
              <a:t>features also appeared to have significant importance in the LR, in contrast to the previous models.</a:t>
            </a:r>
            <a:endParaRPr lang="he-IL" dirty="0"/>
          </a:p>
        </p:txBody>
      </p:sp>
    </p:spTree>
    <p:extLst>
      <p:ext uri="{BB962C8B-B14F-4D97-AF65-F5344CB8AC3E}">
        <p14:creationId xmlns:p14="http://schemas.microsoft.com/office/powerpoint/2010/main" val="163827408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507F56D7-0E67-60B6-66E9-B2D38C8B89E5}"/>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288AF9D-897E-D691-5D18-94C2DB79F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3DF505-0AAF-9124-67E0-DC4DF8289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EF7A0C6B-C77C-F4D5-7B45-120A7A6FA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C58BAB3-A263-44A9-3B09-69CEB94D4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8AF2585B-E177-9A91-A599-43FF03963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71276DB9-8910-97F3-093C-CEAD42F61DB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Average Feature Importance over all Time Windows by Logistic Regression (LR)</a:t>
            </a:r>
          </a:p>
        </p:txBody>
      </p:sp>
      <p:sp>
        <p:nvSpPr>
          <p:cNvPr id="3" name="תיבת טקסט 20">
            <a:extLst>
              <a:ext uri="{FF2B5EF4-FFF2-40B4-BE49-F238E27FC236}">
                <a16:creationId xmlns:a16="http://schemas.microsoft.com/office/drawing/2014/main" id="{F14B7C97-732A-C4DB-4AEF-944C5060C00C}"/>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B876FF2-F3B8-3A3D-4929-D1F428AA8FFD}"/>
              </a:ext>
            </a:extLst>
          </p:cNvPr>
          <p:cNvPicPr>
            <a:picLocks noChangeAspect="1"/>
          </p:cNvPicPr>
          <p:nvPr/>
        </p:nvPicPr>
        <p:blipFill>
          <a:blip r:embed="rId3"/>
          <a:stretch>
            <a:fillRect/>
          </a:stretch>
        </p:blipFill>
        <p:spPr>
          <a:xfrm>
            <a:off x="5242078" y="102343"/>
            <a:ext cx="5915851" cy="6620799"/>
          </a:xfrm>
          <a:prstGeom prst="rect">
            <a:avLst/>
          </a:prstGeom>
        </p:spPr>
      </p:pic>
    </p:spTree>
    <p:extLst>
      <p:ext uri="{BB962C8B-B14F-4D97-AF65-F5344CB8AC3E}">
        <p14:creationId xmlns:p14="http://schemas.microsoft.com/office/powerpoint/2010/main" val="484725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D7B55F8-D3FC-2B0C-5964-F9DBD92D4F18}"/>
            </a:ext>
          </a:extLst>
        </p:cNvPr>
        <p:cNvGrpSpPr/>
        <p:nvPr/>
      </p:nvGrpSpPr>
      <p:grpSpPr>
        <a:xfrm>
          <a:off x="0" y="0"/>
          <a:ext cx="0" cy="0"/>
          <a:chOff x="0" y="0"/>
          <a:chExt cx="0" cy="0"/>
        </a:xfrm>
      </p:grpSpPr>
      <p:sp useBgFill="1">
        <p:nvSpPr>
          <p:cNvPr id="5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5" name="Rectangle 5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25E1B44-D79B-21F9-0233-752132A2BF2A}"/>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3700"/>
              <a:t>Ranking and Statistical Analysis Results</a:t>
            </a:r>
          </a:p>
        </p:txBody>
      </p:sp>
      <p:sp>
        <p:nvSpPr>
          <p:cNvPr id="5" name="TextBox 4">
            <a:extLst>
              <a:ext uri="{FF2B5EF4-FFF2-40B4-BE49-F238E27FC236}">
                <a16:creationId xmlns:a16="http://schemas.microsoft.com/office/drawing/2014/main" id="{45226AB4-4B5C-CEFF-8A1F-246D3FC0E264}"/>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a:lnSpc>
                <a:spcPct val="90000"/>
              </a:lnSpc>
              <a:spcAft>
                <a:spcPts val="600"/>
              </a:spcAft>
            </a:pPr>
            <a:r>
              <a:rPr lang="en-US" sz="1600" dirty="0"/>
              <a:t>Although it can be seen from Table 8 that the </a:t>
            </a:r>
            <a:r>
              <a:rPr lang="en-US" sz="1600" dirty="0" err="1"/>
              <a:t>XGBoost</a:t>
            </a:r>
            <a:r>
              <a:rPr lang="en-US" sz="1600" dirty="0"/>
              <a:t> and the RF produced the best overall results in all prediction horizons, two tests were performed to verify it statistically.  The first statistical test was a Friedman test to check whether significant differences between any classifiers existed. Then, the </a:t>
            </a:r>
            <a:r>
              <a:rPr lang="en-US" sz="1600" dirty="0" err="1"/>
              <a:t>Nemenyi</a:t>
            </a:r>
            <a:r>
              <a:rPr lang="en-US" sz="1600" dirty="0"/>
              <a:t> test was performed to assess which algorithms performed better than the others. </a:t>
            </a:r>
          </a:p>
          <a:p>
            <a:pPr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sz="1600" dirty="0"/>
              <a:t>Both of these tests require a preliminary ranking of the classifiers. We only ranked according to the average AUC score across the five validation sets to avoid multiple comparisons. In each prediction window, we ranked the algorithms according to this measure.</a:t>
            </a:r>
          </a:p>
        </p:txBody>
      </p:sp>
      <p:pic>
        <p:nvPicPr>
          <p:cNvPr id="6" name="Picture 5" descr="A table of numbers and a number of numbers&#10;&#10;Description automatically generated with medium confidence">
            <a:extLst>
              <a:ext uri="{FF2B5EF4-FFF2-40B4-BE49-F238E27FC236}">
                <a16:creationId xmlns:a16="http://schemas.microsoft.com/office/drawing/2014/main" id="{70B6E34F-1046-1632-9D84-B3C991C8A9E2}"/>
              </a:ext>
            </a:extLst>
          </p:cNvPr>
          <p:cNvPicPr>
            <a:picLocks noChangeAspect="1"/>
          </p:cNvPicPr>
          <p:nvPr/>
        </p:nvPicPr>
        <p:blipFill>
          <a:blip r:embed="rId3"/>
          <a:srcRect l="3959" r="24849" b="-1"/>
          <a:stretch/>
        </p:blipFill>
        <p:spPr>
          <a:xfrm>
            <a:off x="6096000" y="1"/>
            <a:ext cx="6102825" cy="6858000"/>
          </a:xfrm>
          <a:prstGeom prst="rect">
            <a:avLst/>
          </a:prstGeom>
        </p:spPr>
      </p:pic>
      <p:sp>
        <p:nvSpPr>
          <p:cNvPr id="3" name="תיבת טקסט 20">
            <a:extLst>
              <a:ext uri="{FF2B5EF4-FFF2-40B4-BE49-F238E27FC236}">
                <a16:creationId xmlns:a16="http://schemas.microsoft.com/office/drawing/2014/main" id="{86CD2128-0F68-511F-D08C-3F5BCB21AE0B}"/>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714465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4ABB056-59ED-02F6-DE70-DAF71977EDA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06C8397-539B-DCE0-C576-C765F9410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CD6DA160-E280-4E8B-96E7-CE8CEBEA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95B9828-8DF4-4AC0-903C-1C99170FC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33F8124-C599-241C-345D-93BDE780D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068AE6D-10B7-B7A9-C14B-701BF6CDF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B629EDE4-313B-6535-E50B-59B4B77A92BC}"/>
              </a:ext>
            </a:extLst>
          </p:cNvPr>
          <p:cNvSpPr>
            <a:spLocks noGrp="1"/>
          </p:cNvSpPr>
          <p:nvPr>
            <p:ph type="title"/>
          </p:nvPr>
        </p:nvSpPr>
        <p:spPr>
          <a:xfrm>
            <a:off x="699717" y="502303"/>
            <a:ext cx="11492284" cy="571839"/>
          </a:xfrm>
        </p:spPr>
        <p:txBody>
          <a:bodyPr vert="horz" lIns="91440" tIns="45720" rIns="91440" bIns="45720" rtlCol="0" anchor="ctr">
            <a:normAutofit fontScale="90000"/>
          </a:bodyPr>
          <a:lstStyle/>
          <a:p>
            <a:r>
              <a:rPr lang="en-US" sz="4000" dirty="0">
                <a:solidFill>
                  <a:srgbClr val="FFFFFF"/>
                </a:solidFill>
              </a:rPr>
              <a:t>Friedman Test</a:t>
            </a:r>
          </a:p>
        </p:txBody>
      </p:sp>
      <p:sp>
        <p:nvSpPr>
          <p:cNvPr id="3" name="תיבת טקסט 20">
            <a:extLst>
              <a:ext uri="{FF2B5EF4-FFF2-40B4-BE49-F238E27FC236}">
                <a16:creationId xmlns:a16="http://schemas.microsoft.com/office/drawing/2014/main" id="{93C74520-94C7-A345-4378-DCB8CFDA66D5}"/>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D5CE576-C373-F614-3A0D-342463FA6337}"/>
              </a:ext>
            </a:extLst>
          </p:cNvPr>
          <p:cNvSpPr txBox="1"/>
          <p:nvPr/>
        </p:nvSpPr>
        <p:spPr>
          <a:xfrm>
            <a:off x="518300" y="1990082"/>
            <a:ext cx="11155399" cy="3693319"/>
          </a:xfrm>
          <a:prstGeom prst="rect">
            <a:avLst/>
          </a:prstGeom>
          <a:noFill/>
        </p:spPr>
        <p:txBody>
          <a:bodyPr wrap="square">
            <a:spAutoFit/>
          </a:bodyPr>
          <a:lstStyle/>
          <a:p>
            <a:r>
              <a:rPr lang="en-US" dirty="0"/>
              <a:t>The Friedman test checks whether the actual average rating of the classifiers is significantly different from the average rating expected under the null hypothesis, which is in this case 2.5. The Friedman critical value, as presented in Section 3.7.8.1, is derived from 𝜒2 distribution with k-1 degrees of freedom (where k is the number of classifiers). Thus, the critical value for 4 classifiers and 𝛼 = 0.05 and the test statistic are: </a:t>
            </a:r>
          </a:p>
          <a:p>
            <a:endParaRPr lang="en-US" dirty="0"/>
          </a:p>
          <a:p>
            <a:endParaRPr lang="en-US" dirty="0"/>
          </a:p>
          <a:p>
            <a:endParaRPr lang="en-US" dirty="0"/>
          </a:p>
          <a:p>
            <a:endParaRPr lang="en-US" dirty="0"/>
          </a:p>
          <a:p>
            <a:endParaRPr lang="en-US" dirty="0"/>
          </a:p>
          <a:p>
            <a:endParaRPr lang="en-US" dirty="0"/>
          </a:p>
          <a:p>
            <a:r>
              <a:rPr lang="en-US" dirty="0"/>
              <a:t>The p-value is 0.0000014, which means we reject the null hypothesis that all classifiers perform equally. To assess which group of classifiers performed better, we conducted the </a:t>
            </a:r>
            <a:r>
              <a:rPr lang="en-US" dirty="0" err="1"/>
              <a:t>Nemenyi</a:t>
            </a:r>
            <a:r>
              <a:rPr lang="en-US" dirty="0"/>
              <a:t> post hoc test.</a:t>
            </a:r>
          </a:p>
          <a:p>
            <a:endParaRPr lang="he-IL" dirty="0"/>
          </a:p>
        </p:txBody>
      </p:sp>
      <p:pic>
        <p:nvPicPr>
          <p:cNvPr id="6" name="Picture 5">
            <a:extLst>
              <a:ext uri="{FF2B5EF4-FFF2-40B4-BE49-F238E27FC236}">
                <a16:creationId xmlns:a16="http://schemas.microsoft.com/office/drawing/2014/main" id="{93D16E84-DDB9-4490-C9EF-E37D205F7B62}"/>
              </a:ext>
            </a:extLst>
          </p:cNvPr>
          <p:cNvPicPr>
            <a:picLocks noChangeAspect="1"/>
          </p:cNvPicPr>
          <p:nvPr/>
        </p:nvPicPr>
        <p:blipFill>
          <a:blip r:embed="rId3"/>
          <a:stretch>
            <a:fillRect/>
          </a:stretch>
        </p:blipFill>
        <p:spPr>
          <a:xfrm>
            <a:off x="3825434" y="3268580"/>
            <a:ext cx="4334480" cy="971686"/>
          </a:xfrm>
          <a:prstGeom prst="rect">
            <a:avLst/>
          </a:prstGeom>
        </p:spPr>
      </p:pic>
    </p:spTree>
    <p:extLst>
      <p:ext uri="{BB962C8B-B14F-4D97-AF65-F5344CB8AC3E}">
        <p14:creationId xmlns:p14="http://schemas.microsoft.com/office/powerpoint/2010/main" val="9565112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176962FF-4CFB-0DD0-0099-348F4CD7640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F49A858-534A-621B-B01C-E8152435F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679C4FBC-9E74-1F77-A050-E4BCB4528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4A7191D-EC55-38AA-7BE5-F6F718882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DD52650-EB42-E9EB-FAD2-DDDC8F97A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9859D11-7134-5FE9-80A7-1D151C923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C115DAE-C2DA-7AFB-CB1D-2C33BF7936C1}"/>
              </a:ext>
            </a:extLst>
          </p:cNvPr>
          <p:cNvSpPr>
            <a:spLocks noGrp="1"/>
          </p:cNvSpPr>
          <p:nvPr>
            <p:ph type="title"/>
          </p:nvPr>
        </p:nvSpPr>
        <p:spPr>
          <a:xfrm>
            <a:off x="699717" y="502303"/>
            <a:ext cx="11492284" cy="571839"/>
          </a:xfrm>
        </p:spPr>
        <p:txBody>
          <a:bodyPr vert="horz" lIns="91440" tIns="45720" rIns="91440" bIns="45720" rtlCol="0" anchor="ctr">
            <a:normAutofit fontScale="90000"/>
          </a:bodyPr>
          <a:lstStyle/>
          <a:p>
            <a:r>
              <a:rPr lang="en-US" sz="4000" dirty="0" err="1">
                <a:solidFill>
                  <a:srgbClr val="FFFFFF"/>
                </a:solidFill>
              </a:rPr>
              <a:t>Nemenyi</a:t>
            </a:r>
            <a:r>
              <a:rPr lang="en-US" sz="4000" dirty="0">
                <a:solidFill>
                  <a:srgbClr val="FFFFFF"/>
                </a:solidFill>
              </a:rPr>
              <a:t> Post-Hoc Test </a:t>
            </a:r>
          </a:p>
        </p:txBody>
      </p:sp>
      <p:sp>
        <p:nvSpPr>
          <p:cNvPr id="3" name="תיבת טקסט 20">
            <a:extLst>
              <a:ext uri="{FF2B5EF4-FFF2-40B4-BE49-F238E27FC236}">
                <a16:creationId xmlns:a16="http://schemas.microsoft.com/office/drawing/2014/main" id="{7BBDBBDE-4817-B5AF-DBBE-E93038158BC2}"/>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7130437-2104-A2ED-21FC-593C710BF052}"/>
              </a:ext>
            </a:extLst>
          </p:cNvPr>
          <p:cNvSpPr txBox="1"/>
          <p:nvPr/>
        </p:nvSpPr>
        <p:spPr>
          <a:xfrm>
            <a:off x="256674" y="1990082"/>
            <a:ext cx="11518231" cy="1754326"/>
          </a:xfrm>
          <a:prstGeom prst="rect">
            <a:avLst/>
          </a:prstGeom>
          <a:noFill/>
        </p:spPr>
        <p:txBody>
          <a:bodyPr wrap="square">
            <a:spAutoFit/>
          </a:bodyPr>
          <a:lstStyle/>
          <a:p>
            <a:r>
              <a:rPr lang="en-US" dirty="0"/>
              <a:t>The </a:t>
            </a:r>
            <a:r>
              <a:rPr lang="en-US" dirty="0" err="1"/>
              <a:t>Nemenyi</a:t>
            </a:r>
            <a:r>
              <a:rPr lang="en-US" dirty="0"/>
              <a:t> post-hoc test performs pairwise comparisons between the mean ranks of the algorithms (classifiers) compared. For each pair, the difference between the mean ranks is compared to the CD (presented in Section 3.7.8.2). If it is greater than the CD, then the performance difference between the two algorithms is considered statistically significant. In the case of k=4 classifiers and 𝛼 = 0.05, the CD is:</a:t>
            </a:r>
          </a:p>
          <a:p>
            <a:endParaRPr lang="en-US" dirty="0"/>
          </a:p>
          <a:p>
            <a:endParaRPr lang="en-US" dirty="0"/>
          </a:p>
        </p:txBody>
      </p:sp>
      <p:pic>
        <p:nvPicPr>
          <p:cNvPr id="7" name="Picture 6">
            <a:extLst>
              <a:ext uri="{FF2B5EF4-FFF2-40B4-BE49-F238E27FC236}">
                <a16:creationId xmlns:a16="http://schemas.microsoft.com/office/drawing/2014/main" id="{AA08A3D5-866C-75DF-A370-9FF0AF0DC92D}"/>
              </a:ext>
            </a:extLst>
          </p:cNvPr>
          <p:cNvPicPr>
            <a:picLocks noChangeAspect="1"/>
          </p:cNvPicPr>
          <p:nvPr/>
        </p:nvPicPr>
        <p:blipFill>
          <a:blip r:embed="rId3"/>
          <a:stretch>
            <a:fillRect/>
          </a:stretch>
        </p:blipFill>
        <p:spPr>
          <a:xfrm>
            <a:off x="5502752" y="2919736"/>
            <a:ext cx="1886213" cy="714475"/>
          </a:xfrm>
          <a:prstGeom prst="rect">
            <a:avLst/>
          </a:prstGeom>
        </p:spPr>
      </p:pic>
      <p:pic>
        <p:nvPicPr>
          <p:cNvPr id="9" name="Picture 8">
            <a:extLst>
              <a:ext uri="{FF2B5EF4-FFF2-40B4-BE49-F238E27FC236}">
                <a16:creationId xmlns:a16="http://schemas.microsoft.com/office/drawing/2014/main" id="{0A719BD0-A064-16CE-78DF-F74EBA06A90C}"/>
              </a:ext>
            </a:extLst>
          </p:cNvPr>
          <p:cNvPicPr>
            <a:picLocks noChangeAspect="1"/>
          </p:cNvPicPr>
          <p:nvPr/>
        </p:nvPicPr>
        <p:blipFill>
          <a:blip r:embed="rId4"/>
          <a:stretch>
            <a:fillRect/>
          </a:stretch>
        </p:blipFill>
        <p:spPr>
          <a:xfrm>
            <a:off x="7401782" y="4018091"/>
            <a:ext cx="4629796" cy="2391109"/>
          </a:xfrm>
          <a:prstGeom prst="rect">
            <a:avLst/>
          </a:prstGeom>
        </p:spPr>
      </p:pic>
      <p:sp>
        <p:nvSpPr>
          <p:cNvPr id="11" name="TextBox 10">
            <a:extLst>
              <a:ext uri="{FF2B5EF4-FFF2-40B4-BE49-F238E27FC236}">
                <a16:creationId xmlns:a16="http://schemas.microsoft.com/office/drawing/2014/main" id="{073ABC06-872F-8B89-D012-3018E20465EA}"/>
              </a:ext>
            </a:extLst>
          </p:cNvPr>
          <p:cNvSpPr txBox="1"/>
          <p:nvPr/>
        </p:nvSpPr>
        <p:spPr>
          <a:xfrm>
            <a:off x="256674" y="4074913"/>
            <a:ext cx="7151092" cy="2308324"/>
          </a:xfrm>
          <a:prstGeom prst="rect">
            <a:avLst/>
          </a:prstGeom>
          <a:noFill/>
        </p:spPr>
        <p:txBody>
          <a:bodyPr wrap="square">
            <a:spAutoFit/>
          </a:bodyPr>
          <a:lstStyle/>
          <a:p>
            <a:r>
              <a:rPr lang="en-US" dirty="0"/>
              <a:t>As shown in Figure 38, we can identify that the </a:t>
            </a:r>
            <a:r>
              <a:rPr lang="en-US" dirty="0" err="1"/>
              <a:t>XGBoost</a:t>
            </a:r>
            <a:r>
              <a:rPr lang="en-US" dirty="0"/>
              <a:t> performed significantly better than the MLP and LR. Furthermore, LR performs significantly worse than the RF. However, we cannot say that the </a:t>
            </a:r>
            <a:r>
              <a:rPr lang="en-US" dirty="0" err="1"/>
              <a:t>XGBoost</a:t>
            </a:r>
            <a:r>
              <a:rPr lang="en-US" dirty="0"/>
              <a:t> is significantly better than RF. Accordingly, the choice of the classifier to be used for prediction on the test set cannot be determined only by these statistical tests. Since our primary performance metric is the AUC, and using this metric </a:t>
            </a:r>
            <a:r>
              <a:rPr lang="en-US" dirty="0" err="1"/>
              <a:t>XGBoost</a:t>
            </a:r>
            <a:r>
              <a:rPr lang="en-US" dirty="0"/>
              <a:t> outperformed the other classifiers throughout the prediction windows, we chose to use it for prediction on the test set.</a:t>
            </a:r>
            <a:endParaRPr lang="he-IL" dirty="0"/>
          </a:p>
        </p:txBody>
      </p:sp>
    </p:spTree>
    <p:extLst>
      <p:ext uri="{BB962C8B-B14F-4D97-AF65-F5344CB8AC3E}">
        <p14:creationId xmlns:p14="http://schemas.microsoft.com/office/powerpoint/2010/main" val="128871877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84F620E-8620-00F4-CF26-A54D94CF4838}"/>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74895F4-A744-E34E-7B16-0D69DF313F10}"/>
              </a:ext>
            </a:extLst>
          </p:cNvPr>
          <p:cNvSpPr>
            <a:spLocks noGrp="1"/>
          </p:cNvSpPr>
          <p:nvPr>
            <p:ph type="title"/>
          </p:nvPr>
        </p:nvSpPr>
        <p:spPr>
          <a:xfrm>
            <a:off x="719304" y="355045"/>
            <a:ext cx="5814240" cy="826167"/>
          </a:xfrm>
        </p:spPr>
        <p:txBody>
          <a:bodyPr vert="horz" lIns="91440" tIns="45720" rIns="91440" bIns="45720" rtlCol="0" anchor="b">
            <a:normAutofit/>
          </a:bodyPr>
          <a:lstStyle/>
          <a:p>
            <a:r>
              <a:rPr lang="en-US" sz="4000" dirty="0"/>
              <a:t>Model Evaluation</a:t>
            </a:r>
          </a:p>
        </p:txBody>
      </p:sp>
      <p:sp>
        <p:nvSpPr>
          <p:cNvPr id="5" name="TextBox 4">
            <a:extLst>
              <a:ext uri="{FF2B5EF4-FFF2-40B4-BE49-F238E27FC236}">
                <a16:creationId xmlns:a16="http://schemas.microsoft.com/office/drawing/2014/main" id="{3141B4A2-A65E-1B8C-604B-E85DD9E7F246}"/>
              </a:ext>
            </a:extLst>
          </p:cNvPr>
          <p:cNvSpPr txBox="1"/>
          <p:nvPr/>
        </p:nvSpPr>
        <p:spPr>
          <a:xfrm>
            <a:off x="719304" y="1575114"/>
            <a:ext cx="5814239" cy="4307456"/>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1600" dirty="0"/>
              <a:t>This section will discuss the results obtained by the </a:t>
            </a:r>
            <a:r>
              <a:rPr lang="en-US" sz="1600" dirty="0" err="1"/>
              <a:t>XGBoost</a:t>
            </a:r>
            <a:r>
              <a:rPr lang="en-US" sz="1600" dirty="0"/>
              <a:t> classifier for all prediction windows. For each dataset, which means a different prediction horizon (from 10 years to a day before the onset), we trained the classifier using the training set (80%) and the optimal HP found earlier and tested the classifier's performance on the test set (20%).</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Figure 39 and Table 9 show the </a:t>
            </a:r>
            <a:r>
              <a:rPr lang="en-US" sz="1600" dirty="0" err="1"/>
              <a:t>XGBoost</a:t>
            </a:r>
            <a:r>
              <a:rPr lang="en-US" sz="1600" dirty="0"/>
              <a:t> performance results on the test and training set across all prediction windows, respectively. Specifically, the </a:t>
            </a:r>
            <a:r>
              <a:rPr lang="en-US" sz="1600" dirty="0" err="1"/>
              <a:t>XGBoost</a:t>
            </a:r>
            <a:r>
              <a:rPr lang="en-US" sz="1600" dirty="0"/>
              <a:t> classifier performance was evaluated by the accuracy, precision, recall, F1, and AUC metrics across the different prediction windows. The performance spike in “-9” in the training set can be explained by the max depth HP for this prediction horizon, which was determined to be 7 in the HP tuning phase, while in other prediction windows, it does not reach above 5. It can be seen that similar to the results on the validation sets, the results on the test set improve over time in all performance measures. This indicates that the </a:t>
            </a:r>
            <a:r>
              <a:rPr lang="en-US" sz="1600" dirty="0" err="1"/>
              <a:t>XGBoost</a:t>
            </a:r>
            <a:r>
              <a:rPr lang="en-US" sz="1600" dirty="0"/>
              <a:t> classifier becomes more accurate and reliable as the time of the prediabetes prediction is closer to the formal date.</a:t>
            </a:r>
          </a:p>
        </p:txBody>
      </p:sp>
      <p:pic>
        <p:nvPicPr>
          <p:cNvPr id="6" name="Picture 5" descr="A graph of different colored lines&#10;&#10;Description automatically generated">
            <a:extLst>
              <a:ext uri="{FF2B5EF4-FFF2-40B4-BE49-F238E27FC236}">
                <a16:creationId xmlns:a16="http://schemas.microsoft.com/office/drawing/2014/main" id="{406E2C04-6084-FAB1-EFE2-09B2D02623EE}"/>
              </a:ext>
            </a:extLst>
          </p:cNvPr>
          <p:cNvPicPr>
            <a:picLocks noChangeAspect="1"/>
          </p:cNvPicPr>
          <p:nvPr/>
        </p:nvPicPr>
        <p:blipFill>
          <a:blip r:embed="rId3"/>
          <a:stretch>
            <a:fillRect/>
          </a:stretch>
        </p:blipFill>
        <p:spPr>
          <a:xfrm>
            <a:off x="7157973" y="245848"/>
            <a:ext cx="3966938" cy="2737188"/>
          </a:xfrm>
          <a:prstGeom prst="rect">
            <a:avLst/>
          </a:prstGeom>
        </p:spPr>
      </p:pic>
      <p:pic>
        <p:nvPicPr>
          <p:cNvPr id="10" name="Picture 9" descr="A table of numbers with black text&#10;&#10;Description automatically generated">
            <a:extLst>
              <a:ext uri="{FF2B5EF4-FFF2-40B4-BE49-F238E27FC236}">
                <a16:creationId xmlns:a16="http://schemas.microsoft.com/office/drawing/2014/main" id="{DAF5682D-F7BF-D49F-1C06-D31FA2E3406E}"/>
              </a:ext>
            </a:extLst>
          </p:cNvPr>
          <p:cNvPicPr>
            <a:picLocks noChangeAspect="1"/>
          </p:cNvPicPr>
          <p:nvPr/>
        </p:nvPicPr>
        <p:blipFill>
          <a:blip r:embed="rId4"/>
          <a:stretch>
            <a:fillRect/>
          </a:stretch>
        </p:blipFill>
        <p:spPr>
          <a:xfrm>
            <a:off x="7262841" y="3228884"/>
            <a:ext cx="3757202" cy="3024548"/>
          </a:xfrm>
          <a:prstGeom prst="rect">
            <a:avLst/>
          </a:prstGeom>
        </p:spPr>
      </p:pic>
      <p:sp>
        <p:nvSpPr>
          <p:cNvPr id="51" name="Rectangle 5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תיבת טקסט 20">
            <a:extLst>
              <a:ext uri="{FF2B5EF4-FFF2-40B4-BE49-F238E27FC236}">
                <a16:creationId xmlns:a16="http://schemas.microsoft.com/office/drawing/2014/main" id="{EB4645E9-951F-2AF2-4BFC-75EDFDBEDB70}"/>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980474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182481A-6758-BF38-EC24-804487E7725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089E03F-C318-CBB6-9DC5-D10540E06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E78E4B1-1E2F-E9BB-6D87-AEF81884A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6D4D6E-0930-2A3D-E8A7-0B09144AB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D0F47B6-7F8B-0954-ABB6-5CC3689FA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335B793-34DC-19CB-FF5A-9A6FD9E94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E490DF4-8E42-3C9F-A9F9-1E9849103C56}"/>
              </a:ext>
            </a:extLst>
          </p:cNvPr>
          <p:cNvSpPr>
            <a:spLocks noGrp="1"/>
          </p:cNvSpPr>
          <p:nvPr>
            <p:ph type="title"/>
          </p:nvPr>
        </p:nvSpPr>
        <p:spPr>
          <a:xfrm>
            <a:off x="699717" y="502303"/>
            <a:ext cx="11492284" cy="571839"/>
          </a:xfrm>
        </p:spPr>
        <p:txBody>
          <a:bodyPr vert="horz" lIns="91440" tIns="45720" rIns="91440" bIns="45720" rtlCol="0" anchor="ctr">
            <a:normAutofit fontScale="90000"/>
          </a:bodyPr>
          <a:lstStyle/>
          <a:p>
            <a:r>
              <a:rPr lang="en-US" sz="4000">
                <a:solidFill>
                  <a:srgbClr val="FFFFFF"/>
                </a:solidFill>
              </a:rPr>
              <a:t>Results</a:t>
            </a:r>
            <a:endParaRPr lang="en-US" sz="4000" dirty="0">
              <a:solidFill>
                <a:srgbClr val="FFFFFF"/>
              </a:solidFill>
            </a:endParaRPr>
          </a:p>
        </p:txBody>
      </p:sp>
      <p:sp>
        <p:nvSpPr>
          <p:cNvPr id="3" name="תיבת טקסט 20">
            <a:extLst>
              <a:ext uri="{FF2B5EF4-FFF2-40B4-BE49-F238E27FC236}">
                <a16:creationId xmlns:a16="http://schemas.microsoft.com/office/drawing/2014/main" id="{31DA964E-8AC7-9583-B398-FD56560B4350}"/>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3EE5AEC-B8BD-8E1C-725D-9C3C769A9E1A}"/>
              </a:ext>
            </a:extLst>
          </p:cNvPr>
          <p:cNvSpPr txBox="1"/>
          <p:nvPr/>
        </p:nvSpPr>
        <p:spPr>
          <a:xfrm>
            <a:off x="386471" y="1925914"/>
            <a:ext cx="11181347" cy="3693319"/>
          </a:xfrm>
          <a:prstGeom prst="rect">
            <a:avLst/>
          </a:prstGeom>
          <a:noFill/>
        </p:spPr>
        <p:txBody>
          <a:bodyPr wrap="square">
            <a:spAutoFit/>
          </a:bodyPr>
          <a:lstStyle/>
          <a:p>
            <a:r>
              <a:rPr lang="en-US" dirty="0"/>
              <a:t>We created prediction models for different time windows before the formal diagnosis using the </a:t>
            </a:r>
            <a:r>
              <a:rPr lang="en-US" dirty="0" err="1"/>
              <a:t>XGBoost</a:t>
            </a:r>
            <a:r>
              <a:rPr lang="en-US" dirty="0"/>
              <a:t>, RF, MLP, and LR algorithms. Our approach involved segmenting the temporal dataset according to the desired prediction window and tuning each classifier for optimal performance. Through a combination of Friedman and </a:t>
            </a:r>
            <a:r>
              <a:rPr lang="en-US" dirty="0" err="1"/>
              <a:t>Nemenyi</a:t>
            </a:r>
            <a:r>
              <a:rPr lang="en-US" dirty="0"/>
              <a:t> tests, </a:t>
            </a:r>
            <a:r>
              <a:rPr lang="en-US" dirty="0" err="1"/>
              <a:t>XGBoost</a:t>
            </a:r>
            <a:r>
              <a:rPr lang="en-US" dirty="0"/>
              <a:t> and RF emerged as the superior classifiers, while </a:t>
            </a:r>
            <a:r>
              <a:rPr lang="en-US" dirty="0" err="1"/>
              <a:t>XGBoost</a:t>
            </a:r>
            <a:r>
              <a:rPr lang="en-US" dirty="0"/>
              <a:t> beats the RF regarding the mean validation AUC across all of the time predictions.</a:t>
            </a:r>
          </a:p>
          <a:p>
            <a:endParaRPr lang="en-US" dirty="0"/>
          </a:p>
          <a:p>
            <a:r>
              <a:rPr lang="en-US" dirty="0"/>
              <a:t>Our test set evaluation using the </a:t>
            </a:r>
            <a:r>
              <a:rPr lang="en-US" dirty="0" err="1"/>
              <a:t>XGBoost</a:t>
            </a:r>
            <a:r>
              <a:rPr lang="en-US" dirty="0"/>
              <a:t> classifier across all time windows showed great performances. We observed that as the prediction time drew nearer to the prediabetes diagnosis, all of the performance metrics of the classifier improved.</a:t>
            </a:r>
          </a:p>
          <a:p>
            <a:endParaRPr lang="en-US" dirty="0"/>
          </a:p>
          <a:p>
            <a:r>
              <a:rPr lang="en-US" dirty="0"/>
              <a:t>Finally, we found that the </a:t>
            </a:r>
            <a:r>
              <a:rPr lang="en-US" dirty="0" err="1"/>
              <a:t>XGBoost</a:t>
            </a:r>
            <a:r>
              <a:rPr lang="en-US" dirty="0"/>
              <a:t> model consistently outperformed other algorithms in predicting prediabetes across varied time windows preceding the diagnosis. This highlights the great possibilities of utilizing advanced ML techniques in the field of personalized medicine.</a:t>
            </a:r>
          </a:p>
        </p:txBody>
      </p:sp>
    </p:spTree>
    <p:extLst>
      <p:ext uri="{BB962C8B-B14F-4D97-AF65-F5344CB8AC3E}">
        <p14:creationId xmlns:p14="http://schemas.microsoft.com/office/powerpoint/2010/main" val="220672158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32" name="Freeform: Shape 26">
            <a:extLst>
              <a:ext uri="{FF2B5EF4-FFF2-40B4-BE49-F238E27FC236}">
                <a16:creationId xmlns:a16="http://schemas.microsoft.com/office/drawing/2014/main" id="{F2F014E7-B612-4079-894D-4697468C5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6334" y="493190"/>
            <a:ext cx="3619330" cy="318091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28">
            <a:extLst>
              <a:ext uri="{FF2B5EF4-FFF2-40B4-BE49-F238E27FC236}">
                <a16:creationId xmlns:a16="http://schemas.microsoft.com/office/drawing/2014/main" id="{5BEB0D00-4F7A-41D8-B15E-B42145EA9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1784" y="397566"/>
            <a:ext cx="3848432" cy="344661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667FB601-A021-7D91-5217-3668E441A06B}"/>
              </a:ext>
            </a:extLst>
          </p:cNvPr>
          <p:cNvSpPr txBox="1"/>
          <p:nvPr/>
        </p:nvSpPr>
        <p:spPr>
          <a:xfrm>
            <a:off x="1513398" y="3739768"/>
            <a:ext cx="9165204" cy="142447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chemeClr val="tx1"/>
                </a:solidFill>
                <a:latin typeface="+mj-lt"/>
                <a:ea typeface="+mj-ea"/>
                <a:cs typeface="+mj-cs"/>
              </a:rPr>
              <a:t>Thanks</a:t>
            </a:r>
          </a:p>
        </p:txBody>
      </p:sp>
      <p:pic>
        <p:nvPicPr>
          <p:cNvPr id="9" name="Graphic 8" descr="Smiling Face with No Fill">
            <a:extLst>
              <a:ext uri="{FF2B5EF4-FFF2-40B4-BE49-F238E27FC236}">
                <a16:creationId xmlns:a16="http://schemas.microsoft.com/office/drawing/2014/main" id="{B047AAD6-2F6A-D04D-617F-BD178EBC0B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68420" y="1196594"/>
            <a:ext cx="1746030" cy="1746030"/>
          </a:xfrm>
          <a:prstGeom prst="rect">
            <a:avLst/>
          </a:prstGeom>
        </p:spPr>
      </p:pic>
    </p:spTree>
    <p:extLst>
      <p:ext uri="{BB962C8B-B14F-4D97-AF65-F5344CB8AC3E}">
        <p14:creationId xmlns:p14="http://schemas.microsoft.com/office/powerpoint/2010/main" val="3556920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FA70D0-30D6-7DF9-B3BE-76E13B6A34AC}"/>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54815F3-1601-7A14-5670-F5EC8B26D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F515327-2526-AE46-41D1-57A85744A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C9791BB-A4DF-920E-43F4-63E07DB05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E6F2285-1222-3F40-334F-79C9D8691B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9FB7AD3-E71B-76A3-C417-6C43EA958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5B7270F-D940-F105-D34E-A6A591486773}"/>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err="1">
                <a:solidFill>
                  <a:srgbClr val="FFFFFF"/>
                </a:solidFill>
              </a:rPr>
              <a:t>Boostraping</a:t>
            </a:r>
            <a:endParaRPr lang="en-US" sz="4000" dirty="0">
              <a:solidFill>
                <a:srgbClr val="FFFFFF"/>
              </a:solidFill>
            </a:endParaRPr>
          </a:p>
        </p:txBody>
      </p:sp>
      <p:sp>
        <p:nvSpPr>
          <p:cNvPr id="3" name="TextBox 2">
            <a:extLst>
              <a:ext uri="{FF2B5EF4-FFF2-40B4-BE49-F238E27FC236}">
                <a16:creationId xmlns:a16="http://schemas.microsoft.com/office/drawing/2014/main" id="{051C0EB5-6B29-EF8D-A058-700BFC51CA3C}"/>
              </a:ext>
            </a:extLst>
          </p:cNvPr>
          <p:cNvSpPr txBox="1"/>
          <p:nvPr/>
        </p:nvSpPr>
        <p:spPr>
          <a:xfrm>
            <a:off x="554015" y="1963127"/>
            <a:ext cx="11083969" cy="3841436"/>
          </a:xfrm>
          <a:prstGeom prst="rect">
            <a:avLst/>
          </a:prstGeom>
          <a:noFill/>
        </p:spPr>
        <p:txBody>
          <a:bodyPr wrap="square" rtlCol="1">
            <a:spAutoFit/>
          </a:bodyPr>
          <a:lstStyle/>
          <a:p>
            <a:pPr algn="just" rtl="0">
              <a:lnSpc>
                <a:spcPct val="150000"/>
              </a:lnSpc>
              <a:spcAft>
                <a:spcPts val="800"/>
              </a:spcAft>
            </a:pPr>
            <a:r>
              <a:rPr lang="en-US" sz="2000" b="1" i="1" kern="0" dirty="0">
                <a:effectLst/>
                <a:latin typeface="Times New Roman" panose="02020603050405020304" pitchFamily="18" charset="0"/>
                <a:ea typeface="Times New Roman" panose="02020603050405020304" pitchFamily="18" charset="0"/>
                <a:cs typeface="Arial" panose="020B0604020202020204" pitchFamily="34" charset="0"/>
              </a:rPr>
              <a:t>p</a:t>
            </a:r>
            <a:r>
              <a:rPr lang="en-US" sz="2000" b="1" kern="0" dirty="0">
                <a:effectLst/>
                <a:latin typeface="Times New Roman" panose="02020603050405020304" pitchFamily="18" charset="0"/>
                <a:ea typeface="Times New Roman" panose="02020603050405020304" pitchFamily="18" charset="0"/>
                <a:cs typeface="Arial" panose="020B0604020202020204" pitchFamily="34" charset="0"/>
              </a:rPr>
              <a:t>-values are sensitive to the sample size, as a larger sample size tends to yield smaller </a:t>
            </a:r>
            <a:r>
              <a:rPr lang="en-US" sz="2000" b="1" i="1" kern="0" dirty="0">
                <a:effectLst/>
                <a:latin typeface="Times New Roman" panose="02020603050405020304" pitchFamily="18" charset="0"/>
                <a:ea typeface="Times New Roman" panose="02020603050405020304" pitchFamily="18" charset="0"/>
                <a:cs typeface="Arial" panose="020B0604020202020204" pitchFamily="34" charset="0"/>
              </a:rPr>
              <a:t>p</a:t>
            </a:r>
            <a:r>
              <a:rPr lang="en-US" sz="2000" b="1" kern="0" dirty="0">
                <a:effectLst/>
                <a:latin typeface="Times New Roman" panose="02020603050405020304" pitchFamily="18" charset="0"/>
                <a:ea typeface="Times New Roman" panose="02020603050405020304" pitchFamily="18" charset="0"/>
                <a:cs typeface="Arial" panose="020B0604020202020204" pitchFamily="34" charset="0"/>
              </a:rPr>
              <a:t>-values, </a:t>
            </a: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which can sometimes lead to the appearance of statistical significance, even for relatively minor effects (Sullivan &amp; </a:t>
            </a:r>
            <a:r>
              <a:rPr lang="en-US" sz="2000" kern="0" dirty="0" err="1">
                <a:effectLst/>
                <a:latin typeface="Times New Roman" panose="02020603050405020304" pitchFamily="18" charset="0"/>
                <a:ea typeface="Times New Roman" panose="02020603050405020304" pitchFamily="18" charset="0"/>
                <a:cs typeface="Arial" panose="020B0604020202020204" pitchFamily="34" charset="0"/>
              </a:rPr>
              <a:t>Feinn</a:t>
            </a: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 2012). This issue is particularly relevant when dealing with common laboratory tests (e.g., blood count tests), which often involve </a:t>
            </a:r>
            <a:r>
              <a:rPr lang="en-US" sz="2000" b="1" kern="0" dirty="0">
                <a:effectLst/>
                <a:latin typeface="Times New Roman" panose="02020603050405020304" pitchFamily="18" charset="0"/>
                <a:ea typeface="Times New Roman" panose="02020603050405020304" pitchFamily="18" charset="0"/>
                <a:cs typeface="Arial" panose="020B0604020202020204" pitchFamily="34" charset="0"/>
              </a:rPr>
              <a:t>large sample sizes.</a:t>
            </a:r>
          </a:p>
          <a:p>
            <a:pPr algn="just" rtl="0">
              <a:lnSpc>
                <a:spcPct val="150000"/>
              </a:lnSpc>
              <a:spcAft>
                <a:spcPts val="800"/>
              </a:spcAft>
            </a:pPr>
            <a:r>
              <a:rPr lang="en-US" sz="2000" b="1" kern="0" dirty="0">
                <a:effectLst/>
                <a:latin typeface="Times New Roman" panose="02020603050405020304" pitchFamily="18" charset="0"/>
                <a:ea typeface="Times New Roman" panose="02020603050405020304" pitchFamily="18" charset="0"/>
                <a:cs typeface="Arial" panose="020B0604020202020204" pitchFamily="34" charset="0"/>
              </a:rPr>
              <a:t>A bootstrapping methodology was employed to address the challenge of sample size sensitivity and ensure that significance is not artificially detected. </a:t>
            </a: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Bootstrapping is a resampling technique used to estimate the distribution of statistics by repeatedly drawing random samples with replacement from the original data set.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32668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09CB24-368E-E569-7D48-CCD084A9B059}"/>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E2295E0-37F7-1C94-7CF7-C92690241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383E495-6FEA-B8C9-A466-49037164A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E8D9E3E-2CF4-A9EE-3F0C-C34558BD4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0B4A117-CBF4-CA77-3F30-6CF448F75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74D099D-DE2D-1F84-4C16-F9F067EFD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ABA89D08-E00B-6977-F705-C7A5FAAB7307}"/>
              </a:ext>
            </a:extLst>
          </p:cNvPr>
          <p:cNvSpPr>
            <a:spLocks noGrp="1"/>
          </p:cNvSpPr>
          <p:nvPr>
            <p:ph type="title"/>
          </p:nvPr>
        </p:nvSpPr>
        <p:spPr>
          <a:xfrm>
            <a:off x="699713" y="353160"/>
            <a:ext cx="8973675" cy="898581"/>
          </a:xfrm>
        </p:spPr>
        <p:txBody>
          <a:bodyPr vert="horz" lIns="91440" tIns="45720" rIns="91440" bIns="45720" rtlCol="0" anchor="ctr">
            <a:normAutofit/>
          </a:bodyPr>
          <a:lstStyle/>
          <a:p>
            <a:r>
              <a:rPr lang="en-US" sz="4000" dirty="0">
                <a:solidFill>
                  <a:srgbClr val="FFFFFF"/>
                </a:solidFill>
              </a:rPr>
              <a:t>Significance of Early Prediabetes Prediction</a:t>
            </a:r>
          </a:p>
        </p:txBody>
      </p:sp>
      <p:sp>
        <p:nvSpPr>
          <p:cNvPr id="3" name="TextBox 2">
            <a:extLst>
              <a:ext uri="{FF2B5EF4-FFF2-40B4-BE49-F238E27FC236}">
                <a16:creationId xmlns:a16="http://schemas.microsoft.com/office/drawing/2014/main" id="{A8C7299F-C7DD-17F7-A02B-D5CB88BD2264}"/>
              </a:ext>
            </a:extLst>
          </p:cNvPr>
          <p:cNvSpPr txBox="1"/>
          <p:nvPr/>
        </p:nvSpPr>
        <p:spPr>
          <a:xfrm>
            <a:off x="554015" y="1963127"/>
            <a:ext cx="11083969" cy="1938992"/>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Predicting prediabetes, a silent precursor to diabetes and cardiovascular diseases, requires an advanced data-driven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ability to identify the risk of developing prediabetes is crucial, as it is a lifestyle-based disease that could be potentially prevented with the right intervention.</a:t>
            </a:r>
            <a:endParaRPr kumimoji="0" lang="he-IL" sz="2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73509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6CEB29-9EAA-E497-1C82-76727904C910}"/>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EF06B8-20A8-2DF6-54A8-143E5BA0A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CD46033-67FC-0694-C7A6-A26B43C91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FDE3A89-D0DA-4F0B-18F5-CAFFB9350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DD3E315-9309-D26F-E0B1-80AAB2F292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CD8B80-F917-CF0D-202D-729AF0BB2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4C55B39-67F8-2A32-0A1A-BABA807B5A2D}"/>
                  </a:ext>
                </a:extLst>
              </p:cNvPr>
              <p:cNvSpPr txBox="1"/>
              <p:nvPr/>
            </p:nvSpPr>
            <p:spPr>
              <a:xfrm>
                <a:off x="238628" y="1843038"/>
                <a:ext cx="11732646" cy="324867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j-cs"/>
                  </a:rPr>
                  <a:t>In this section, we aimed to reduce the large sample size’s effect on each test’s significance level. To ensure robustness and relevance, we used variable sample sizes (</a:t>
                </a:r>
                <a14:m>
                  <m:oMath xmlns:m="http://schemas.openxmlformats.org/officeDocument/2006/math">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j-cs"/>
                      </a:rPr>
                      <m:t>𝑛</m:t>
                    </m:r>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j-cs"/>
                  </a:rPr>
                  <a:t>) ranging from 30 to 2,000. This wide selection of sample sizes allowed us to reveal the laboratory tests that show the largest difference between prediabetes and controls. The choice at this stage that may influence the ML models will be later used.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j-cs"/>
                  </a:rPr>
                  <a:t>Recall that for each sample size we tested, for each laboratory test, and for each time, </a:t>
                </a:r>
                <a14:m>
                  <m:oMath xmlns:m="http://schemas.openxmlformats.org/officeDocument/2006/math">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j-cs"/>
                      </a:rPr>
                      <m:t>𝑛</m:t>
                    </m:r>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j-cs"/>
                  </a:rPr>
                  <a:t> prediabetes and </a:t>
                </a:r>
                <a14:m>
                  <m:oMath xmlns:m="http://schemas.openxmlformats.org/officeDocument/2006/math">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j-cs"/>
                      </a:rPr>
                      <m:t>𝑛</m:t>
                    </m:r>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j-cs"/>
                  </a:rPr>
                  <a:t> controls, who performed the blood test in the relevant time, were sampled. Using the sampled patients, we performed Welch t</a:t>
                </a:r>
                <a:r>
                  <a:rPr kumimoji="0" lang="he-IL" sz="2000" b="0" i="0" u="none" strike="noStrike" kern="1200" cap="none" spc="0" normalizeH="0" baseline="0" noProof="0" dirty="0">
                    <a:ln>
                      <a:noFill/>
                    </a:ln>
                    <a:solidFill>
                      <a:prstClr val="black"/>
                    </a:solidFill>
                    <a:effectLst/>
                    <a:uLnTx/>
                    <a:uFillTx/>
                    <a:latin typeface="Calibri" panose="020F0502020204030204"/>
                    <a:ea typeface="+mn-ea"/>
                    <a:cs typeface="+mj-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j-cs"/>
                  </a:rPr>
                  <a:t>tests and corrected the p-value using FDR.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j-cs"/>
                  </a:rPr>
                  <a:t>We repeated the experiment 100 times, where a period is considered significant if its adjusted p-value is lower than 0.05 in more than 80% of the runs. Then, we calculated the duration of significance for each laboratory test, similar to how it was done in the previous section.</a:t>
                </a:r>
              </a:p>
            </p:txBody>
          </p:sp>
        </mc:Choice>
        <mc:Fallback xmlns="">
          <p:sp>
            <p:nvSpPr>
              <p:cNvPr id="7" name="TextBox 6">
                <a:extLst>
                  <a:ext uri="{FF2B5EF4-FFF2-40B4-BE49-F238E27FC236}">
                    <a16:creationId xmlns:a16="http://schemas.microsoft.com/office/drawing/2014/main" id="{04C55B39-67F8-2A32-0A1A-BABA807B5A2D}"/>
                  </a:ext>
                </a:extLst>
              </p:cNvPr>
              <p:cNvSpPr txBox="1">
                <a:spLocks noRot="1" noChangeAspect="1" noMove="1" noResize="1" noEditPoints="1" noAdjustHandles="1" noChangeArrowheads="1" noChangeShapeType="1" noTextEdit="1"/>
              </p:cNvSpPr>
              <p:nvPr/>
            </p:nvSpPr>
            <p:spPr>
              <a:xfrm>
                <a:off x="238628" y="1843038"/>
                <a:ext cx="11732646" cy="3248672"/>
              </a:xfrm>
              <a:prstGeom prst="rect">
                <a:avLst/>
              </a:prstGeom>
              <a:blipFill>
                <a:blip r:embed="rId3"/>
                <a:stretch>
                  <a:fillRect l="-519" t="-3940" r="-883" b="-6379"/>
                </a:stretch>
              </a:blipFill>
            </p:spPr>
            <p:txBody>
              <a:bodyPr/>
              <a:lstStyle/>
              <a:p>
                <a:r>
                  <a:rPr lang="he-IL">
                    <a:noFill/>
                  </a:rPr>
                  <a:t> </a:t>
                </a:r>
              </a:p>
            </p:txBody>
          </p:sp>
        </mc:Fallback>
      </mc:AlternateContent>
      <p:sp>
        <p:nvSpPr>
          <p:cNvPr id="6" name="כותרת 1">
            <a:extLst>
              <a:ext uri="{FF2B5EF4-FFF2-40B4-BE49-F238E27FC236}">
                <a16:creationId xmlns:a16="http://schemas.microsoft.com/office/drawing/2014/main" id="{2F91AAEE-EE7F-C479-9BFA-C1730073C900}"/>
              </a:ext>
            </a:extLst>
          </p:cNvPr>
          <p:cNvSpPr>
            <a:spLocks noGrp="1"/>
          </p:cNvSpPr>
          <p:nvPr>
            <p:ph type="title"/>
          </p:nvPr>
        </p:nvSpPr>
        <p:spPr>
          <a:xfrm>
            <a:off x="699714" y="353160"/>
            <a:ext cx="11492284" cy="898581"/>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Welch’s t-tests with different sample sizes and bootstrapping</a:t>
            </a:r>
            <a:endParaRPr lang="en-US" sz="4000" dirty="0">
              <a:solidFill>
                <a:srgbClr val="FFFFFF"/>
              </a:solidFill>
            </a:endParaRPr>
          </a:p>
        </p:txBody>
      </p:sp>
    </p:spTree>
    <p:extLst>
      <p:ext uri="{BB962C8B-B14F-4D97-AF65-F5344CB8AC3E}">
        <p14:creationId xmlns:p14="http://schemas.microsoft.com/office/powerpoint/2010/main" val="235956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0F868B-C5C8-7B02-0BB0-13DF5BB69DB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BECD634-24DD-29AD-462E-03DC64B59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66C3AF20-D318-D840-01BF-300056749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4C14DAB-2DF8-B25B-891F-4FDDA5BA5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103C24-BB04-9BAB-63F7-6CDFC5343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CF36DFF-619A-251E-A773-2B0537511B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E2D0C95-F9CC-C364-F10A-6D5C65D2F95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kern="1200" dirty="0">
                <a:solidFill>
                  <a:srgbClr val="FFFFFF"/>
                </a:solidFill>
                <a:latin typeface="+mj-lt"/>
                <a:ea typeface="+mj-ea"/>
                <a:cs typeface="+mj-cs"/>
              </a:rPr>
              <a:t>Steps Breakdown</a:t>
            </a:r>
            <a:endParaRPr lang="en-US" sz="4000" dirty="0">
              <a:solidFill>
                <a:srgbClr val="FFFFFF"/>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FBBAC2-1589-679D-E54F-C82C13E86777}"/>
                  </a:ext>
                </a:extLst>
              </p:cNvPr>
              <p:cNvSpPr txBox="1"/>
              <p:nvPr/>
            </p:nvSpPr>
            <p:spPr>
              <a:xfrm>
                <a:off x="388190" y="1991966"/>
                <a:ext cx="11177910" cy="4450514"/>
              </a:xfrm>
              <a:prstGeom prst="rect">
                <a:avLst/>
              </a:prstGeom>
              <a:noFill/>
            </p:spPr>
            <p:txBody>
              <a:bodyPr wrap="square" rtlCol="1">
                <a:spAutoFit/>
              </a:bodyPr>
              <a:lstStyle/>
              <a:p>
                <a:pPr marL="342900" indent="-342900" algn="just" rtl="0">
                  <a:lnSpc>
                    <a:spcPct val="150000"/>
                  </a:lnSpc>
                  <a:spcAft>
                    <a:spcPts val="800"/>
                  </a:spcAft>
                  <a:buAutoNum type="arabicParenR"/>
                </a:pPr>
                <a:r>
                  <a:rPr lang="en-US" sz="1400" kern="0" dirty="0">
                    <a:effectLst/>
                    <a:latin typeface="Times New Roman" panose="02020603050405020304" pitchFamily="18" charset="0"/>
                    <a:ea typeface="Times New Roman" panose="02020603050405020304" pitchFamily="18" charset="0"/>
                    <a:cs typeface="Arial" panose="020B0604020202020204" pitchFamily="34" charset="0"/>
                  </a:rPr>
                  <a:t>For each specific laboratory test and time, </a:t>
                </a:r>
                <a14:m>
                  <m:oMath xmlns:m="http://schemas.openxmlformats.org/officeDocument/2006/math">
                    <m:r>
                      <a:rPr lang="en-US" sz="1400" i="1" kern="0">
                        <a:effectLst/>
                        <a:latin typeface="Cambria Math" panose="02040503050406030204" pitchFamily="18" charset="0"/>
                        <a:ea typeface="Times New Roman" panose="02020603050405020304" pitchFamily="18" charset="0"/>
                        <a:cs typeface="Times New Roman" panose="02020603050405020304" pitchFamily="18" charset="0"/>
                      </a:rPr>
                      <m:t>𝑛</m:t>
                    </m:r>
                  </m:oMath>
                </a14:m>
                <a:r>
                  <a:rPr lang="en-US" sz="1400" kern="0" dirty="0">
                    <a:effectLst/>
                    <a:latin typeface="Times New Roman" panose="02020603050405020304" pitchFamily="18" charset="0"/>
                    <a:ea typeface="Times New Roman" panose="02020603050405020304" pitchFamily="18" charset="0"/>
                    <a:cs typeface="Arial" panose="020B0604020202020204" pitchFamily="34" charset="0"/>
                  </a:rPr>
                  <a:t> patients from each group (prediabetes and control) were sampled. The sample size, </a:t>
                </a:r>
                <a14:m>
                  <m:oMath xmlns:m="http://schemas.openxmlformats.org/officeDocument/2006/math">
                    <m:r>
                      <a:rPr lang="en-US" sz="1400" i="1" kern="0">
                        <a:effectLst/>
                        <a:latin typeface="Cambria Math" panose="02040503050406030204" pitchFamily="18" charset="0"/>
                        <a:ea typeface="Times New Roman" panose="02020603050405020304" pitchFamily="18" charset="0"/>
                        <a:cs typeface="Times New Roman" panose="02020603050405020304" pitchFamily="18" charset="0"/>
                      </a:rPr>
                      <m:t>𝑛</m:t>
                    </m:r>
                  </m:oMath>
                </a14:m>
                <a:r>
                  <a:rPr lang="en-US" sz="1400" kern="0" dirty="0">
                    <a:effectLst/>
                    <a:latin typeface="Times New Roman" panose="02020603050405020304" pitchFamily="18" charset="0"/>
                    <a:ea typeface="Times New Roman" panose="02020603050405020304" pitchFamily="18" charset="0"/>
                    <a:cs typeface="Arial" panose="020B0604020202020204" pitchFamily="34" charset="0"/>
                  </a:rPr>
                  <a:t>, was chosen to be small enough to moderate the effect of sample size but large enough to provide meaningful results. </a:t>
                </a:r>
              </a:p>
              <a:p>
                <a:pPr marL="342900" indent="-342900" algn="just" rtl="0">
                  <a:lnSpc>
                    <a:spcPct val="150000"/>
                  </a:lnSpc>
                  <a:spcAft>
                    <a:spcPts val="800"/>
                  </a:spcAft>
                  <a:buAutoNum type="arabicParenR"/>
                </a:pPr>
                <a:r>
                  <a:rPr lang="en-US" sz="1400" kern="0" dirty="0">
                    <a:effectLst/>
                    <a:latin typeface="Times New Roman" panose="02020603050405020304" pitchFamily="18" charset="0"/>
                    <a:ea typeface="Times New Roman" panose="02020603050405020304" pitchFamily="18" charset="0"/>
                    <a:cs typeface="Arial" panose="020B0604020202020204" pitchFamily="34" charset="0"/>
                  </a:rPr>
                  <a:t>Within these periods, a Welch t-test was performed for each of the sampled populations. </a:t>
                </a:r>
              </a:p>
              <a:p>
                <a:pPr marL="342900" indent="-342900" algn="just" rtl="0">
                  <a:lnSpc>
                    <a:spcPct val="150000"/>
                  </a:lnSpc>
                  <a:spcAft>
                    <a:spcPts val="800"/>
                  </a:spcAft>
                  <a:buAutoNum type="arabicParenR"/>
                </a:pPr>
                <a:r>
                  <a:rPr lang="en-US" sz="1400" kern="0" dirty="0">
                    <a:effectLst/>
                    <a:latin typeface="Times New Roman" panose="02020603050405020304" pitchFamily="18" charset="0"/>
                    <a:ea typeface="Times New Roman" panose="02020603050405020304" pitchFamily="18" charset="0"/>
                    <a:cs typeface="Arial" panose="020B0604020202020204" pitchFamily="34" charset="0"/>
                  </a:rPr>
                  <a:t>After performing the Welch t-tests, the resulting p-values ​​were adjusted using the FDR correction method. </a:t>
                </a:r>
              </a:p>
              <a:p>
                <a:pPr marL="342900" indent="-342900" algn="just" rtl="0">
                  <a:lnSpc>
                    <a:spcPct val="150000"/>
                  </a:lnSpc>
                  <a:spcAft>
                    <a:spcPts val="800"/>
                  </a:spcAft>
                  <a:buAutoNum type="arabicParenR"/>
                </a:pPr>
                <a:r>
                  <a:rPr lang="en-US" sz="1400" kern="0" dirty="0">
                    <a:effectLst/>
                    <a:latin typeface="Times New Roman" panose="02020603050405020304" pitchFamily="18" charset="0"/>
                    <a:ea typeface="Times New Roman" panose="02020603050405020304" pitchFamily="18" charset="0"/>
                    <a:cs typeface="Arial" panose="020B0604020202020204" pitchFamily="34" charset="0"/>
                  </a:rPr>
                  <a:t>To ensure the reliability of the results and minimize the effect of randomness, the process described above was repeated 100 times. This process, known as bootstrapping resampling, generates a distribution of p-values ​​for each laboratory test and period.</a:t>
                </a:r>
              </a:p>
              <a:p>
                <a:pPr marL="342900" indent="-342900" algn="just" rtl="0">
                  <a:lnSpc>
                    <a:spcPct val="150000"/>
                  </a:lnSpc>
                  <a:spcAft>
                    <a:spcPts val="800"/>
                  </a:spcAft>
                  <a:buAutoNum type="arabicParenR"/>
                </a:pPr>
                <a:r>
                  <a:rPr lang="en-US" sz="1400" kern="0" dirty="0">
                    <a:effectLst/>
                    <a:latin typeface="Times New Roman" panose="02020603050405020304" pitchFamily="18" charset="0"/>
                    <a:ea typeface="Times New Roman" panose="02020603050405020304" pitchFamily="18" charset="0"/>
                    <a:cs typeface="Arial" panose="020B0604020202020204" pitchFamily="34" charset="0"/>
                  </a:rPr>
                  <a:t>A period was considered statistically significant if it showed significance in at least 80% of the bootstrap iterations. This strict criterion helped to filter out spurious effects.</a:t>
                </a:r>
              </a:p>
              <a:p>
                <a:pPr marL="342900" indent="-342900" algn="just" rtl="0">
                  <a:lnSpc>
                    <a:spcPct val="150000"/>
                  </a:lnSpc>
                  <a:spcAft>
                    <a:spcPts val="800"/>
                  </a:spcAft>
                  <a:buAutoNum type="arabicParenR"/>
                </a:pPr>
                <a:r>
                  <a:rPr lang="en-US" sz="1400" kern="0" dirty="0">
                    <a:effectLst/>
                    <a:latin typeface="Times New Roman" panose="02020603050405020304" pitchFamily="18" charset="0"/>
                    <a:ea typeface="Times New Roman" panose="02020603050405020304" pitchFamily="18" charset="0"/>
                    <a:cs typeface="Arial" panose="020B0604020202020204" pitchFamily="34" charset="0"/>
                  </a:rPr>
                  <a:t>To determine the most appropriate subsize parameter </a:t>
                </a:r>
                <a14:m>
                  <m:oMath xmlns:m="http://schemas.openxmlformats.org/officeDocument/2006/math">
                    <m:r>
                      <a:rPr lang="en-US" sz="1400" i="1" kern="0">
                        <a:effectLst/>
                        <a:latin typeface="Cambria Math" panose="02040503050406030204" pitchFamily="18" charset="0"/>
                        <a:ea typeface="Times New Roman" panose="02020603050405020304" pitchFamily="18" charset="0"/>
                        <a:cs typeface="Times New Roman" panose="02020603050405020304" pitchFamily="18" charset="0"/>
                      </a:rPr>
                      <m:t>𝑛</m:t>
                    </m:r>
                  </m:oMath>
                </a14:m>
                <a:r>
                  <a:rPr lang="en-US" sz="1400" kern="0" dirty="0">
                    <a:effectLst/>
                    <a:latin typeface="Times New Roman" panose="02020603050405020304" pitchFamily="18" charset="0"/>
                    <a:ea typeface="Times New Roman" panose="02020603050405020304" pitchFamily="18" charset="0"/>
                    <a:cs typeface="Arial" panose="020B0604020202020204" pitchFamily="34" charset="0"/>
                  </a:rPr>
                  <a:t>, a range of values, including 30, 100, 500, 1000, and 2000, were explored. The choice of </a:t>
                </a:r>
                <a14:m>
                  <m:oMath xmlns:m="http://schemas.openxmlformats.org/officeDocument/2006/math">
                    <m:r>
                      <a:rPr lang="en-US" sz="1400" i="1" kern="0">
                        <a:effectLst/>
                        <a:latin typeface="Cambria Math" panose="02040503050406030204" pitchFamily="18" charset="0"/>
                        <a:ea typeface="Times New Roman" panose="02020603050405020304" pitchFamily="18" charset="0"/>
                        <a:cs typeface="Times New Roman" panose="02020603050405020304" pitchFamily="18" charset="0"/>
                      </a:rPr>
                      <m:t>𝑛</m:t>
                    </m:r>
                  </m:oMath>
                </a14:m>
                <a:r>
                  <a:rPr lang="en-US" sz="1400" kern="0" dirty="0">
                    <a:effectLst/>
                    <a:latin typeface="Times New Roman" panose="02020603050405020304" pitchFamily="18" charset="0"/>
                    <a:ea typeface="Times New Roman" panose="02020603050405020304" pitchFamily="18" charset="0"/>
                    <a:cs typeface="Arial" panose="020B0604020202020204" pitchFamily="34" charset="0"/>
                  </a:rPr>
                  <a:t> was guided by a comprehensive evaluation, which included a comparison of bootstrap results. We used Cohen’s d effect size, which will be detailed later, with established thresholds fort the effect size found in the medical literature. This approach ensured that the selected sample size was both statistically and clinically meaningful for the analysis of laboratory tests, effectively accounting for the sensitivity of p-values ​​to sample size.</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DFFBBAC2-1589-679D-E54F-C82C13E86777}"/>
                  </a:ext>
                </a:extLst>
              </p:cNvPr>
              <p:cNvSpPr txBox="1">
                <a:spLocks noRot="1" noChangeAspect="1" noMove="1" noResize="1" noEditPoints="1" noAdjustHandles="1" noChangeArrowheads="1" noChangeShapeType="1" noTextEdit="1"/>
              </p:cNvSpPr>
              <p:nvPr/>
            </p:nvSpPr>
            <p:spPr>
              <a:xfrm>
                <a:off x="388190" y="1991966"/>
                <a:ext cx="11177910" cy="4450514"/>
              </a:xfrm>
              <a:prstGeom prst="rect">
                <a:avLst/>
              </a:prstGeom>
              <a:blipFill>
                <a:blip r:embed="rId3"/>
                <a:stretch>
                  <a:fillRect l="-109" r="-218" b="-274"/>
                </a:stretch>
              </a:blipFill>
            </p:spPr>
            <p:txBody>
              <a:bodyPr/>
              <a:lstStyle/>
              <a:p>
                <a:r>
                  <a:rPr lang="he-IL">
                    <a:noFill/>
                  </a:rPr>
                  <a:t> </a:t>
                </a:r>
              </a:p>
            </p:txBody>
          </p:sp>
        </mc:Fallback>
      </mc:AlternateContent>
    </p:spTree>
    <p:extLst>
      <p:ext uri="{BB962C8B-B14F-4D97-AF65-F5344CB8AC3E}">
        <p14:creationId xmlns:p14="http://schemas.microsoft.com/office/powerpoint/2010/main" val="614431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CABC42-FB37-4C38-4553-7D877734579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258184E-5260-F5DA-A037-CBA5752AA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636F9C6-C2B5-C535-207A-160FBB17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A78F714-A015-ADE8-71A5-B0002847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F9CC5CE-21A8-41D2-B4AC-D29B34C6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8A96397-8C91-CCE6-D3DF-12AEDDB86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75BF1B4-3E0B-373C-41E9-9DAC1C29428E}"/>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kern="1200" dirty="0">
                <a:solidFill>
                  <a:srgbClr val="FFFFFF"/>
                </a:solidFill>
                <a:latin typeface="+mj-lt"/>
                <a:ea typeface="+mj-ea"/>
                <a:cs typeface="+mj-cs"/>
              </a:rPr>
              <a:t>Welch’s t-tests with bootstrapping, n=30</a:t>
            </a:r>
            <a:endParaRPr lang="en-US" sz="4000" dirty="0">
              <a:solidFill>
                <a:srgbClr val="FFFFFF"/>
              </a:solidFill>
            </a:endParaRPr>
          </a:p>
        </p:txBody>
      </p:sp>
      <p:sp>
        <p:nvSpPr>
          <p:cNvPr id="5" name="TextBox 4">
            <a:extLst>
              <a:ext uri="{FF2B5EF4-FFF2-40B4-BE49-F238E27FC236}">
                <a16:creationId xmlns:a16="http://schemas.microsoft.com/office/drawing/2014/main" id="{8D70BC91-CC62-2979-12E0-3AD9ADFB49AF}"/>
              </a:ext>
            </a:extLst>
          </p:cNvPr>
          <p:cNvSpPr txBox="1"/>
          <p:nvPr/>
        </p:nvSpPr>
        <p:spPr>
          <a:xfrm>
            <a:off x="784362" y="4985198"/>
            <a:ext cx="10623276" cy="320280"/>
          </a:xfrm>
          <a:prstGeom prst="rect">
            <a:avLst/>
          </a:prstGeom>
          <a:noFill/>
        </p:spPr>
        <p:txBody>
          <a:bodyPr wrap="square">
            <a:spAutoFit/>
          </a:bodyPr>
          <a:lstStyle/>
          <a:p>
            <a:pPr algn="just">
              <a:lnSpc>
                <a:spcPct val="115000"/>
              </a:lnSpc>
              <a:spcAft>
                <a:spcPts val="10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1: : Laboratory test results with a significance of 2 years (red vertical line) or above using the bootstrapping method with n=30</a:t>
            </a:r>
          </a:p>
        </p:txBody>
      </p:sp>
      <p:pic>
        <p:nvPicPr>
          <p:cNvPr id="6" name="תמונה 7">
            <a:extLst>
              <a:ext uri="{FF2B5EF4-FFF2-40B4-BE49-F238E27FC236}">
                <a16:creationId xmlns:a16="http://schemas.microsoft.com/office/drawing/2014/main" id="{0E5B3914-8654-3832-EF4A-72E211CC68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7159" y="3429000"/>
            <a:ext cx="10079971" cy="1118021"/>
          </a:xfrm>
          <a:prstGeom prst="rect">
            <a:avLst/>
          </a:prstGeom>
          <a:noFill/>
          <a:ln>
            <a:noFill/>
          </a:ln>
        </p:spPr>
      </p:pic>
    </p:spTree>
    <p:extLst>
      <p:ext uri="{BB962C8B-B14F-4D97-AF65-F5344CB8AC3E}">
        <p14:creationId xmlns:p14="http://schemas.microsoft.com/office/powerpoint/2010/main" val="611416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E0B9CC7-2733-FD28-D559-17FAC1E1CE0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1315B5C-DCFE-000C-11FD-F8EC8FC0B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6A2310B9-620E-338B-C044-C86A157E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42C72BD-C2AC-EB11-6019-D9922BB3F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299BD1D-9B9D-5066-4688-E3EAC28B2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A9BA8E6-1F7B-821E-2473-EAF6B0A8D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54CA9C8-A46E-49F4-D9FB-ACD58E361F05}"/>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kern="1200" dirty="0">
                <a:solidFill>
                  <a:srgbClr val="FFFFFF"/>
                </a:solidFill>
                <a:latin typeface="+mj-lt"/>
                <a:ea typeface="+mj-ea"/>
                <a:cs typeface="+mj-cs"/>
              </a:rPr>
              <a:t>Welch’s t-tests with bootstrapping, n=30</a:t>
            </a:r>
            <a:endParaRPr lang="en-US" sz="4000" dirty="0">
              <a:solidFill>
                <a:srgbClr val="FFFFFF"/>
              </a:solidFill>
            </a:endParaRPr>
          </a:p>
        </p:txBody>
      </p:sp>
      <p:sp>
        <p:nvSpPr>
          <p:cNvPr id="3" name="TextBox 2">
            <a:extLst>
              <a:ext uri="{FF2B5EF4-FFF2-40B4-BE49-F238E27FC236}">
                <a16:creationId xmlns:a16="http://schemas.microsoft.com/office/drawing/2014/main" id="{556A65D8-CAD3-259D-4595-D786128E7431}"/>
              </a:ext>
            </a:extLst>
          </p:cNvPr>
          <p:cNvSpPr txBox="1"/>
          <p:nvPr/>
        </p:nvSpPr>
        <p:spPr>
          <a:xfrm>
            <a:off x="388190" y="1991966"/>
            <a:ext cx="11177910" cy="2125390"/>
          </a:xfrm>
          <a:prstGeom prst="rect">
            <a:avLst/>
          </a:prstGeom>
          <a:noFill/>
        </p:spPr>
        <p:txBody>
          <a:bodyPr wrap="square" rtlCol="1">
            <a:spAutoFit/>
          </a:bodyPr>
          <a:lstStyle/>
          <a:p>
            <a:pPr algn="just">
              <a:lnSpc>
                <a:spcPct val="150000"/>
              </a:lnSpc>
              <a:spcAft>
                <a:spcPts val="800"/>
              </a:spcAft>
            </a:pPr>
            <a:r>
              <a:rPr lang="en-US" dirty="0">
                <a:effectLst/>
                <a:latin typeface="Times New Roman" panose="02020603050405020304" pitchFamily="18" charset="0"/>
                <a:ea typeface="Times New Roman" panose="02020603050405020304" pitchFamily="18" charset="0"/>
                <a:cs typeface="Arial" panose="020B0604020202020204" pitchFamily="34" charset="0"/>
              </a:rPr>
              <a:t>As shown in Figure 1, only two laboratory tests show two or more significant years, and unsurprisingly, these are the two blood markers that define prediabetes: blood glucose and HbA1c. Both showed 2.5 years of significance, where HbA1c was tested for 7.5 years before diagnosis and blood glucose was tested for 18.5 years, according to the periods when enough patients existed to perform the test. These results clearly indicate that the sample size of 30 patients from each research group is too small, too rigid, and does not lead to informative results in favor of feature selection.</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99230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4791F0-56C8-83A3-08B5-2F9A2FF1711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FD7C0F0-B0EC-8750-69BC-AA621F930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99DAA87-329C-F2CF-360D-555E228AF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EE56EC-B964-20A5-9E34-CB93B229E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0B0FA8-CE7E-7128-12BD-E1ECE3329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C487332-7A7C-6364-B557-9032BA652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2684827-2654-C928-1DD7-EA97DD0E28E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kern="1200" dirty="0">
                <a:solidFill>
                  <a:srgbClr val="FFFFFF"/>
                </a:solidFill>
                <a:latin typeface="+mj-lt"/>
                <a:ea typeface="+mj-ea"/>
                <a:cs typeface="+mj-cs"/>
              </a:rPr>
              <a:t>Welch’s t-tests with bootstrapping, n=100</a:t>
            </a:r>
            <a:endParaRPr lang="en-US" sz="4000" dirty="0">
              <a:solidFill>
                <a:srgbClr val="FFFFFF"/>
              </a:solidFill>
            </a:endParaRPr>
          </a:p>
        </p:txBody>
      </p:sp>
      <p:pic>
        <p:nvPicPr>
          <p:cNvPr id="4" name="תמונה 8" descr="A blue and white rectangles&#10;&#10;Description automatically generated">
            <a:extLst>
              <a:ext uri="{FF2B5EF4-FFF2-40B4-BE49-F238E27FC236}">
                <a16:creationId xmlns:a16="http://schemas.microsoft.com/office/drawing/2014/main" id="{B315F3BF-6BBA-3081-D161-9C4FF56F66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724" y="2665243"/>
            <a:ext cx="8816842" cy="1959623"/>
          </a:xfrm>
          <a:prstGeom prst="rect">
            <a:avLst/>
          </a:prstGeom>
          <a:noFill/>
          <a:ln>
            <a:noFill/>
          </a:ln>
        </p:spPr>
      </p:pic>
      <p:sp>
        <p:nvSpPr>
          <p:cNvPr id="5" name="TextBox 4">
            <a:extLst>
              <a:ext uri="{FF2B5EF4-FFF2-40B4-BE49-F238E27FC236}">
                <a16:creationId xmlns:a16="http://schemas.microsoft.com/office/drawing/2014/main" id="{93106CDE-2ED9-5340-B43A-F6F8D5B9B8D5}"/>
              </a:ext>
            </a:extLst>
          </p:cNvPr>
          <p:cNvSpPr txBox="1"/>
          <p:nvPr/>
        </p:nvSpPr>
        <p:spPr>
          <a:xfrm>
            <a:off x="784362" y="4949572"/>
            <a:ext cx="10623276" cy="320280"/>
          </a:xfrm>
          <a:prstGeom prst="rect">
            <a:avLst/>
          </a:prstGeom>
          <a:noFill/>
        </p:spPr>
        <p:txBody>
          <a:bodyPr wrap="square">
            <a:spAutoFit/>
          </a:bodyPr>
          <a:lstStyle/>
          <a:p>
            <a:pPr algn="just">
              <a:lnSpc>
                <a:spcPct val="115000"/>
              </a:lnSpc>
              <a:spcAft>
                <a:spcPts val="10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2: Laboratory test results with a significance of 2 years (red vertical line) or above using the bootstrapping method with n=100</a:t>
            </a:r>
          </a:p>
        </p:txBody>
      </p:sp>
    </p:spTree>
    <p:extLst>
      <p:ext uri="{BB962C8B-B14F-4D97-AF65-F5344CB8AC3E}">
        <p14:creationId xmlns:p14="http://schemas.microsoft.com/office/powerpoint/2010/main" val="3961355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142DEF6-510A-C106-1458-9EB33675D8D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872C322-D2E2-455B-FF98-0777ED85D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12A35F6-1BFA-AEC9-68E4-38DF2DE1E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6B6B2E-1633-937A-8F17-BCB017DB4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969EA6-9D7E-38D1-A201-22F6F99A1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52B717D-E45B-D497-465E-519B4F366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C4F2736-A9FC-1D7C-4921-A1CD92832A5D}"/>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kern="1200" dirty="0">
                <a:solidFill>
                  <a:srgbClr val="FFFFFF"/>
                </a:solidFill>
                <a:latin typeface="+mj-lt"/>
                <a:ea typeface="+mj-ea"/>
                <a:cs typeface="+mj-cs"/>
              </a:rPr>
              <a:t>Welch’s t-tests with bootstrapping, n=100</a:t>
            </a:r>
            <a:endParaRPr lang="en-US" sz="4000" dirty="0">
              <a:solidFill>
                <a:srgbClr val="FFFFFF"/>
              </a:solidFill>
            </a:endParaRPr>
          </a:p>
        </p:txBody>
      </p:sp>
      <p:sp>
        <p:nvSpPr>
          <p:cNvPr id="3" name="TextBox 2">
            <a:extLst>
              <a:ext uri="{FF2B5EF4-FFF2-40B4-BE49-F238E27FC236}">
                <a16:creationId xmlns:a16="http://schemas.microsoft.com/office/drawing/2014/main" id="{97236CF6-CBE2-7CA4-A5B4-2199087BA231}"/>
              </a:ext>
            </a:extLst>
          </p:cNvPr>
          <p:cNvSpPr txBox="1"/>
          <p:nvPr/>
        </p:nvSpPr>
        <p:spPr>
          <a:xfrm>
            <a:off x="388190" y="1991966"/>
            <a:ext cx="11177910" cy="4202882"/>
          </a:xfrm>
          <a:prstGeom prst="rect">
            <a:avLst/>
          </a:prstGeom>
          <a:noFill/>
        </p:spPr>
        <p:txBody>
          <a:bodyPr wrap="square" rtlCol="1">
            <a:spAutoFit/>
          </a:bodyPr>
          <a:lstStyle/>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As shown in Figure 2, four laboratory tests were found to be significant using a sample size of 100 patients. The two markers from the previous sample size were again obtained, in addition to glucose after 50g, a test that is used to detect gestational diabetes and is done for pregnant women only, and C3, which is a protein in the complement system, the level of which increases in situations of inflammation and in stressful situations. The entry of glucose after 50g is not surprising; thus, all blood tests related to sugar were found to be important in relatively small sample sizes. On the other hand, the entry of C3 into the important tests is interesting since this marker is not known to be a factor related to diabetes or prediabetes. The current sample size extended the duration of significance of blood glucose and HbA1c, from 2.5 years each to 8.5 years and 7 years, respectively. Still, despite the entry of C3 into the group of important tests, blood tests known in the literature such as those based on a lipid profile have not yet shown two or more years of significance. Therefore, this sample size might also be insufficient and should be increased.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58650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88EFFE-0108-6F5F-0A18-EA37AFC9E89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40AE38F-D2AC-EC11-DD69-1BE153337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B8B95044-52E0-A770-3FAF-4C00886DF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340FE4B-7BFF-BDA7-0334-10EA377A5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7B9F8D7-F96B-7F6F-D916-9B13855B6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6090A63-71D7-9870-83F6-3A8664445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4738DA7-0882-F6BF-525E-67527B0BF888}"/>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kern="1200" dirty="0">
                <a:solidFill>
                  <a:srgbClr val="FFFFFF"/>
                </a:solidFill>
                <a:latin typeface="+mj-lt"/>
                <a:ea typeface="+mj-ea"/>
                <a:cs typeface="+mj-cs"/>
              </a:rPr>
              <a:t>Welch’s t-tests with bootstrapping, n=500</a:t>
            </a:r>
            <a:endParaRPr lang="en-US" sz="4000" dirty="0">
              <a:solidFill>
                <a:srgbClr val="FFFFFF"/>
              </a:solidFill>
            </a:endParaRPr>
          </a:p>
        </p:txBody>
      </p:sp>
      <p:sp>
        <p:nvSpPr>
          <p:cNvPr id="5" name="TextBox 4">
            <a:extLst>
              <a:ext uri="{FF2B5EF4-FFF2-40B4-BE49-F238E27FC236}">
                <a16:creationId xmlns:a16="http://schemas.microsoft.com/office/drawing/2014/main" id="{0E78F5E8-6C68-66B3-1661-5A2A3F74D41F}"/>
              </a:ext>
            </a:extLst>
          </p:cNvPr>
          <p:cNvSpPr txBox="1"/>
          <p:nvPr/>
        </p:nvSpPr>
        <p:spPr>
          <a:xfrm>
            <a:off x="784362" y="6433655"/>
            <a:ext cx="10623276" cy="320280"/>
          </a:xfrm>
          <a:prstGeom prst="rect">
            <a:avLst/>
          </a:prstGeom>
          <a:noFill/>
        </p:spPr>
        <p:txBody>
          <a:bodyPr wrap="square">
            <a:spAutoFit/>
          </a:bodyPr>
          <a:lstStyle/>
          <a:p>
            <a:pPr algn="just">
              <a:lnSpc>
                <a:spcPct val="115000"/>
              </a:lnSpc>
              <a:spcAft>
                <a:spcPts val="10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3: Laboratory test results with a significance of 2 years (red vertical line) or above using the bootstrapping method with n=500</a:t>
            </a:r>
          </a:p>
        </p:txBody>
      </p:sp>
      <p:pic>
        <p:nvPicPr>
          <p:cNvPr id="3" name="תמונה 9" descr="A graph with blue and white bars&#10;&#10;Description automatically generated">
            <a:extLst>
              <a:ext uri="{FF2B5EF4-FFF2-40B4-BE49-F238E27FC236}">
                <a16:creationId xmlns:a16="http://schemas.microsoft.com/office/drawing/2014/main" id="{2C5F1245-D0C6-E1A1-035F-76F27D0C7E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1791" y="1603915"/>
            <a:ext cx="6130707" cy="4768328"/>
          </a:xfrm>
          <a:prstGeom prst="rect">
            <a:avLst/>
          </a:prstGeom>
          <a:noFill/>
          <a:ln>
            <a:noFill/>
          </a:ln>
        </p:spPr>
      </p:pic>
    </p:spTree>
    <p:extLst>
      <p:ext uri="{BB962C8B-B14F-4D97-AF65-F5344CB8AC3E}">
        <p14:creationId xmlns:p14="http://schemas.microsoft.com/office/powerpoint/2010/main" val="1797714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DCB31C4-7F58-31D1-59CA-BA8F1A2BCEA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2C83401-7210-47AA-D5F4-6D81B810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8784AEB-4AAD-62DE-DB1B-3379EB1A4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A2632D1-ECB2-7ECC-129C-565591987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0B97C50-1464-1885-D1C3-1F0B0EBE7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A2D5215-9318-C9E2-B592-2F6DC437F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7422349-C9C6-B285-5695-DBC8851B5F2F}"/>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kern="1200" dirty="0">
                <a:solidFill>
                  <a:srgbClr val="FFFFFF"/>
                </a:solidFill>
                <a:latin typeface="+mj-lt"/>
                <a:ea typeface="+mj-ea"/>
                <a:cs typeface="+mj-cs"/>
              </a:rPr>
              <a:t>Welch’s t-tests with bootstrapping, n=500</a:t>
            </a:r>
            <a:endParaRPr lang="en-US" sz="4000" dirty="0">
              <a:solidFill>
                <a:srgbClr val="FFFFFF"/>
              </a:solidFill>
            </a:endParaRPr>
          </a:p>
        </p:txBody>
      </p:sp>
      <p:sp>
        <p:nvSpPr>
          <p:cNvPr id="3" name="TextBox 2">
            <a:extLst>
              <a:ext uri="{FF2B5EF4-FFF2-40B4-BE49-F238E27FC236}">
                <a16:creationId xmlns:a16="http://schemas.microsoft.com/office/drawing/2014/main" id="{AF37810E-B5F5-0C92-51F4-CB077D64CEE9}"/>
              </a:ext>
            </a:extLst>
          </p:cNvPr>
          <p:cNvSpPr txBox="1"/>
          <p:nvPr/>
        </p:nvSpPr>
        <p:spPr>
          <a:xfrm>
            <a:off x="388190" y="1991966"/>
            <a:ext cx="11177910" cy="3163045"/>
          </a:xfrm>
          <a:prstGeom prst="rect">
            <a:avLst/>
          </a:prstGeom>
          <a:noFill/>
        </p:spPr>
        <p:txBody>
          <a:bodyPr wrap="square" rtlCol="1">
            <a:spAutoFit/>
          </a:bodyPr>
          <a:lstStyle/>
          <a:p>
            <a:pPr>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As shown in Figure 3, when testing a sample size of n=500, 11 additional tests are added to the previous four identified laboratory tests. The tests that are added are VLDL, cholesterol-HDL ratio, triglycerides, non-HDL cholesterol, and HDL cholesterol from the lipid profile, blood uric acid, gamma GT, ALT-GPT, LDH, CRP, and phosphatase alkaline.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addition to the sugar markers of the lipid profile tests, ALT-GPT and uric acid, which are known in the medical literature as markers associated with diabetes and prediabetes (Fraser et al., 2009;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Kansal</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&amp;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Kamble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2016;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Katsiki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et al., 2013) might indicate that this is the best sample size to use to further explore.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346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ABC171-98C9-704F-E0C4-AB405FADFCB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1F380AD-4CFE-3AFA-D7A7-49D669682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14055F6F-C326-1EB7-8084-8E5A66606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26D737-27D6-E083-F444-6A35C90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EA5D366-17AD-962A-E73D-01E1CFE59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9BF6441-7DD9-CDAF-E410-4B3BBD06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F6D7D04-93F0-0F4E-7ACA-4D609D828F14}"/>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kern="1200" dirty="0">
                <a:solidFill>
                  <a:srgbClr val="FFFFFF"/>
                </a:solidFill>
                <a:latin typeface="+mj-lt"/>
                <a:ea typeface="+mj-ea"/>
                <a:cs typeface="+mj-cs"/>
              </a:rPr>
              <a:t>Welch’s t-tests with bootstrapping, n=1000</a:t>
            </a:r>
            <a:endParaRPr lang="en-US" sz="4000" dirty="0">
              <a:solidFill>
                <a:srgbClr val="FFFFFF"/>
              </a:solidFill>
            </a:endParaRPr>
          </a:p>
        </p:txBody>
      </p:sp>
      <p:sp>
        <p:nvSpPr>
          <p:cNvPr id="5" name="TextBox 4">
            <a:extLst>
              <a:ext uri="{FF2B5EF4-FFF2-40B4-BE49-F238E27FC236}">
                <a16:creationId xmlns:a16="http://schemas.microsoft.com/office/drawing/2014/main" id="{7D2BBEC9-F831-D4B8-AD06-75B5AC68C401}"/>
              </a:ext>
            </a:extLst>
          </p:cNvPr>
          <p:cNvSpPr txBox="1"/>
          <p:nvPr/>
        </p:nvSpPr>
        <p:spPr>
          <a:xfrm>
            <a:off x="665506" y="6481090"/>
            <a:ext cx="10623276" cy="320280"/>
          </a:xfrm>
          <a:prstGeom prst="rect">
            <a:avLst/>
          </a:prstGeom>
          <a:noFill/>
        </p:spPr>
        <p:txBody>
          <a:bodyPr wrap="square">
            <a:spAutoFit/>
          </a:bodyPr>
          <a:lstStyle/>
          <a:p>
            <a:pPr algn="just">
              <a:lnSpc>
                <a:spcPct val="115000"/>
              </a:lnSpc>
              <a:spcAft>
                <a:spcPts val="10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4: Laboratory test results with a significance of 2 years (red vertical line) or above using the bootstrapping method with n=1000</a:t>
            </a:r>
          </a:p>
        </p:txBody>
      </p:sp>
      <p:pic>
        <p:nvPicPr>
          <p:cNvPr id="4" name="תמונה 12" descr="A blue and white graph&#10;&#10;Description automatically generated">
            <a:extLst>
              <a:ext uri="{FF2B5EF4-FFF2-40B4-BE49-F238E27FC236}">
                <a16:creationId xmlns:a16="http://schemas.microsoft.com/office/drawing/2014/main" id="{49E5A8E2-536F-39D4-23EE-550FB683EB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67299" y="1642213"/>
            <a:ext cx="6419691" cy="4725675"/>
          </a:xfrm>
          <a:prstGeom prst="rect">
            <a:avLst/>
          </a:prstGeom>
          <a:noFill/>
          <a:ln>
            <a:noFill/>
          </a:ln>
        </p:spPr>
      </p:pic>
    </p:spTree>
    <p:extLst>
      <p:ext uri="{BB962C8B-B14F-4D97-AF65-F5344CB8AC3E}">
        <p14:creationId xmlns:p14="http://schemas.microsoft.com/office/powerpoint/2010/main" val="2066830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C3149924-9C01-B05E-095A-55650F75F45A}"/>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EDA559-FA5D-D273-ACC1-D9BA62593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FE2F18C-41A3-147F-71B2-0E0F6F52F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9CB20CE-5988-6409-6B01-564EA866B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1754FD-858C-F6E9-F823-011AF7175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360DB4D-15C8-3B48-6597-25AD5DC42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B651538B-C598-5184-15B0-CF92A49043FA}"/>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kern="1200" dirty="0">
                <a:solidFill>
                  <a:srgbClr val="FFFFFF"/>
                </a:solidFill>
                <a:latin typeface="+mj-lt"/>
                <a:ea typeface="+mj-ea"/>
                <a:cs typeface="+mj-cs"/>
              </a:rPr>
              <a:t>Welch’s t-tests with bootstrapping, n=1000</a:t>
            </a:r>
            <a:endParaRPr lang="en-US" sz="4000" dirty="0">
              <a:solidFill>
                <a:srgbClr val="FFFFFF"/>
              </a:solidFill>
            </a:endParaRPr>
          </a:p>
        </p:txBody>
      </p:sp>
      <p:sp>
        <p:nvSpPr>
          <p:cNvPr id="3" name="TextBox 2">
            <a:extLst>
              <a:ext uri="{FF2B5EF4-FFF2-40B4-BE49-F238E27FC236}">
                <a16:creationId xmlns:a16="http://schemas.microsoft.com/office/drawing/2014/main" id="{6FAFB868-ABF0-FD9D-B9B8-1923BD0B4B4B}"/>
              </a:ext>
            </a:extLst>
          </p:cNvPr>
          <p:cNvSpPr txBox="1"/>
          <p:nvPr/>
        </p:nvSpPr>
        <p:spPr>
          <a:xfrm>
            <a:off x="388190" y="1991966"/>
            <a:ext cx="11177910" cy="2747547"/>
          </a:xfrm>
          <a:prstGeom prst="rect">
            <a:avLst/>
          </a:prstGeom>
          <a:noFill/>
        </p:spPr>
        <p:txBody>
          <a:bodyPr wrap="square" rtlCol="1">
            <a:spAutoFit/>
          </a:bodyPr>
          <a:lstStyle/>
          <a:p>
            <a:pPr>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As shown in Figure </a:t>
            </a:r>
            <a:r>
              <a:rPr lang="en-US" dirty="0">
                <a:latin typeface="Times New Roman" panose="02020603050405020304" pitchFamily="18" charset="0"/>
                <a:ea typeface="Times New Roman" panose="02020603050405020304" pitchFamily="18" charset="0"/>
                <a:cs typeface="Arial" panose="020B0604020202020204" pitchFamily="34" charset="0"/>
              </a:rPr>
              <a:t>4</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for a sample size of 1000, it can be seen that common laboratory tests, mainly blood counts, enter the list of important tests. We estimate that this is the stage where the increase in the sample size should be interrupted, as there is a high probability that laboratory tests that will enter from this stage and onwards may add noise to the model and harm the learning task later 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50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6175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E018A4-7150-4B6B-8591-EB0AE982F58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58A8D6-6F9A-4105-B940-A09528B4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A925C6C-190D-DA4F-E660-F6C23E2D6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FB7317A-4ECA-DA92-3A26-51FB89626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4863863-49B4-5CBB-BD5C-D8A8F3B66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0868C2D-974F-DBA4-32F1-61C365FFE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7DCC15-F5A4-9083-506A-C1C99675E119}"/>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Prediabetes Diagnosis</a:t>
            </a:r>
            <a:endParaRPr lang="LID4096" sz="4000" dirty="0">
              <a:solidFill>
                <a:srgbClr val="FFFFFF"/>
              </a:solidFill>
            </a:endParaRPr>
          </a:p>
        </p:txBody>
      </p:sp>
      <p:sp>
        <p:nvSpPr>
          <p:cNvPr id="4" name="Text Box 4">
            <a:extLst>
              <a:ext uri="{FF2B5EF4-FFF2-40B4-BE49-F238E27FC236}">
                <a16:creationId xmlns:a16="http://schemas.microsoft.com/office/drawing/2014/main" id="{764DE30D-03C1-9806-D16B-B03E33DC6E30}"/>
              </a:ext>
            </a:extLst>
          </p:cNvPr>
          <p:cNvSpPr txBox="1">
            <a:spLocks noChangeArrowheads="1"/>
          </p:cNvSpPr>
          <p:nvPr/>
        </p:nvSpPr>
        <p:spPr bwMode="auto">
          <a:xfrm>
            <a:off x="2747963" y="6034823"/>
            <a:ext cx="7772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FFFF00"/>
              </a:buClr>
              <a:buSzPct val="100000"/>
              <a:buFont typeface="Verdana" panose="020B0604030504040204" pitchFamily="34" charset="0"/>
              <a:buChar char="●"/>
              <a:defRPr sz="2800" b="1">
                <a:solidFill>
                  <a:schemeClr val="bg1"/>
                </a:solidFill>
                <a:latin typeface="Verdana" panose="020B0604030504040204" pitchFamily="34" charset="0"/>
              </a:defRPr>
            </a:lvl1pPr>
            <a:lvl2pPr marL="742950" indent="-285750" eaLnBrk="0" hangingPunct="0">
              <a:spcBef>
                <a:spcPct val="20000"/>
              </a:spcBef>
              <a:buClr>
                <a:srgbClr val="FFFF00"/>
              </a:buClr>
              <a:buSzPct val="80000"/>
              <a:buFont typeface="Courier New" panose="02070309020205020404" pitchFamily="49" charset="0"/>
              <a:buChar char="o"/>
              <a:defRPr sz="2400" b="1">
                <a:solidFill>
                  <a:schemeClr val="bg1"/>
                </a:solidFill>
                <a:latin typeface="Verdana" panose="020B0604030504040204" pitchFamily="34" charset="0"/>
              </a:defRPr>
            </a:lvl2pPr>
            <a:lvl3pPr marL="1143000" indent="-228600" eaLnBrk="0" hangingPunct="0">
              <a:spcBef>
                <a:spcPct val="20000"/>
              </a:spcBef>
              <a:buClr>
                <a:srgbClr val="FFFF00"/>
              </a:buClr>
              <a:buSzPct val="80000"/>
              <a:buFont typeface="Verdana" panose="020B0604030504040204" pitchFamily="34" charset="0"/>
              <a:buChar char="‒"/>
              <a:defRPr sz="2000" b="1">
                <a:solidFill>
                  <a:schemeClr val="bg1"/>
                </a:solidFill>
                <a:latin typeface="Verdana" panose="020B0604030504040204" pitchFamily="34" charset="0"/>
              </a:defRPr>
            </a:lvl3pPr>
            <a:lvl4pPr marL="1600200" indent="-228600" eaLnBrk="0" hangingPunct="0">
              <a:spcBef>
                <a:spcPct val="20000"/>
              </a:spcBef>
              <a:buClr>
                <a:srgbClr val="FFFF00"/>
              </a:buClr>
              <a:buSzPct val="80000"/>
              <a:buFont typeface="Wingdings" panose="05000000000000000000" pitchFamily="2" charset="2"/>
              <a:buChar char="v"/>
              <a:defRPr b="1">
                <a:solidFill>
                  <a:schemeClr val="bg1"/>
                </a:solidFill>
                <a:latin typeface="Verdana" panose="020B0604030504040204" pitchFamily="34" charset="0"/>
              </a:defRPr>
            </a:lvl4pPr>
            <a:lvl5pPr marL="2057400" indent="-228600" eaLnBrk="0" hangingPunct="0">
              <a:spcBef>
                <a:spcPct val="20000"/>
              </a:spcBef>
              <a:buClr>
                <a:srgbClr val="FFFF00"/>
              </a:buClr>
              <a:buSzPct val="80000"/>
              <a:buFont typeface="Arial" panose="020B0604020202020204" pitchFamily="34" charset="0"/>
              <a:buChar char="•"/>
              <a:defRPr b="1">
                <a:solidFill>
                  <a:schemeClr val="bg1"/>
                </a:solidFill>
                <a:latin typeface="Verdana" panose="020B0604030504040204" pitchFamily="34" charset="0"/>
              </a:defRPr>
            </a:lvl5pPr>
            <a:lvl6pPr marL="2514600" indent="-228600" algn="l" rtl="0" eaLnBrk="0" fontAlgn="base" hangingPunct="0">
              <a:spcBef>
                <a:spcPct val="20000"/>
              </a:spcBef>
              <a:spcAft>
                <a:spcPct val="0"/>
              </a:spcAft>
              <a:buClr>
                <a:srgbClr val="FFFF00"/>
              </a:buClr>
              <a:buSzPct val="80000"/>
              <a:buFont typeface="Arial" panose="020B0604020202020204" pitchFamily="34" charset="0"/>
              <a:buChar char="•"/>
              <a:defRPr b="1">
                <a:solidFill>
                  <a:schemeClr val="bg1"/>
                </a:solidFill>
                <a:latin typeface="Verdana" panose="020B0604030504040204" pitchFamily="34" charset="0"/>
              </a:defRPr>
            </a:lvl6pPr>
            <a:lvl7pPr marL="2971800" indent="-228600" algn="l" rtl="0" eaLnBrk="0" fontAlgn="base" hangingPunct="0">
              <a:spcBef>
                <a:spcPct val="20000"/>
              </a:spcBef>
              <a:spcAft>
                <a:spcPct val="0"/>
              </a:spcAft>
              <a:buClr>
                <a:srgbClr val="FFFF00"/>
              </a:buClr>
              <a:buSzPct val="80000"/>
              <a:buFont typeface="Arial" panose="020B0604020202020204" pitchFamily="34" charset="0"/>
              <a:buChar char="•"/>
              <a:defRPr b="1">
                <a:solidFill>
                  <a:schemeClr val="bg1"/>
                </a:solidFill>
                <a:latin typeface="Verdana" panose="020B0604030504040204" pitchFamily="34" charset="0"/>
              </a:defRPr>
            </a:lvl7pPr>
            <a:lvl8pPr marL="3429000" indent="-228600" algn="l" rtl="0" eaLnBrk="0" fontAlgn="base" hangingPunct="0">
              <a:spcBef>
                <a:spcPct val="20000"/>
              </a:spcBef>
              <a:spcAft>
                <a:spcPct val="0"/>
              </a:spcAft>
              <a:buClr>
                <a:srgbClr val="FFFF00"/>
              </a:buClr>
              <a:buSzPct val="80000"/>
              <a:buFont typeface="Arial" panose="020B0604020202020204" pitchFamily="34" charset="0"/>
              <a:buChar char="•"/>
              <a:defRPr b="1">
                <a:solidFill>
                  <a:schemeClr val="bg1"/>
                </a:solidFill>
                <a:latin typeface="Verdana" panose="020B0604030504040204" pitchFamily="34" charset="0"/>
              </a:defRPr>
            </a:lvl8pPr>
            <a:lvl9pPr marL="3886200" indent="-228600" algn="l" rtl="0" eaLnBrk="0" fontAlgn="base" hangingPunct="0">
              <a:spcBef>
                <a:spcPct val="20000"/>
              </a:spcBef>
              <a:spcAft>
                <a:spcPct val="0"/>
              </a:spcAft>
              <a:buClr>
                <a:srgbClr val="FFFF00"/>
              </a:buClr>
              <a:buSzPct val="80000"/>
              <a:buFont typeface="Arial" panose="020B0604020202020204" pitchFamily="34" charset="0"/>
              <a:buChar char="•"/>
              <a:defRPr b="1">
                <a:solidFill>
                  <a:schemeClr val="bg1"/>
                </a:solidFill>
                <a:latin typeface="Verdana" panose="020B0604030504040204" pitchFamily="34" charset="0"/>
              </a:defRPr>
            </a:lvl9pPr>
          </a:lstStyle>
          <a:p>
            <a:pPr marL="0" marR="0" lvl="0" indent="0" algn="r" defTabSz="914400" rtl="0" eaLnBrk="0" fontAlgn="auto" latinLnBrk="0" hangingPunct="0">
              <a:lnSpc>
                <a:spcPct val="100000"/>
              </a:lnSpc>
              <a:spcBef>
                <a:spcPct val="0"/>
              </a:spcBef>
              <a:spcAft>
                <a:spcPts val="0"/>
              </a:spcAft>
              <a:buClrTx/>
              <a:buSzTx/>
              <a:buFontTx/>
              <a:buNone/>
              <a:tabLst/>
              <a:defRPr/>
            </a:pPr>
            <a:r>
              <a:rPr kumimoji="0" lang="en-US" altLang="en-US" sz="1200" b="1" i="0" u="none" strike="noStrike" kern="1200" cap="none" spc="0" normalizeH="0" baseline="0" noProof="0" dirty="0">
                <a:ln>
                  <a:noFill/>
                </a:ln>
                <a:solidFill>
                  <a:srgbClr val="4472C4"/>
                </a:solidFill>
                <a:effectLst/>
                <a:uLnTx/>
                <a:uFillTx/>
                <a:latin typeface="Verdana" panose="020B0604030504040204" pitchFamily="34" charset="0"/>
                <a:ea typeface="+mn-ea"/>
                <a:cs typeface="+mn-cs"/>
              </a:rPr>
              <a:t>Adapted from: </a:t>
            </a:r>
            <a:br>
              <a:rPr kumimoji="0" lang="en-US" altLang="en-US" sz="1200" b="1" i="0" u="none" strike="noStrike" kern="1200" cap="none" spc="0" normalizeH="0" baseline="0" noProof="0" dirty="0">
                <a:ln>
                  <a:noFill/>
                </a:ln>
                <a:solidFill>
                  <a:srgbClr val="4472C4"/>
                </a:solidFill>
                <a:effectLst/>
                <a:uLnTx/>
                <a:uFillTx/>
                <a:latin typeface="Verdana" panose="020B0604030504040204" pitchFamily="34" charset="0"/>
                <a:ea typeface="+mn-ea"/>
                <a:cs typeface="+mn-cs"/>
              </a:rPr>
            </a:br>
            <a:r>
              <a:rPr kumimoji="0" lang="en-US" altLang="en-US" sz="1200" b="1" i="0" u="none" strike="noStrike" kern="1200" cap="none" spc="0" normalizeH="0" baseline="0" noProof="0" dirty="0">
                <a:ln>
                  <a:noFill/>
                </a:ln>
                <a:solidFill>
                  <a:srgbClr val="4472C4"/>
                </a:solidFill>
                <a:effectLst/>
                <a:uLnTx/>
                <a:uFillTx/>
                <a:latin typeface="Verdana" panose="020B0604030504040204" pitchFamily="34" charset="0"/>
                <a:ea typeface="+mn-ea"/>
                <a:cs typeface="+mn-cs"/>
              </a:rPr>
              <a:t>American Diabetes Association. </a:t>
            </a:r>
            <a:r>
              <a:rPr kumimoji="0" lang="en-US" altLang="en-US" sz="1200" b="1" i="1" u="none" strike="noStrike" kern="1200" cap="none" spc="0" normalizeH="0" baseline="0" noProof="0" dirty="0">
                <a:ln>
                  <a:noFill/>
                </a:ln>
                <a:solidFill>
                  <a:srgbClr val="4472C4"/>
                </a:solidFill>
                <a:effectLst/>
                <a:uLnTx/>
                <a:uFillTx/>
                <a:latin typeface="Verdana" panose="020B0604030504040204" pitchFamily="34" charset="0"/>
                <a:ea typeface="+mn-ea"/>
                <a:cs typeface="+mn-cs"/>
              </a:rPr>
              <a:t>Diabetes Care.</a:t>
            </a:r>
            <a:r>
              <a:rPr kumimoji="0" lang="en-US" altLang="en-US" sz="1200" b="1" i="0" u="none" strike="noStrike" kern="1200" cap="none" spc="0" normalizeH="0" baseline="0" noProof="0" dirty="0">
                <a:ln>
                  <a:noFill/>
                </a:ln>
                <a:solidFill>
                  <a:srgbClr val="4472C4"/>
                </a:solidFill>
                <a:effectLst/>
                <a:uLnTx/>
                <a:uFillTx/>
                <a:latin typeface="Verdana" panose="020B0604030504040204" pitchFamily="34" charset="0"/>
                <a:ea typeface="+mn-ea"/>
                <a:cs typeface="+mn-cs"/>
              </a:rPr>
              <a:t> 2014;37 Suppl 1:S81-90.</a:t>
            </a:r>
          </a:p>
        </p:txBody>
      </p:sp>
      <p:grpSp>
        <p:nvGrpSpPr>
          <p:cNvPr id="5" name="Rectangle 5">
            <a:extLst>
              <a:ext uri="{FF2B5EF4-FFF2-40B4-BE49-F238E27FC236}">
                <a16:creationId xmlns:a16="http://schemas.microsoft.com/office/drawing/2014/main" id="{EAC58816-253D-7376-7076-C0F942D5457D}"/>
              </a:ext>
            </a:extLst>
          </p:cNvPr>
          <p:cNvGrpSpPr>
            <a:grpSpLocks/>
          </p:cNvGrpSpPr>
          <p:nvPr/>
        </p:nvGrpSpPr>
        <p:grpSpPr bwMode="auto">
          <a:xfrm>
            <a:off x="1944688" y="4326715"/>
            <a:ext cx="1676400" cy="895351"/>
            <a:chOff x="265" y="2531"/>
            <a:chExt cx="1056" cy="564"/>
          </a:xfrm>
        </p:grpSpPr>
        <p:pic>
          <p:nvPicPr>
            <p:cNvPr id="6" name="Rectangle 5">
              <a:extLst>
                <a:ext uri="{FF2B5EF4-FFF2-40B4-BE49-F238E27FC236}">
                  <a16:creationId xmlns:a16="http://schemas.microsoft.com/office/drawing/2014/main" id="{4EA465D2-14E9-1A61-7C11-4DB153A0A11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 y="2531"/>
              <a:ext cx="1056" cy="564"/>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a:extLst>
                <a:ext uri="{FF2B5EF4-FFF2-40B4-BE49-F238E27FC236}">
                  <a16:creationId xmlns:a16="http://schemas.microsoft.com/office/drawing/2014/main" id="{870AC597-378D-42F7-C329-3B4DC374F829}"/>
                </a:ext>
              </a:extLst>
            </p:cNvPr>
            <p:cNvSpPr txBox="1">
              <a:spLocks noChangeArrowheads="1"/>
            </p:cNvSpPr>
            <p:nvPr/>
          </p:nvSpPr>
          <p:spPr bwMode="auto">
            <a:xfrm>
              <a:off x="277" y="2544"/>
              <a:ext cx="1030"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Verdana" panose="020B0604030504040204" pitchFamily="34" charset="0"/>
                  <a:ea typeface="+mn-ea"/>
                  <a:cs typeface="+mn-cs"/>
                </a:rPr>
                <a:t>Normal</a:t>
              </a:r>
            </a:p>
          </p:txBody>
        </p:sp>
      </p:grpSp>
      <p:grpSp>
        <p:nvGrpSpPr>
          <p:cNvPr id="9" name="Rectangle 8">
            <a:extLst>
              <a:ext uri="{FF2B5EF4-FFF2-40B4-BE49-F238E27FC236}">
                <a16:creationId xmlns:a16="http://schemas.microsoft.com/office/drawing/2014/main" id="{4D0D477B-A446-84F1-46C6-D494B915376D}"/>
              </a:ext>
            </a:extLst>
          </p:cNvPr>
          <p:cNvGrpSpPr>
            <a:grpSpLocks/>
          </p:cNvGrpSpPr>
          <p:nvPr/>
        </p:nvGrpSpPr>
        <p:grpSpPr bwMode="auto">
          <a:xfrm>
            <a:off x="4906963" y="2723340"/>
            <a:ext cx="1712912" cy="882651"/>
            <a:chOff x="2131" y="1521"/>
            <a:chExt cx="1079" cy="556"/>
          </a:xfrm>
        </p:grpSpPr>
        <p:pic>
          <p:nvPicPr>
            <p:cNvPr id="11" name="Rectangle 8">
              <a:extLst>
                <a:ext uri="{FF2B5EF4-FFF2-40B4-BE49-F238E27FC236}">
                  <a16:creationId xmlns:a16="http://schemas.microsoft.com/office/drawing/2014/main" id="{9556635B-E3B2-D219-1EE2-77883B122AD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 y="1521"/>
              <a:ext cx="1079" cy="556"/>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7">
              <a:extLst>
                <a:ext uri="{FF2B5EF4-FFF2-40B4-BE49-F238E27FC236}">
                  <a16:creationId xmlns:a16="http://schemas.microsoft.com/office/drawing/2014/main" id="{2AD90E5F-E36B-FB52-1F12-EC2218BFF1E8}"/>
                </a:ext>
              </a:extLst>
            </p:cNvPr>
            <p:cNvSpPr txBox="1">
              <a:spLocks noChangeArrowheads="1"/>
            </p:cNvSpPr>
            <p:nvPr/>
          </p:nvSpPr>
          <p:spPr bwMode="auto">
            <a:xfrm>
              <a:off x="2146" y="1536"/>
              <a:ext cx="1050"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white"/>
                  </a:solidFill>
                  <a:effectLst/>
                  <a:uLnTx/>
                  <a:uFillTx/>
                  <a:latin typeface="Verdana" panose="020B0604030504040204" pitchFamily="34" charset="0"/>
                  <a:ea typeface="+mn-ea"/>
                  <a:cs typeface="+mn-cs"/>
                </a:rPr>
                <a:t>Diabetes Mellitus</a:t>
              </a:r>
            </a:p>
          </p:txBody>
        </p:sp>
      </p:grpSp>
      <p:grpSp>
        <p:nvGrpSpPr>
          <p:cNvPr id="15" name="Rectangle 9">
            <a:extLst>
              <a:ext uri="{FF2B5EF4-FFF2-40B4-BE49-F238E27FC236}">
                <a16:creationId xmlns:a16="http://schemas.microsoft.com/office/drawing/2014/main" id="{604C99D5-6AA3-00C4-9D1C-A8017042CC8D}"/>
              </a:ext>
            </a:extLst>
          </p:cNvPr>
          <p:cNvGrpSpPr>
            <a:grpSpLocks/>
          </p:cNvGrpSpPr>
          <p:nvPr/>
        </p:nvGrpSpPr>
        <p:grpSpPr bwMode="auto">
          <a:xfrm>
            <a:off x="4906963" y="3552015"/>
            <a:ext cx="1712912" cy="804863"/>
            <a:chOff x="2131" y="2043"/>
            <a:chExt cx="1079" cy="507"/>
          </a:xfrm>
        </p:grpSpPr>
        <p:pic>
          <p:nvPicPr>
            <p:cNvPr id="17" name="Rectangle 9">
              <a:extLst>
                <a:ext uri="{FF2B5EF4-FFF2-40B4-BE49-F238E27FC236}">
                  <a16:creationId xmlns:a16="http://schemas.microsoft.com/office/drawing/2014/main" id="{0200EBAA-5077-25E1-1785-154EFD4DAF2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1" y="2043"/>
              <a:ext cx="1079" cy="507"/>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10">
              <a:extLst>
                <a:ext uri="{FF2B5EF4-FFF2-40B4-BE49-F238E27FC236}">
                  <a16:creationId xmlns:a16="http://schemas.microsoft.com/office/drawing/2014/main" id="{27FDBC2E-F103-B932-B26A-3B2A3CF8D6AB}"/>
                </a:ext>
              </a:extLst>
            </p:cNvPr>
            <p:cNvSpPr txBox="1">
              <a:spLocks noChangeArrowheads="1"/>
            </p:cNvSpPr>
            <p:nvPr/>
          </p:nvSpPr>
          <p:spPr bwMode="auto">
            <a:xfrm>
              <a:off x="2146" y="2058"/>
              <a:ext cx="1050"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Prediabetes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1"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Impaired Glucose</a:t>
              </a:r>
              <a:br>
                <a:rPr kumimoji="0" lang="en-US" altLang="en-US" sz="1100" b="1"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br>
              <a:r>
                <a:rPr kumimoji="0" lang="en-US" altLang="en-US" sz="1100" b="1"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Tolerance</a:t>
              </a:r>
            </a:p>
          </p:txBody>
        </p:sp>
      </p:grpSp>
      <p:grpSp>
        <p:nvGrpSpPr>
          <p:cNvPr id="19" name="Rectangle 31">
            <a:extLst>
              <a:ext uri="{FF2B5EF4-FFF2-40B4-BE49-F238E27FC236}">
                <a16:creationId xmlns:a16="http://schemas.microsoft.com/office/drawing/2014/main" id="{0E27993A-7E90-2D36-9640-A577B3EFC58E}"/>
              </a:ext>
            </a:extLst>
          </p:cNvPr>
          <p:cNvGrpSpPr>
            <a:grpSpLocks/>
          </p:cNvGrpSpPr>
          <p:nvPr/>
        </p:nvGrpSpPr>
        <p:grpSpPr bwMode="auto">
          <a:xfrm>
            <a:off x="1938338" y="3564716"/>
            <a:ext cx="1682751" cy="803275"/>
            <a:chOff x="261" y="2051"/>
            <a:chExt cx="1060" cy="506"/>
          </a:xfrm>
        </p:grpSpPr>
        <p:pic>
          <p:nvPicPr>
            <p:cNvPr id="20" name="Rectangle 31">
              <a:extLst>
                <a:ext uri="{FF2B5EF4-FFF2-40B4-BE49-F238E27FC236}">
                  <a16:creationId xmlns:a16="http://schemas.microsoft.com/office/drawing/2014/main" id="{415D5B47-D43F-8538-29C6-657B2DDE4B4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 y="2051"/>
              <a:ext cx="1060" cy="506"/>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21">
              <a:extLst>
                <a:ext uri="{FF2B5EF4-FFF2-40B4-BE49-F238E27FC236}">
                  <a16:creationId xmlns:a16="http://schemas.microsoft.com/office/drawing/2014/main" id="{3C9584A0-DB13-DA8F-71C5-6D4F0D943470}"/>
                </a:ext>
              </a:extLst>
            </p:cNvPr>
            <p:cNvSpPr txBox="1">
              <a:spLocks noChangeArrowheads="1"/>
            </p:cNvSpPr>
            <p:nvPr/>
          </p:nvSpPr>
          <p:spPr bwMode="auto">
            <a:xfrm>
              <a:off x="276" y="2064"/>
              <a:ext cx="10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Prediabetes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Impaired Fasting </a:t>
              </a:r>
              <a:br>
                <a:rPr kumimoji="0" lang="en-US" altLang="en-US" sz="11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br>
              <a:r>
                <a:rPr kumimoji="0" lang="en-US" altLang="en-US" sz="11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Glucose</a:t>
              </a:r>
            </a:p>
          </p:txBody>
        </p:sp>
      </p:grpSp>
      <p:cxnSp>
        <p:nvCxnSpPr>
          <p:cNvPr id="22" name="Straight Connector 37">
            <a:extLst>
              <a:ext uri="{FF2B5EF4-FFF2-40B4-BE49-F238E27FC236}">
                <a16:creationId xmlns:a16="http://schemas.microsoft.com/office/drawing/2014/main" id="{BA6723A6-48F6-0DCC-34C8-3E8FDD0B0762}"/>
              </a:ext>
            </a:extLst>
          </p:cNvPr>
          <p:cNvCxnSpPr>
            <a:cxnSpLocks noChangeShapeType="1"/>
          </p:cNvCxnSpPr>
          <p:nvPr/>
        </p:nvCxnSpPr>
        <p:spPr bwMode="auto">
          <a:xfrm>
            <a:off x="4972052" y="3558366"/>
            <a:ext cx="1839913" cy="31751"/>
          </a:xfrm>
          <a:prstGeom prst="line">
            <a:avLst/>
          </a:prstGeom>
          <a:noFill/>
          <a:ln w="38100" algn="ctr">
            <a:solidFill>
              <a:schemeClr val="accent1"/>
            </a:solidFill>
            <a:prstDash val="sysDash"/>
            <a:round/>
            <a:headEnd/>
            <a:tailEnd type="arrow" w="med" len="med"/>
          </a:ln>
          <a:extLst>
            <a:ext uri="{909E8E84-426E-40DD-AFC4-6F175D3DCCD1}">
              <a14:hiddenFill xmlns:a14="http://schemas.microsoft.com/office/drawing/2010/main">
                <a:noFill/>
              </a14:hiddenFill>
            </a:ext>
          </a:extLst>
        </p:spPr>
      </p:cxnSp>
      <p:cxnSp>
        <p:nvCxnSpPr>
          <p:cNvPr id="23" name="Straight Connector 38">
            <a:extLst>
              <a:ext uri="{FF2B5EF4-FFF2-40B4-BE49-F238E27FC236}">
                <a16:creationId xmlns:a16="http://schemas.microsoft.com/office/drawing/2014/main" id="{31DCD49B-FD44-05A2-62A3-FA622F22724D}"/>
              </a:ext>
            </a:extLst>
          </p:cNvPr>
          <p:cNvCxnSpPr>
            <a:cxnSpLocks noChangeShapeType="1"/>
          </p:cNvCxnSpPr>
          <p:nvPr/>
        </p:nvCxnSpPr>
        <p:spPr bwMode="auto">
          <a:xfrm flipV="1">
            <a:off x="2011364" y="4328724"/>
            <a:ext cx="1774824" cy="4341"/>
          </a:xfrm>
          <a:prstGeom prst="line">
            <a:avLst/>
          </a:prstGeom>
          <a:noFill/>
          <a:ln w="38100" algn="ctr">
            <a:solidFill>
              <a:schemeClr val="accent1"/>
            </a:solidFill>
            <a:prstDash val="sysDash"/>
            <a:round/>
            <a:headEnd/>
            <a:tailEnd type="arrow" w="med" len="med"/>
          </a:ln>
          <a:extLst>
            <a:ext uri="{909E8E84-426E-40DD-AFC4-6F175D3DCCD1}">
              <a14:hiddenFill xmlns:a14="http://schemas.microsoft.com/office/drawing/2010/main">
                <a:noFill/>
              </a14:hiddenFill>
            </a:ext>
          </a:extLst>
        </p:spPr>
      </p:cxnSp>
      <p:grpSp>
        <p:nvGrpSpPr>
          <p:cNvPr id="24" name="Rectangle 5">
            <a:extLst>
              <a:ext uri="{FF2B5EF4-FFF2-40B4-BE49-F238E27FC236}">
                <a16:creationId xmlns:a16="http://schemas.microsoft.com/office/drawing/2014/main" id="{E0AB0656-20B7-C520-24C8-CBEF22556374}"/>
              </a:ext>
            </a:extLst>
          </p:cNvPr>
          <p:cNvGrpSpPr>
            <a:grpSpLocks/>
          </p:cNvGrpSpPr>
          <p:nvPr/>
        </p:nvGrpSpPr>
        <p:grpSpPr bwMode="auto">
          <a:xfrm>
            <a:off x="4906963" y="4326715"/>
            <a:ext cx="1712912" cy="895351"/>
            <a:chOff x="2131" y="2531"/>
            <a:chExt cx="1079" cy="564"/>
          </a:xfrm>
        </p:grpSpPr>
        <p:pic>
          <p:nvPicPr>
            <p:cNvPr id="25" name="Rectangle 5">
              <a:extLst>
                <a:ext uri="{FF2B5EF4-FFF2-40B4-BE49-F238E27FC236}">
                  <a16:creationId xmlns:a16="http://schemas.microsoft.com/office/drawing/2014/main" id="{ED435D05-AF0D-3FE4-1DF5-8B247519396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1" y="2531"/>
              <a:ext cx="1079" cy="564"/>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27">
              <a:extLst>
                <a:ext uri="{FF2B5EF4-FFF2-40B4-BE49-F238E27FC236}">
                  <a16:creationId xmlns:a16="http://schemas.microsoft.com/office/drawing/2014/main" id="{C3B7315F-AA6C-4435-4245-6F17D26ED8E4}"/>
                </a:ext>
              </a:extLst>
            </p:cNvPr>
            <p:cNvSpPr txBox="1">
              <a:spLocks noChangeArrowheads="1"/>
            </p:cNvSpPr>
            <p:nvPr/>
          </p:nvSpPr>
          <p:spPr bwMode="auto">
            <a:xfrm>
              <a:off x="2146" y="2544"/>
              <a:ext cx="1050"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Normal</a:t>
              </a:r>
            </a:p>
          </p:txBody>
        </p:sp>
      </p:grpSp>
      <p:grpSp>
        <p:nvGrpSpPr>
          <p:cNvPr id="27" name="Rectangle 8">
            <a:extLst>
              <a:ext uri="{FF2B5EF4-FFF2-40B4-BE49-F238E27FC236}">
                <a16:creationId xmlns:a16="http://schemas.microsoft.com/office/drawing/2014/main" id="{8ABCD430-9FA5-651C-447C-68B014DD1117}"/>
              </a:ext>
            </a:extLst>
          </p:cNvPr>
          <p:cNvGrpSpPr>
            <a:grpSpLocks/>
          </p:cNvGrpSpPr>
          <p:nvPr/>
        </p:nvGrpSpPr>
        <p:grpSpPr bwMode="auto">
          <a:xfrm>
            <a:off x="1957388" y="2723340"/>
            <a:ext cx="1670051" cy="882651"/>
            <a:chOff x="273" y="1521"/>
            <a:chExt cx="1052" cy="556"/>
          </a:xfrm>
        </p:grpSpPr>
        <p:pic>
          <p:nvPicPr>
            <p:cNvPr id="28" name="Rectangle 8">
              <a:extLst>
                <a:ext uri="{FF2B5EF4-FFF2-40B4-BE49-F238E27FC236}">
                  <a16:creationId xmlns:a16="http://schemas.microsoft.com/office/drawing/2014/main" id="{4BACD9D7-C99D-6E73-E2DB-1DA84D581467}"/>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 y="1521"/>
              <a:ext cx="1052" cy="556"/>
            </a:xfrm>
            <a:prstGeom prst="rect">
              <a:avLst/>
            </a:prstGeom>
            <a:noFill/>
            <a:extLst>
              <a:ext uri="{909E8E84-426E-40DD-AFC4-6F175D3DCCD1}">
                <a14:hiddenFill xmlns:a14="http://schemas.microsoft.com/office/drawing/2010/main">
                  <a:solidFill>
                    <a:srgbClr val="FFFFFF"/>
                  </a:solidFill>
                </a14:hiddenFill>
              </a:ext>
            </a:extLst>
          </p:spPr>
        </p:pic>
        <p:sp>
          <p:nvSpPr>
            <p:cNvPr id="29" name="Text Box 30">
              <a:extLst>
                <a:ext uri="{FF2B5EF4-FFF2-40B4-BE49-F238E27FC236}">
                  <a16:creationId xmlns:a16="http://schemas.microsoft.com/office/drawing/2014/main" id="{CAAE388F-CAF4-0022-2F7A-F8C1FD00F72D}"/>
                </a:ext>
              </a:extLst>
            </p:cNvPr>
            <p:cNvSpPr txBox="1">
              <a:spLocks noChangeArrowheads="1"/>
            </p:cNvSpPr>
            <p:nvPr/>
          </p:nvSpPr>
          <p:spPr bwMode="auto">
            <a:xfrm>
              <a:off x="285" y="1536"/>
              <a:ext cx="1025"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white"/>
                  </a:solidFill>
                  <a:effectLst/>
                  <a:uLnTx/>
                  <a:uFillTx/>
                  <a:latin typeface="Verdana" panose="020B0604030504040204" pitchFamily="34" charset="0"/>
                  <a:ea typeface="+mn-ea"/>
                  <a:cs typeface="+mn-cs"/>
                </a:rPr>
                <a:t>Diabetes Mellitus</a:t>
              </a:r>
            </a:p>
          </p:txBody>
        </p:sp>
      </p:grpSp>
      <p:grpSp>
        <p:nvGrpSpPr>
          <p:cNvPr id="30" name="Rectangle 31">
            <a:extLst>
              <a:ext uri="{FF2B5EF4-FFF2-40B4-BE49-F238E27FC236}">
                <a16:creationId xmlns:a16="http://schemas.microsoft.com/office/drawing/2014/main" id="{59DABE5D-C8DD-A9F4-4724-C58DD8617830}"/>
              </a:ext>
            </a:extLst>
          </p:cNvPr>
          <p:cNvGrpSpPr>
            <a:grpSpLocks/>
          </p:cNvGrpSpPr>
          <p:nvPr/>
        </p:nvGrpSpPr>
        <p:grpSpPr bwMode="auto">
          <a:xfrm>
            <a:off x="7974013" y="3558366"/>
            <a:ext cx="1687512" cy="804863"/>
            <a:chOff x="4063" y="2047"/>
            <a:chExt cx="1063" cy="507"/>
          </a:xfrm>
        </p:grpSpPr>
        <p:pic>
          <p:nvPicPr>
            <p:cNvPr id="31" name="Rectangle 31">
              <a:extLst>
                <a:ext uri="{FF2B5EF4-FFF2-40B4-BE49-F238E27FC236}">
                  <a16:creationId xmlns:a16="http://schemas.microsoft.com/office/drawing/2014/main" id="{82F492DB-13A8-EA4D-439A-CED1EB221FBF}"/>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3" y="2047"/>
              <a:ext cx="1063" cy="507"/>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36">
              <a:extLst>
                <a:ext uri="{FF2B5EF4-FFF2-40B4-BE49-F238E27FC236}">
                  <a16:creationId xmlns:a16="http://schemas.microsoft.com/office/drawing/2014/main" id="{BDCA0E79-D9CA-0169-E73E-F5FF96B99D43}"/>
                </a:ext>
              </a:extLst>
            </p:cNvPr>
            <p:cNvSpPr txBox="1">
              <a:spLocks noChangeArrowheads="1"/>
            </p:cNvSpPr>
            <p:nvPr/>
          </p:nvSpPr>
          <p:spPr bwMode="auto">
            <a:xfrm>
              <a:off x="4075" y="2060"/>
              <a:ext cx="103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Verdana" panose="020B0604030504040204" pitchFamily="34" charset="0"/>
                  <a:ea typeface="+mn-ea"/>
                  <a:cs typeface="+mn-cs"/>
                </a:rPr>
                <a:t>Prediabetes</a:t>
              </a:r>
            </a:p>
          </p:txBody>
        </p:sp>
      </p:grpSp>
      <p:cxnSp>
        <p:nvCxnSpPr>
          <p:cNvPr id="33" name="Straight Connector 64">
            <a:extLst>
              <a:ext uri="{FF2B5EF4-FFF2-40B4-BE49-F238E27FC236}">
                <a16:creationId xmlns:a16="http://schemas.microsoft.com/office/drawing/2014/main" id="{EC1224C6-B966-D034-AE9B-BBDA30AC4238}"/>
              </a:ext>
            </a:extLst>
          </p:cNvPr>
          <p:cNvCxnSpPr>
            <a:cxnSpLocks noChangeShapeType="1"/>
          </p:cNvCxnSpPr>
          <p:nvPr/>
        </p:nvCxnSpPr>
        <p:spPr bwMode="auto">
          <a:xfrm>
            <a:off x="8010525" y="4326715"/>
            <a:ext cx="1893888" cy="0"/>
          </a:xfrm>
          <a:prstGeom prst="line">
            <a:avLst/>
          </a:prstGeom>
          <a:noFill/>
          <a:ln w="38100" algn="ctr">
            <a:solidFill>
              <a:schemeClr val="accent1"/>
            </a:solidFill>
            <a:prstDash val="sysDash"/>
            <a:round/>
            <a:headEnd/>
            <a:tailEnd type="arrow" w="med" len="med"/>
          </a:ln>
          <a:extLst>
            <a:ext uri="{909E8E84-426E-40DD-AFC4-6F175D3DCCD1}">
              <a14:hiddenFill xmlns:a14="http://schemas.microsoft.com/office/drawing/2010/main">
                <a:noFill/>
              </a14:hiddenFill>
            </a:ext>
          </a:extLst>
        </p:spPr>
      </p:cxnSp>
      <p:grpSp>
        <p:nvGrpSpPr>
          <p:cNvPr id="34" name="Rectangle 5">
            <a:extLst>
              <a:ext uri="{FF2B5EF4-FFF2-40B4-BE49-F238E27FC236}">
                <a16:creationId xmlns:a16="http://schemas.microsoft.com/office/drawing/2014/main" id="{307B74D6-4B53-7C11-3121-D95DBB09E247}"/>
              </a:ext>
            </a:extLst>
          </p:cNvPr>
          <p:cNvGrpSpPr>
            <a:grpSpLocks/>
          </p:cNvGrpSpPr>
          <p:nvPr/>
        </p:nvGrpSpPr>
        <p:grpSpPr bwMode="auto">
          <a:xfrm>
            <a:off x="7980363" y="4326715"/>
            <a:ext cx="1681163" cy="895351"/>
            <a:chOff x="4067" y="2531"/>
            <a:chExt cx="1059" cy="564"/>
          </a:xfrm>
        </p:grpSpPr>
        <p:pic>
          <p:nvPicPr>
            <p:cNvPr id="35" name="Rectangle 5">
              <a:extLst>
                <a:ext uri="{FF2B5EF4-FFF2-40B4-BE49-F238E27FC236}">
                  <a16:creationId xmlns:a16="http://schemas.microsoft.com/office/drawing/2014/main" id="{E1F9E67F-C17D-E2AE-E0CD-8CC31CA7391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 y="2531"/>
              <a:ext cx="1059" cy="5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40">
              <a:extLst>
                <a:ext uri="{FF2B5EF4-FFF2-40B4-BE49-F238E27FC236}">
                  <a16:creationId xmlns:a16="http://schemas.microsoft.com/office/drawing/2014/main" id="{D56E743E-5892-1049-3DAA-34F34784D13C}"/>
                </a:ext>
              </a:extLst>
            </p:cNvPr>
            <p:cNvSpPr txBox="1">
              <a:spLocks noChangeArrowheads="1"/>
            </p:cNvSpPr>
            <p:nvPr/>
          </p:nvSpPr>
          <p:spPr bwMode="auto">
            <a:xfrm>
              <a:off x="4081" y="2544"/>
              <a:ext cx="1030"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Verdana" panose="020B0604030504040204" pitchFamily="34" charset="0"/>
                  <a:ea typeface="+mn-ea"/>
                  <a:cs typeface="+mn-cs"/>
                </a:rPr>
                <a:t>Normal</a:t>
              </a:r>
            </a:p>
          </p:txBody>
        </p:sp>
      </p:grpSp>
      <p:grpSp>
        <p:nvGrpSpPr>
          <p:cNvPr id="37" name="Rectangle 8">
            <a:extLst>
              <a:ext uri="{FF2B5EF4-FFF2-40B4-BE49-F238E27FC236}">
                <a16:creationId xmlns:a16="http://schemas.microsoft.com/office/drawing/2014/main" id="{1A8C92B9-E111-5FAF-7A25-D23FF4C575C0}"/>
              </a:ext>
            </a:extLst>
          </p:cNvPr>
          <p:cNvGrpSpPr>
            <a:grpSpLocks/>
          </p:cNvGrpSpPr>
          <p:nvPr/>
        </p:nvGrpSpPr>
        <p:grpSpPr bwMode="auto">
          <a:xfrm>
            <a:off x="7985126" y="2723340"/>
            <a:ext cx="1671639" cy="882651"/>
            <a:chOff x="4070" y="1521"/>
            <a:chExt cx="1053" cy="556"/>
          </a:xfrm>
        </p:grpSpPr>
        <p:pic>
          <p:nvPicPr>
            <p:cNvPr id="38" name="Rectangle 8">
              <a:extLst>
                <a:ext uri="{FF2B5EF4-FFF2-40B4-BE49-F238E27FC236}">
                  <a16:creationId xmlns:a16="http://schemas.microsoft.com/office/drawing/2014/main" id="{6BA9AA61-2557-57E9-0621-F9BD903C7F13}"/>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70" y="1521"/>
              <a:ext cx="1053" cy="556"/>
            </a:xfrm>
            <a:prstGeom prst="rect">
              <a:avLst/>
            </a:prstGeom>
            <a:noFill/>
            <a:extLst>
              <a:ext uri="{909E8E84-426E-40DD-AFC4-6F175D3DCCD1}">
                <a14:hiddenFill xmlns:a14="http://schemas.microsoft.com/office/drawing/2010/main">
                  <a:solidFill>
                    <a:srgbClr val="FFFFFF"/>
                  </a:solidFill>
                </a14:hiddenFill>
              </a:ext>
            </a:extLst>
          </p:spPr>
        </p:pic>
        <p:sp>
          <p:nvSpPr>
            <p:cNvPr id="39" name="Text Box 43">
              <a:extLst>
                <a:ext uri="{FF2B5EF4-FFF2-40B4-BE49-F238E27FC236}">
                  <a16:creationId xmlns:a16="http://schemas.microsoft.com/office/drawing/2014/main" id="{665014ED-67D8-A2A7-6EF5-DAB7FD10BAC0}"/>
                </a:ext>
              </a:extLst>
            </p:cNvPr>
            <p:cNvSpPr txBox="1">
              <a:spLocks noChangeArrowheads="1"/>
            </p:cNvSpPr>
            <p:nvPr/>
          </p:nvSpPr>
          <p:spPr bwMode="auto">
            <a:xfrm>
              <a:off x="4086" y="1536"/>
              <a:ext cx="1024"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prstClr val="white"/>
                  </a:solidFill>
                  <a:effectLst/>
                  <a:uLnTx/>
                  <a:uFillTx/>
                  <a:latin typeface="Verdana" panose="020B0604030504040204" pitchFamily="34" charset="0"/>
                  <a:ea typeface="+mn-ea"/>
                  <a:cs typeface="+mn-cs"/>
                </a:rPr>
                <a:t>Diabetes Mellitus</a:t>
              </a:r>
            </a:p>
          </p:txBody>
        </p:sp>
      </p:grpSp>
      <p:cxnSp>
        <p:nvCxnSpPr>
          <p:cNvPr id="40" name="Straight Connector 65">
            <a:extLst>
              <a:ext uri="{FF2B5EF4-FFF2-40B4-BE49-F238E27FC236}">
                <a16:creationId xmlns:a16="http://schemas.microsoft.com/office/drawing/2014/main" id="{9D05859A-C1FC-F7D3-371A-893DAEF91656}"/>
              </a:ext>
            </a:extLst>
          </p:cNvPr>
          <p:cNvCxnSpPr>
            <a:cxnSpLocks noChangeShapeType="1"/>
          </p:cNvCxnSpPr>
          <p:nvPr/>
        </p:nvCxnSpPr>
        <p:spPr bwMode="auto">
          <a:xfrm>
            <a:off x="8010525" y="3583765"/>
            <a:ext cx="1893888" cy="0"/>
          </a:xfrm>
          <a:prstGeom prst="line">
            <a:avLst/>
          </a:prstGeom>
          <a:noFill/>
          <a:ln w="38100" algn="ctr">
            <a:solidFill>
              <a:schemeClr val="accent1"/>
            </a:solidFill>
            <a:prstDash val="sysDash"/>
            <a:round/>
            <a:headEnd/>
            <a:tailEnd type="arrow" w="med" len="med"/>
          </a:ln>
          <a:extLst>
            <a:ext uri="{909E8E84-426E-40DD-AFC4-6F175D3DCCD1}">
              <a14:hiddenFill xmlns:a14="http://schemas.microsoft.com/office/drawing/2010/main">
                <a:noFill/>
              </a14:hiddenFill>
            </a:ext>
          </a:extLst>
        </p:spPr>
      </p:cxnSp>
      <p:cxnSp>
        <p:nvCxnSpPr>
          <p:cNvPr id="41" name="Straight Connector 39">
            <a:extLst>
              <a:ext uri="{FF2B5EF4-FFF2-40B4-BE49-F238E27FC236}">
                <a16:creationId xmlns:a16="http://schemas.microsoft.com/office/drawing/2014/main" id="{89A2729F-70AE-1E49-D884-981E483A05AF}"/>
              </a:ext>
            </a:extLst>
          </p:cNvPr>
          <p:cNvCxnSpPr>
            <a:cxnSpLocks noChangeShapeType="1"/>
          </p:cNvCxnSpPr>
          <p:nvPr/>
        </p:nvCxnSpPr>
        <p:spPr bwMode="auto">
          <a:xfrm>
            <a:off x="1938338" y="3606673"/>
            <a:ext cx="1825625" cy="6124"/>
          </a:xfrm>
          <a:prstGeom prst="line">
            <a:avLst/>
          </a:prstGeom>
          <a:noFill/>
          <a:ln w="38100" algn="ctr">
            <a:solidFill>
              <a:schemeClr val="accent1"/>
            </a:solidFill>
            <a:prstDash val="sysDash"/>
            <a:round/>
            <a:headEnd/>
            <a:tailEnd type="arrow" w="med" len="med"/>
          </a:ln>
          <a:extLst>
            <a:ext uri="{909E8E84-426E-40DD-AFC4-6F175D3DCCD1}">
              <a14:hiddenFill xmlns:a14="http://schemas.microsoft.com/office/drawing/2010/main">
                <a:noFill/>
              </a14:hiddenFill>
            </a:ext>
          </a:extLst>
        </p:spPr>
      </p:cxnSp>
      <p:cxnSp>
        <p:nvCxnSpPr>
          <p:cNvPr id="42" name="Straight Connector 5">
            <a:extLst>
              <a:ext uri="{FF2B5EF4-FFF2-40B4-BE49-F238E27FC236}">
                <a16:creationId xmlns:a16="http://schemas.microsoft.com/office/drawing/2014/main" id="{7F522572-EA05-ABA9-33CE-85D2A19EEC6E}"/>
              </a:ext>
            </a:extLst>
          </p:cNvPr>
          <p:cNvCxnSpPr>
            <a:cxnSpLocks noChangeShapeType="1"/>
          </p:cNvCxnSpPr>
          <p:nvPr/>
        </p:nvCxnSpPr>
        <p:spPr bwMode="auto">
          <a:xfrm flipV="1">
            <a:off x="4972052" y="4302676"/>
            <a:ext cx="1839913" cy="30389"/>
          </a:xfrm>
          <a:prstGeom prst="line">
            <a:avLst/>
          </a:prstGeom>
          <a:noFill/>
          <a:ln w="38100" algn="ctr">
            <a:solidFill>
              <a:schemeClr val="accent1"/>
            </a:solidFill>
            <a:prstDash val="sysDash"/>
            <a:round/>
            <a:headEnd/>
            <a:tailEnd type="arrow" w="med" len="med"/>
          </a:ln>
          <a:extLst>
            <a:ext uri="{909E8E84-426E-40DD-AFC4-6F175D3DCCD1}">
              <a14:hiddenFill xmlns:a14="http://schemas.microsoft.com/office/drawing/2010/main">
                <a:noFill/>
              </a14:hiddenFill>
            </a:ext>
          </a:extLst>
        </p:spPr>
      </p:cxnSp>
      <p:sp>
        <p:nvSpPr>
          <p:cNvPr id="43" name="תיבת טקסט 2">
            <a:extLst>
              <a:ext uri="{FF2B5EF4-FFF2-40B4-BE49-F238E27FC236}">
                <a16:creationId xmlns:a16="http://schemas.microsoft.com/office/drawing/2014/main" id="{30A3A614-095D-6A4A-9832-256178E4306D}"/>
              </a:ext>
            </a:extLst>
          </p:cNvPr>
          <p:cNvSpPr txBox="1"/>
          <p:nvPr/>
        </p:nvSpPr>
        <p:spPr>
          <a:xfrm>
            <a:off x="1843224" y="1896960"/>
            <a:ext cx="1898597" cy="666977"/>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srgbClr val="4472C4"/>
                </a:solidFill>
                <a:effectLst/>
                <a:uLnTx/>
                <a:uFillTx/>
                <a:latin typeface="Calibri" panose="020F0502020204030204"/>
                <a:ea typeface="+mn-ea"/>
                <a:cs typeface="+mn-cs"/>
              </a:rPr>
              <a:t>Fasting Plasma</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srgbClr val="4472C4"/>
                </a:solidFill>
                <a:effectLst/>
                <a:uLnTx/>
                <a:uFillTx/>
                <a:latin typeface="Calibri" panose="020F0502020204030204"/>
                <a:ea typeface="+mn-ea"/>
                <a:cs typeface="+mn-cs"/>
              </a:rPr>
              <a:t>Glucose</a:t>
            </a:r>
          </a:p>
        </p:txBody>
      </p:sp>
      <p:sp>
        <p:nvSpPr>
          <p:cNvPr id="44" name="תיבת טקסט 4">
            <a:extLst>
              <a:ext uri="{FF2B5EF4-FFF2-40B4-BE49-F238E27FC236}">
                <a16:creationId xmlns:a16="http://schemas.microsoft.com/office/drawing/2014/main" id="{BE3EDF6F-14C8-F138-82D4-6CADF87A813A}"/>
              </a:ext>
            </a:extLst>
          </p:cNvPr>
          <p:cNvSpPr txBox="1"/>
          <p:nvPr/>
        </p:nvSpPr>
        <p:spPr>
          <a:xfrm>
            <a:off x="4721312" y="1861547"/>
            <a:ext cx="2226365" cy="666977"/>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srgbClr val="4472C4"/>
                </a:solidFill>
                <a:effectLst/>
                <a:uLnTx/>
                <a:uFillTx/>
                <a:latin typeface="Arial"/>
                <a:ea typeface="+mn-ea"/>
                <a:cs typeface="+mn-cs"/>
              </a:rPr>
              <a:t>2-hour Plasma Glucose On OGTT</a:t>
            </a:r>
          </a:p>
        </p:txBody>
      </p:sp>
      <p:sp>
        <p:nvSpPr>
          <p:cNvPr id="45" name="תיבת טקסט 6">
            <a:extLst>
              <a:ext uri="{FF2B5EF4-FFF2-40B4-BE49-F238E27FC236}">
                <a16:creationId xmlns:a16="http://schemas.microsoft.com/office/drawing/2014/main" id="{72746B68-70C6-9585-53F6-C5ED383349BB}"/>
              </a:ext>
            </a:extLst>
          </p:cNvPr>
          <p:cNvSpPr txBox="1"/>
          <p:nvPr/>
        </p:nvSpPr>
        <p:spPr>
          <a:xfrm>
            <a:off x="5704572" y="1953007"/>
            <a:ext cx="6223219" cy="37965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srgbClr val="4472C4"/>
                </a:solidFill>
                <a:effectLst/>
                <a:uLnTx/>
                <a:uFillTx/>
                <a:latin typeface="Arial"/>
                <a:ea typeface="+mn-ea"/>
                <a:cs typeface="+mn-cs"/>
              </a:rPr>
              <a:t>Hemoglobin A1C</a:t>
            </a:r>
          </a:p>
        </p:txBody>
      </p:sp>
      <p:sp>
        <p:nvSpPr>
          <p:cNvPr id="46" name="תיבת טקסט 8">
            <a:extLst>
              <a:ext uri="{FF2B5EF4-FFF2-40B4-BE49-F238E27FC236}">
                <a16:creationId xmlns:a16="http://schemas.microsoft.com/office/drawing/2014/main" id="{53027FBD-55CA-523F-F3BB-1234FE6D5426}"/>
              </a:ext>
            </a:extLst>
          </p:cNvPr>
          <p:cNvSpPr txBox="1"/>
          <p:nvPr/>
        </p:nvSpPr>
        <p:spPr>
          <a:xfrm>
            <a:off x="3703638" y="3469885"/>
            <a:ext cx="1375785" cy="30777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 12</a:t>
            </a:r>
            <a:r>
              <a:rPr kumimoji="0" lang="he-IL" altLang="en-US" sz="14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5</a:t>
            </a:r>
            <a:r>
              <a:rPr kumimoji="0" lang="en-US" altLang="en-US" sz="1400" b="0"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 mg/dL</a:t>
            </a:r>
          </a:p>
        </p:txBody>
      </p:sp>
      <p:sp>
        <p:nvSpPr>
          <p:cNvPr id="47" name="תיבת טקסט 10">
            <a:extLst>
              <a:ext uri="{FF2B5EF4-FFF2-40B4-BE49-F238E27FC236}">
                <a16:creationId xmlns:a16="http://schemas.microsoft.com/office/drawing/2014/main" id="{7B244EB2-F8EB-6F2F-71C0-FAD1198A2657}"/>
              </a:ext>
            </a:extLst>
          </p:cNvPr>
          <p:cNvSpPr txBox="1"/>
          <p:nvPr/>
        </p:nvSpPr>
        <p:spPr>
          <a:xfrm>
            <a:off x="3711756" y="4181248"/>
            <a:ext cx="1257120" cy="30777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 100 mg/dL</a:t>
            </a:r>
          </a:p>
        </p:txBody>
      </p:sp>
      <p:sp>
        <p:nvSpPr>
          <p:cNvPr id="48" name="תיבת טקסט 12">
            <a:extLst>
              <a:ext uri="{FF2B5EF4-FFF2-40B4-BE49-F238E27FC236}">
                <a16:creationId xmlns:a16="http://schemas.microsoft.com/office/drawing/2014/main" id="{14757678-DD3B-FA4A-7347-8055864A8131}"/>
              </a:ext>
            </a:extLst>
          </p:cNvPr>
          <p:cNvSpPr txBox="1"/>
          <p:nvPr/>
        </p:nvSpPr>
        <p:spPr>
          <a:xfrm>
            <a:off x="6754025" y="4191996"/>
            <a:ext cx="1375785" cy="30777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 140 mg/dL</a:t>
            </a:r>
          </a:p>
        </p:txBody>
      </p:sp>
      <p:sp>
        <p:nvSpPr>
          <p:cNvPr id="49" name="תיבת טקסט 13">
            <a:extLst>
              <a:ext uri="{FF2B5EF4-FFF2-40B4-BE49-F238E27FC236}">
                <a16:creationId xmlns:a16="http://schemas.microsoft.com/office/drawing/2014/main" id="{6FBC4F3A-9C1F-2FC1-C50B-45AEEAF3BECC}"/>
              </a:ext>
            </a:extLst>
          </p:cNvPr>
          <p:cNvSpPr txBox="1"/>
          <p:nvPr/>
        </p:nvSpPr>
        <p:spPr>
          <a:xfrm>
            <a:off x="6759626" y="3441109"/>
            <a:ext cx="1375785" cy="30777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 200 mg/dL</a:t>
            </a:r>
          </a:p>
        </p:txBody>
      </p:sp>
      <p:sp>
        <p:nvSpPr>
          <p:cNvPr id="50" name="תיבת טקסט 14">
            <a:extLst>
              <a:ext uri="{FF2B5EF4-FFF2-40B4-BE49-F238E27FC236}">
                <a16:creationId xmlns:a16="http://schemas.microsoft.com/office/drawing/2014/main" id="{AE6275B9-91A8-2D92-033A-F4FAC26FDC66}"/>
              </a:ext>
            </a:extLst>
          </p:cNvPr>
          <p:cNvSpPr txBox="1"/>
          <p:nvPr/>
        </p:nvSpPr>
        <p:spPr>
          <a:xfrm>
            <a:off x="9985022" y="4219876"/>
            <a:ext cx="1375785" cy="30777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5.7%</a:t>
            </a:r>
          </a:p>
        </p:txBody>
      </p:sp>
      <p:sp>
        <p:nvSpPr>
          <p:cNvPr id="51" name="תיבת טקסט 15">
            <a:extLst>
              <a:ext uri="{FF2B5EF4-FFF2-40B4-BE49-F238E27FC236}">
                <a16:creationId xmlns:a16="http://schemas.microsoft.com/office/drawing/2014/main" id="{B26D1444-3FCC-DD1F-FDE2-9C8C5A3DAC75}"/>
              </a:ext>
            </a:extLst>
          </p:cNvPr>
          <p:cNvSpPr txBox="1"/>
          <p:nvPr/>
        </p:nvSpPr>
        <p:spPr>
          <a:xfrm>
            <a:off x="9985022" y="3425414"/>
            <a:ext cx="1375785" cy="30777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6.4%</a:t>
            </a:r>
          </a:p>
        </p:txBody>
      </p:sp>
      <p:sp>
        <p:nvSpPr>
          <p:cNvPr id="52" name="מלבן 16">
            <a:extLst>
              <a:ext uri="{FF2B5EF4-FFF2-40B4-BE49-F238E27FC236}">
                <a16:creationId xmlns:a16="http://schemas.microsoft.com/office/drawing/2014/main" id="{13EA2675-E71B-CBDA-34DF-1D462413ADCF}"/>
              </a:ext>
            </a:extLst>
          </p:cNvPr>
          <p:cNvSpPr/>
          <p:nvPr/>
        </p:nvSpPr>
        <p:spPr>
          <a:xfrm>
            <a:off x="1564678" y="1788571"/>
            <a:ext cx="3160404" cy="3898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מלבן 18">
            <a:extLst>
              <a:ext uri="{FF2B5EF4-FFF2-40B4-BE49-F238E27FC236}">
                <a16:creationId xmlns:a16="http://schemas.microsoft.com/office/drawing/2014/main" id="{B1024C21-604D-F221-7BF3-B40BA6F91EFF}"/>
              </a:ext>
            </a:extLst>
          </p:cNvPr>
          <p:cNvSpPr/>
          <p:nvPr/>
        </p:nvSpPr>
        <p:spPr>
          <a:xfrm>
            <a:off x="7856092" y="1825045"/>
            <a:ext cx="3092209" cy="3898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17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01E8F3-002A-7891-BBC1-ECF88A2BDE1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025BA48-881B-886B-5342-3E429FE4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50E525D-208C-FCEC-4046-7AF125F09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14E758-E1F0-A3CF-8992-63A1577BB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8EA419-FE9B-67F1-3FE0-6E23DB014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F10DF33-B71A-8255-7695-87A35034C8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8FA6A0B-B3BE-06DC-ED1B-BF9B44801C9D}"/>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kern="1200" dirty="0">
                <a:solidFill>
                  <a:srgbClr val="FFFFFF"/>
                </a:solidFill>
                <a:latin typeface="+mj-lt"/>
                <a:ea typeface="+mj-ea"/>
                <a:cs typeface="+mj-cs"/>
              </a:rPr>
              <a:t>Welch’s t-tests with bootstrapping, n=2000</a:t>
            </a:r>
            <a:endParaRPr lang="en-US" sz="4000" dirty="0">
              <a:solidFill>
                <a:srgbClr val="FFFFFF"/>
              </a:solidFill>
            </a:endParaRPr>
          </a:p>
        </p:txBody>
      </p:sp>
      <p:sp>
        <p:nvSpPr>
          <p:cNvPr id="5" name="TextBox 4">
            <a:extLst>
              <a:ext uri="{FF2B5EF4-FFF2-40B4-BE49-F238E27FC236}">
                <a16:creationId xmlns:a16="http://schemas.microsoft.com/office/drawing/2014/main" id="{4CAE5C38-54A6-3FED-DA5F-D774D5935B5B}"/>
              </a:ext>
            </a:extLst>
          </p:cNvPr>
          <p:cNvSpPr txBox="1"/>
          <p:nvPr/>
        </p:nvSpPr>
        <p:spPr>
          <a:xfrm>
            <a:off x="784362" y="6504840"/>
            <a:ext cx="10623276" cy="320280"/>
          </a:xfrm>
          <a:prstGeom prst="rect">
            <a:avLst/>
          </a:prstGeom>
          <a:noFill/>
        </p:spPr>
        <p:txBody>
          <a:bodyPr wrap="square">
            <a:spAutoFit/>
          </a:bodyPr>
          <a:lstStyle/>
          <a:p>
            <a:pPr algn="just">
              <a:lnSpc>
                <a:spcPct val="115000"/>
              </a:lnSpc>
              <a:spcAft>
                <a:spcPts val="10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5: Laboratory test results with a significance of 2 years (red vertical line) or above using the bootstrapping method with n=2000</a:t>
            </a:r>
          </a:p>
        </p:txBody>
      </p:sp>
      <p:pic>
        <p:nvPicPr>
          <p:cNvPr id="3" name="תמונה 13" descr="A blue and white graph&#10;&#10;Description automatically generated">
            <a:extLst>
              <a:ext uri="{FF2B5EF4-FFF2-40B4-BE49-F238E27FC236}">
                <a16:creationId xmlns:a16="http://schemas.microsoft.com/office/drawing/2014/main" id="{2816FB51-863A-A3D1-6469-C26EB3B4C0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69020" y="1721167"/>
            <a:ext cx="6453959" cy="4750793"/>
          </a:xfrm>
          <a:prstGeom prst="rect">
            <a:avLst/>
          </a:prstGeom>
          <a:noFill/>
          <a:ln>
            <a:noFill/>
          </a:ln>
        </p:spPr>
      </p:pic>
    </p:spTree>
    <p:extLst>
      <p:ext uri="{BB962C8B-B14F-4D97-AF65-F5344CB8AC3E}">
        <p14:creationId xmlns:p14="http://schemas.microsoft.com/office/powerpoint/2010/main" val="513673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4FCD742-4C1F-014E-CC5E-1F15A04A2BED}"/>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01214CE-FA7E-6BB8-2D2B-BFAFE107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CD915186-19EE-255A-0360-03D0A2631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36801E-5696-2C8B-1D93-1AF539E9B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CA25DC-C18E-34E5-58A1-AECD224AB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9388008-2D34-2777-0504-9C7B45717A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970144E-6DF3-C41E-F5C6-D79449D6DB74}"/>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kern="1200" dirty="0">
                <a:solidFill>
                  <a:srgbClr val="FFFFFF"/>
                </a:solidFill>
                <a:latin typeface="+mj-lt"/>
                <a:ea typeface="+mj-ea"/>
                <a:cs typeface="+mj-cs"/>
              </a:rPr>
              <a:t>Welch’s t-tests with bootstrapping, n=2000</a:t>
            </a:r>
            <a:endParaRPr lang="en-US" sz="4000" dirty="0">
              <a:solidFill>
                <a:srgbClr val="FFFFFF"/>
              </a:solidFill>
            </a:endParaRPr>
          </a:p>
        </p:txBody>
      </p:sp>
      <p:sp>
        <p:nvSpPr>
          <p:cNvPr id="3" name="TextBox 2">
            <a:extLst>
              <a:ext uri="{FF2B5EF4-FFF2-40B4-BE49-F238E27FC236}">
                <a16:creationId xmlns:a16="http://schemas.microsoft.com/office/drawing/2014/main" id="{9A17BEA8-94F4-8CFA-7670-41D3610E28D9}"/>
              </a:ext>
            </a:extLst>
          </p:cNvPr>
          <p:cNvSpPr txBox="1"/>
          <p:nvPr/>
        </p:nvSpPr>
        <p:spPr>
          <a:xfrm>
            <a:off x="388190" y="1991966"/>
            <a:ext cx="11177910" cy="1294393"/>
          </a:xfrm>
          <a:prstGeom prst="rect">
            <a:avLst/>
          </a:prstGeom>
          <a:noFill/>
        </p:spPr>
        <p:txBody>
          <a:bodyPr wrap="square" rtlCol="1">
            <a:spAutoFit/>
          </a:bodyPr>
          <a:lstStyle/>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To be safe, we also tested a sample size of 2,000, although we thought it would be inappropriate to increase it even to 1,000. As seen in Figure 9, increasing the sample size to 2000 adds more common tests that </a:t>
            </a:r>
            <a:r>
              <a:rPr lang="en-US" sz="1800" dirty="0">
                <a:effectLst/>
                <a:latin typeface="Times New Roman" panose="02020603050405020304" pitchFamily="18" charset="0"/>
                <a:ea typeface="Calibri" panose="020F0502020204030204" pitchFamily="34" charset="0"/>
                <a:cs typeface="Arial" panose="020B0604020202020204" pitchFamily="34" charset="0"/>
              </a:rPr>
              <a:t>we suspect may be less discriminating</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Therefore, the final sample size based on which we defined the important laboratory tests is 500.</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23880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4" name="Rectangle 2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584C4B4-E730-8C12-ED27-FA0DA7563913}"/>
              </a:ext>
            </a:extLst>
          </p:cNvPr>
          <p:cNvSpPr>
            <a:spLocks noGrp="1"/>
          </p:cNvSpPr>
          <p:nvPr>
            <p:ph type="title"/>
          </p:nvPr>
        </p:nvSpPr>
        <p:spPr>
          <a:xfrm>
            <a:off x="1371598" y="319314"/>
            <a:ext cx="9477377" cy="1030515"/>
          </a:xfrm>
        </p:spPr>
        <p:txBody>
          <a:bodyPr anchor="ctr">
            <a:normAutofit/>
          </a:bodyPr>
          <a:lstStyle/>
          <a:p>
            <a:r>
              <a:rPr lang="en-US" sz="4000">
                <a:solidFill>
                  <a:srgbClr val="FFFFFF"/>
                </a:solidFill>
              </a:rPr>
              <a:t>Cohen’s d </a:t>
            </a:r>
            <a:endParaRPr lang="LID4096" sz="4000">
              <a:solidFill>
                <a:srgbClr val="FFFFFF"/>
              </a:solidFill>
            </a:endParaRPr>
          </a:p>
        </p:txBody>
      </p:sp>
      <p:sp>
        <p:nvSpPr>
          <p:cNvPr id="7" name="Content Placeholder 6">
            <a:extLst>
              <a:ext uri="{FF2B5EF4-FFF2-40B4-BE49-F238E27FC236}">
                <a16:creationId xmlns:a16="http://schemas.microsoft.com/office/drawing/2014/main" id="{CF3B7C70-78BC-4DAE-7248-22311F5F3FD2}"/>
              </a:ext>
            </a:extLst>
          </p:cNvPr>
          <p:cNvSpPr>
            <a:spLocks noGrp="1"/>
          </p:cNvSpPr>
          <p:nvPr>
            <p:ph idx="1"/>
          </p:nvPr>
        </p:nvSpPr>
        <p:spPr/>
        <p:txBody>
          <a:bodyPr>
            <a:normAutofit/>
          </a:bodyPr>
          <a:lstStyle/>
          <a:p>
            <a:pPr marL="0" indent="0">
              <a:buNone/>
            </a:pP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After dealing with the limitation of sample size on the p-value by bootstrapping, the correctness of the chosen sample size was validated using another important aspect that sheds light on the differences between the groups, i.e., the size of the effect. </a:t>
            </a:r>
          </a:p>
          <a:p>
            <a:pPr marL="0" indent="0">
              <a:buNone/>
            </a:pP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Although the p-value can indicate whether an effect exists, it does not reveal the magnitude of the effect. </a:t>
            </a:r>
          </a:p>
          <a:p>
            <a:pPr marL="0" indent="0">
              <a:buNone/>
            </a:pP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Therefore, both the substantive significance (effect size) and the statistical significance (p-value) were considered crucial to search for the distinctive laboratory tests (Sullivan &amp; </a:t>
            </a:r>
            <a:r>
              <a:rPr lang="en-US" sz="2000" kern="0" dirty="0" err="1">
                <a:effectLst/>
                <a:latin typeface="Times New Roman" panose="02020603050405020304" pitchFamily="18" charset="0"/>
                <a:ea typeface="Times New Roman" panose="02020603050405020304" pitchFamily="18" charset="0"/>
                <a:cs typeface="Arial" panose="020B0604020202020204" pitchFamily="34" charset="0"/>
              </a:rPr>
              <a:t>Feinn</a:t>
            </a:r>
            <a:r>
              <a:rPr lang="en-US" sz="2000" kern="0" dirty="0">
                <a:effectLst/>
                <a:latin typeface="Times New Roman" panose="02020603050405020304" pitchFamily="18" charset="0"/>
                <a:ea typeface="Times New Roman" panose="02020603050405020304" pitchFamily="18" charset="0"/>
                <a:cs typeface="Arial" panose="020B0604020202020204" pitchFamily="34" charset="0"/>
              </a:rPr>
              <a:t>, 2012).  </a:t>
            </a:r>
            <a:endParaRPr lang="he-IL" sz="3200" dirty="0"/>
          </a:p>
        </p:txBody>
      </p:sp>
    </p:spTree>
    <p:extLst>
      <p:ext uri="{BB962C8B-B14F-4D97-AF65-F5344CB8AC3E}">
        <p14:creationId xmlns:p14="http://schemas.microsoft.com/office/powerpoint/2010/main" val="4061276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EB06ED-1247-8D10-1DBC-E1B576ED6B86}"/>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778A3B2-88BC-3E8F-7EC2-5FDD4C32F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3389245-BDB2-A4EC-6F58-14FFCCDF2D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4" name="Rectangle 23">
              <a:extLst>
                <a:ext uri="{FF2B5EF4-FFF2-40B4-BE49-F238E27FC236}">
                  <a16:creationId xmlns:a16="http://schemas.microsoft.com/office/drawing/2014/main" id="{225AFE65-FA94-853F-F6E1-09D4DB45D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9C5DA4B-2FCE-7D14-B127-462F2077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9C23D07-31EC-F507-9B51-CB7AC7AD0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FA4D1E7-D2E3-EC95-00FD-2DDDAE1DD8BD}"/>
              </a:ext>
            </a:extLst>
          </p:cNvPr>
          <p:cNvSpPr>
            <a:spLocks noGrp="1"/>
          </p:cNvSpPr>
          <p:nvPr>
            <p:ph type="title"/>
          </p:nvPr>
        </p:nvSpPr>
        <p:spPr>
          <a:xfrm>
            <a:off x="1371598" y="319314"/>
            <a:ext cx="9477377" cy="1030515"/>
          </a:xfrm>
        </p:spPr>
        <p:txBody>
          <a:bodyPr anchor="ctr">
            <a:normAutofit/>
          </a:bodyPr>
          <a:lstStyle/>
          <a:p>
            <a:r>
              <a:rPr lang="en-US" sz="4000">
                <a:solidFill>
                  <a:srgbClr val="FFFFFF"/>
                </a:solidFill>
              </a:rPr>
              <a:t>Cohen’s d </a:t>
            </a:r>
            <a:endParaRPr lang="LID4096" sz="4000">
              <a:solidFill>
                <a:srgbClr val="FFFFFF"/>
              </a:solidFill>
            </a:endParaRPr>
          </a:p>
        </p:txBody>
      </p:sp>
      <p:pic>
        <p:nvPicPr>
          <p:cNvPr id="16" name="תמונה 15">
            <a:extLst>
              <a:ext uri="{FF2B5EF4-FFF2-40B4-BE49-F238E27FC236}">
                <a16:creationId xmlns:a16="http://schemas.microsoft.com/office/drawing/2014/main" id="{5D3E21CE-4186-89FC-BCC8-BA70CB4115CC}"/>
              </a:ext>
            </a:extLst>
          </p:cNvPr>
          <p:cNvPicPr>
            <a:picLocks noChangeAspect="1"/>
          </p:cNvPicPr>
          <p:nvPr/>
        </p:nvPicPr>
        <p:blipFill>
          <a:blip r:embed="rId3"/>
          <a:stretch>
            <a:fillRect/>
          </a:stretch>
        </p:blipFill>
        <p:spPr>
          <a:xfrm>
            <a:off x="2193808" y="3612846"/>
            <a:ext cx="4273248" cy="2617365"/>
          </a:xfrm>
          <a:prstGeom prst="rect">
            <a:avLst/>
          </a:prstGeom>
        </p:spPr>
      </p:pic>
      <p:sp>
        <p:nvSpPr>
          <p:cNvPr id="4" name="מציין מיקום תוכן 3">
            <a:extLst>
              <a:ext uri="{FF2B5EF4-FFF2-40B4-BE49-F238E27FC236}">
                <a16:creationId xmlns:a16="http://schemas.microsoft.com/office/drawing/2014/main" id="{CF0FE912-C958-6249-D3B6-2F7BDDE4A12B}"/>
              </a:ext>
            </a:extLst>
          </p:cNvPr>
          <p:cNvSpPr>
            <a:spLocks noGrp="1"/>
          </p:cNvSpPr>
          <p:nvPr>
            <p:ph idx="1"/>
          </p:nvPr>
        </p:nvSpPr>
        <p:spPr>
          <a:xfrm>
            <a:off x="1212731" y="1964984"/>
            <a:ext cx="9496427" cy="662797"/>
          </a:xfrm>
        </p:spPr>
        <p:txBody>
          <a:bodyPr>
            <a:normAutofit/>
          </a:bodyPr>
          <a:lstStyle/>
          <a:p>
            <a:pPr marL="0" indent="0">
              <a:buNone/>
            </a:pPr>
            <a:r>
              <a:rPr lang="en-US" sz="2000" dirty="0"/>
              <a:t>Cohens d is a standardized effect size for measuring the difference between two group means</a:t>
            </a:r>
          </a:p>
        </p:txBody>
      </p:sp>
      <p:pic>
        <p:nvPicPr>
          <p:cNvPr id="5" name="תמונה 9">
            <a:extLst>
              <a:ext uri="{FF2B5EF4-FFF2-40B4-BE49-F238E27FC236}">
                <a16:creationId xmlns:a16="http://schemas.microsoft.com/office/drawing/2014/main" id="{0B2DB547-42B4-3F8E-CB35-D0EAD82F9BAA}"/>
              </a:ext>
            </a:extLst>
          </p:cNvPr>
          <p:cNvPicPr>
            <a:picLocks noChangeAspect="1"/>
          </p:cNvPicPr>
          <p:nvPr/>
        </p:nvPicPr>
        <p:blipFill>
          <a:blip r:embed="rId4"/>
          <a:stretch>
            <a:fillRect/>
          </a:stretch>
        </p:blipFill>
        <p:spPr>
          <a:xfrm>
            <a:off x="4872236" y="2568279"/>
            <a:ext cx="3003443" cy="776171"/>
          </a:xfrm>
          <a:prstGeom prst="rect">
            <a:avLst/>
          </a:prstGeom>
        </p:spPr>
      </p:pic>
      <mc:AlternateContent xmlns:mc="http://schemas.openxmlformats.org/markup-compatibility/2006" xmlns:a14="http://schemas.microsoft.com/office/drawing/2010/main">
        <mc:Choice Requires="a14">
          <p:sp>
            <p:nvSpPr>
              <p:cNvPr id="6" name="תיבת טקסט 2">
                <a:extLst>
                  <a:ext uri="{FF2B5EF4-FFF2-40B4-BE49-F238E27FC236}">
                    <a16:creationId xmlns:a16="http://schemas.microsoft.com/office/drawing/2014/main" id="{E0F48D2A-EA75-BFCB-23F5-CF3A677D8D34}"/>
                  </a:ext>
                </a:extLst>
              </p:cNvPr>
              <p:cNvSpPr txBox="1"/>
              <p:nvPr/>
            </p:nvSpPr>
            <p:spPr>
              <a:xfrm>
                <a:off x="3420527" y="2699300"/>
                <a:ext cx="1387111" cy="545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2</m:t>
                                  </m:r>
                                </m:sub>
                              </m:sSub>
                            </m:num>
                            <m:den>
                              <m:r>
                                <a:rPr lang="en-US" b="0" i="1" smtClean="0">
                                  <a:latin typeface="Cambria Math" panose="02040503050406030204" pitchFamily="18" charset="0"/>
                                </a:rPr>
                                <m:t>𝑠</m:t>
                              </m:r>
                            </m:den>
                          </m:f>
                        </m:e>
                        <m:sub/>
                      </m:sSub>
                    </m:oMath>
                  </m:oMathPara>
                </a14:m>
                <a:endParaRPr lang="en-US" dirty="0"/>
              </a:p>
            </p:txBody>
          </p:sp>
        </mc:Choice>
        <mc:Fallback xmlns="">
          <p:sp>
            <p:nvSpPr>
              <p:cNvPr id="6" name="תיבת טקסט 2">
                <a:extLst>
                  <a:ext uri="{FF2B5EF4-FFF2-40B4-BE49-F238E27FC236}">
                    <a16:creationId xmlns:a16="http://schemas.microsoft.com/office/drawing/2014/main" id="{E0F48D2A-EA75-BFCB-23F5-CF3A677D8D34}"/>
                  </a:ext>
                </a:extLst>
              </p:cNvPr>
              <p:cNvSpPr txBox="1">
                <a:spLocks noRot="1" noChangeAspect="1" noMove="1" noResize="1" noEditPoints="1" noAdjustHandles="1" noChangeArrowheads="1" noChangeShapeType="1" noTextEdit="1"/>
              </p:cNvSpPr>
              <p:nvPr/>
            </p:nvSpPr>
            <p:spPr>
              <a:xfrm>
                <a:off x="3420527" y="2699300"/>
                <a:ext cx="1387111" cy="545855"/>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23692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515203-4F75-61D0-A782-D26A368F1CCD}"/>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2523C7-3928-2E73-4230-C626ED6F4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565A86D-9939-D425-F611-544EE204C8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4" name="Rectangle 23">
              <a:extLst>
                <a:ext uri="{FF2B5EF4-FFF2-40B4-BE49-F238E27FC236}">
                  <a16:creationId xmlns:a16="http://schemas.microsoft.com/office/drawing/2014/main" id="{626A6FF3-F437-252B-BFB1-C1FF0146D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19F9B55-684F-19D7-1A49-9C66E84442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CBFBBC7-7AC6-27DA-17B2-3A56AEE03C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2D96C04-7E71-19FF-78BB-B76DC4CEB88B}"/>
              </a:ext>
            </a:extLst>
          </p:cNvPr>
          <p:cNvSpPr>
            <a:spLocks noGrp="1"/>
          </p:cNvSpPr>
          <p:nvPr>
            <p:ph type="title"/>
          </p:nvPr>
        </p:nvSpPr>
        <p:spPr>
          <a:xfrm>
            <a:off x="1371598" y="319314"/>
            <a:ext cx="9477377" cy="1030515"/>
          </a:xfrm>
        </p:spPr>
        <p:txBody>
          <a:bodyPr anchor="ctr">
            <a:normAutofit/>
          </a:bodyPr>
          <a:lstStyle/>
          <a:p>
            <a:r>
              <a:rPr lang="en-US" sz="4000">
                <a:solidFill>
                  <a:srgbClr val="FFFFFF"/>
                </a:solidFill>
              </a:rPr>
              <a:t>Cohen’s d </a:t>
            </a:r>
            <a:endParaRPr lang="LID4096" sz="4000">
              <a:solidFill>
                <a:srgbClr val="FFFFFF"/>
              </a:solidFill>
            </a:endParaRPr>
          </a:p>
        </p:txBody>
      </p:sp>
      <p:pic>
        <p:nvPicPr>
          <p:cNvPr id="14" name="תמונה 13">
            <a:extLst>
              <a:ext uri="{FF2B5EF4-FFF2-40B4-BE49-F238E27FC236}">
                <a16:creationId xmlns:a16="http://schemas.microsoft.com/office/drawing/2014/main" id="{B90AB4FC-0127-421E-9703-1DB49CE2F345}"/>
              </a:ext>
            </a:extLst>
          </p:cNvPr>
          <p:cNvPicPr>
            <a:picLocks noChangeAspect="1"/>
          </p:cNvPicPr>
          <p:nvPr/>
        </p:nvPicPr>
        <p:blipFill>
          <a:blip r:embed="rId3"/>
          <a:stretch>
            <a:fillRect/>
          </a:stretch>
        </p:blipFill>
        <p:spPr>
          <a:xfrm>
            <a:off x="6818918" y="3612845"/>
            <a:ext cx="2113521" cy="2617365"/>
          </a:xfrm>
          <a:prstGeom prst="rect">
            <a:avLst/>
          </a:prstGeom>
        </p:spPr>
      </p:pic>
      <p:pic>
        <p:nvPicPr>
          <p:cNvPr id="16" name="תמונה 15">
            <a:extLst>
              <a:ext uri="{FF2B5EF4-FFF2-40B4-BE49-F238E27FC236}">
                <a16:creationId xmlns:a16="http://schemas.microsoft.com/office/drawing/2014/main" id="{92B76A4D-3541-1532-24CC-8DE700D11A22}"/>
              </a:ext>
            </a:extLst>
          </p:cNvPr>
          <p:cNvPicPr>
            <a:picLocks noChangeAspect="1"/>
          </p:cNvPicPr>
          <p:nvPr/>
        </p:nvPicPr>
        <p:blipFill>
          <a:blip r:embed="rId4"/>
          <a:stretch>
            <a:fillRect/>
          </a:stretch>
        </p:blipFill>
        <p:spPr>
          <a:xfrm>
            <a:off x="2193808" y="3612846"/>
            <a:ext cx="4273248" cy="2617365"/>
          </a:xfrm>
          <a:prstGeom prst="rect">
            <a:avLst/>
          </a:prstGeom>
        </p:spPr>
      </p:pic>
      <p:sp>
        <p:nvSpPr>
          <p:cNvPr id="4" name="מציין מיקום תוכן 3">
            <a:extLst>
              <a:ext uri="{FF2B5EF4-FFF2-40B4-BE49-F238E27FC236}">
                <a16:creationId xmlns:a16="http://schemas.microsoft.com/office/drawing/2014/main" id="{48FC795F-8EEA-59DE-3F5A-8EA68765077E}"/>
              </a:ext>
            </a:extLst>
          </p:cNvPr>
          <p:cNvSpPr>
            <a:spLocks noGrp="1"/>
          </p:cNvSpPr>
          <p:nvPr>
            <p:ph idx="1"/>
          </p:nvPr>
        </p:nvSpPr>
        <p:spPr>
          <a:xfrm>
            <a:off x="1212731" y="1964984"/>
            <a:ext cx="9496427" cy="662797"/>
          </a:xfrm>
        </p:spPr>
        <p:txBody>
          <a:bodyPr>
            <a:normAutofit/>
          </a:bodyPr>
          <a:lstStyle/>
          <a:p>
            <a:pPr marL="0" indent="0">
              <a:buNone/>
            </a:pPr>
            <a:r>
              <a:rPr lang="en-US" sz="2000" dirty="0"/>
              <a:t>Cohens d is a standardized effect size for measuring the difference between two group means</a:t>
            </a:r>
          </a:p>
        </p:txBody>
      </p:sp>
      <p:pic>
        <p:nvPicPr>
          <p:cNvPr id="5" name="תמונה 9">
            <a:extLst>
              <a:ext uri="{FF2B5EF4-FFF2-40B4-BE49-F238E27FC236}">
                <a16:creationId xmlns:a16="http://schemas.microsoft.com/office/drawing/2014/main" id="{13CD21A3-D2D3-A5DA-2DD2-2BAC3DB1DDDE}"/>
              </a:ext>
            </a:extLst>
          </p:cNvPr>
          <p:cNvPicPr>
            <a:picLocks noChangeAspect="1"/>
          </p:cNvPicPr>
          <p:nvPr/>
        </p:nvPicPr>
        <p:blipFill>
          <a:blip r:embed="rId5"/>
          <a:stretch>
            <a:fillRect/>
          </a:stretch>
        </p:blipFill>
        <p:spPr>
          <a:xfrm>
            <a:off x="4872236" y="2568279"/>
            <a:ext cx="3003443" cy="776171"/>
          </a:xfrm>
          <a:prstGeom prst="rect">
            <a:avLst/>
          </a:prstGeom>
        </p:spPr>
      </p:pic>
      <mc:AlternateContent xmlns:mc="http://schemas.openxmlformats.org/markup-compatibility/2006" xmlns:a14="http://schemas.microsoft.com/office/drawing/2010/main">
        <mc:Choice Requires="a14">
          <p:sp>
            <p:nvSpPr>
              <p:cNvPr id="6" name="תיבת טקסט 2">
                <a:extLst>
                  <a:ext uri="{FF2B5EF4-FFF2-40B4-BE49-F238E27FC236}">
                    <a16:creationId xmlns:a16="http://schemas.microsoft.com/office/drawing/2014/main" id="{8AF46E75-D3FC-EDEC-AFE4-E26852B7DCAC}"/>
                  </a:ext>
                </a:extLst>
              </p:cNvPr>
              <p:cNvSpPr txBox="1"/>
              <p:nvPr/>
            </p:nvSpPr>
            <p:spPr>
              <a:xfrm>
                <a:off x="3420527" y="2699300"/>
                <a:ext cx="1387111" cy="545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2</m:t>
                                  </m:r>
                                </m:sub>
                              </m:sSub>
                            </m:num>
                            <m:den>
                              <m:r>
                                <a:rPr lang="en-US" b="0" i="1" smtClean="0">
                                  <a:latin typeface="Cambria Math" panose="02040503050406030204" pitchFamily="18" charset="0"/>
                                </a:rPr>
                                <m:t>𝑠</m:t>
                              </m:r>
                            </m:den>
                          </m:f>
                        </m:e>
                        <m:sub/>
                      </m:sSub>
                    </m:oMath>
                  </m:oMathPara>
                </a14:m>
                <a:endParaRPr lang="en-US" dirty="0"/>
              </a:p>
            </p:txBody>
          </p:sp>
        </mc:Choice>
        <mc:Fallback xmlns="">
          <p:sp>
            <p:nvSpPr>
              <p:cNvPr id="6" name="תיבת טקסט 2">
                <a:extLst>
                  <a:ext uri="{FF2B5EF4-FFF2-40B4-BE49-F238E27FC236}">
                    <a16:creationId xmlns:a16="http://schemas.microsoft.com/office/drawing/2014/main" id="{8AF46E75-D3FC-EDEC-AFE4-E26852B7DCAC}"/>
                  </a:ext>
                </a:extLst>
              </p:cNvPr>
              <p:cNvSpPr txBox="1">
                <a:spLocks noRot="1" noChangeAspect="1" noMove="1" noResize="1" noEditPoints="1" noAdjustHandles="1" noChangeArrowheads="1" noChangeShapeType="1" noTextEdit="1"/>
              </p:cNvSpPr>
              <p:nvPr/>
            </p:nvSpPr>
            <p:spPr>
              <a:xfrm>
                <a:off x="3420527" y="2699300"/>
                <a:ext cx="1387111" cy="545855"/>
              </a:xfrm>
              <a:prstGeom prst="rect">
                <a:avLst/>
              </a:prstGeom>
              <a:blipFill>
                <a:blip r:embed="rId6"/>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419413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4C4B4-E730-8C12-ED27-FA0DA7563913}"/>
              </a:ext>
            </a:extLst>
          </p:cNvPr>
          <p:cNvSpPr>
            <a:spLocks noGrp="1"/>
          </p:cNvSpPr>
          <p:nvPr>
            <p:ph type="title"/>
          </p:nvPr>
        </p:nvSpPr>
        <p:spPr>
          <a:xfrm>
            <a:off x="640080" y="325369"/>
            <a:ext cx="4368602" cy="1956841"/>
          </a:xfrm>
        </p:spPr>
        <p:txBody>
          <a:bodyPr anchor="b">
            <a:normAutofit/>
          </a:bodyPr>
          <a:lstStyle/>
          <a:p>
            <a:r>
              <a:rPr lang="en-US" sz="4200"/>
              <a:t>Cohen’s d in biomedical researches </a:t>
            </a:r>
            <a:endParaRPr lang="LID4096" sz="4200"/>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מציין מיקום תוכן 3">
            <a:extLst>
              <a:ext uri="{FF2B5EF4-FFF2-40B4-BE49-F238E27FC236}">
                <a16:creationId xmlns:a16="http://schemas.microsoft.com/office/drawing/2014/main" id="{48A668A2-AB71-46F8-D39D-62F6BBFF0A82}"/>
              </a:ext>
            </a:extLst>
          </p:cNvPr>
          <p:cNvSpPr>
            <a:spLocks noGrp="1"/>
          </p:cNvSpPr>
          <p:nvPr>
            <p:ph idx="1"/>
          </p:nvPr>
        </p:nvSpPr>
        <p:spPr>
          <a:xfrm>
            <a:off x="640080" y="2872899"/>
            <a:ext cx="4243589" cy="3320668"/>
          </a:xfrm>
        </p:spPr>
        <p:txBody>
          <a:bodyPr>
            <a:normAutofit/>
          </a:bodyPr>
          <a:lstStyle/>
          <a:p>
            <a:r>
              <a:rPr lang="en-US" sz="2200" dirty="0"/>
              <a:t>Cohen (1988) provided guidelines for effect size interpretation</a:t>
            </a:r>
          </a:p>
          <a:p>
            <a:r>
              <a:rPr lang="en-US" sz="2200" dirty="0"/>
              <a:t>Small, medium and large effect sizes were recommended to be 0.2, 0.5 and 0.8 respectively</a:t>
            </a:r>
            <a:endParaRPr lang="he-IL" sz="2200" dirty="0"/>
          </a:p>
          <a:p>
            <a:r>
              <a:rPr lang="en-US" sz="2200" dirty="0" err="1"/>
              <a:t>Brydges</a:t>
            </a:r>
            <a:r>
              <a:rPr lang="en-US" sz="2200" dirty="0"/>
              <a:t> (2019) claimed that for biomedical researches the suitable guidelines are </a:t>
            </a:r>
            <a:r>
              <a:rPr lang="en-US" sz="2200" b="1" dirty="0"/>
              <a:t>0.12, 0.26, 0.49</a:t>
            </a:r>
          </a:p>
        </p:txBody>
      </p:sp>
      <p:pic>
        <p:nvPicPr>
          <p:cNvPr id="6" name="Picture 5" descr="Desk with stethoscope and computer keyboard">
            <a:extLst>
              <a:ext uri="{FF2B5EF4-FFF2-40B4-BE49-F238E27FC236}">
                <a16:creationId xmlns:a16="http://schemas.microsoft.com/office/drawing/2014/main" id="{D1681289-72A1-98F4-7C67-A1F953A363B0}"/>
              </a:ext>
            </a:extLst>
          </p:cNvPr>
          <p:cNvPicPr>
            <a:picLocks noChangeAspect="1"/>
          </p:cNvPicPr>
          <p:nvPr/>
        </p:nvPicPr>
        <p:blipFill rotWithShape="1">
          <a:blip r:embed="rId3"/>
          <a:srcRect l="24259" r="878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3919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34190E-E8FE-9D26-A613-D320755CBEB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8781207-8FBD-8994-E574-8813ECDE6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19595D09-0061-A781-2132-F2CCC689D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4A5A75-4ABE-B11B-4005-ACB43F93D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62ECD8D-4674-341F-EB67-2439CBEE6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5A87ABA-4788-78E1-2E8B-D3055EA43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548BB9F-4694-B61D-F079-93EA6266C10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Cohen’s d</a:t>
            </a:r>
          </a:p>
        </p:txBody>
      </p:sp>
      <p:pic>
        <p:nvPicPr>
          <p:cNvPr id="4" name="Picture 3">
            <a:extLst>
              <a:ext uri="{FF2B5EF4-FFF2-40B4-BE49-F238E27FC236}">
                <a16:creationId xmlns:a16="http://schemas.microsoft.com/office/drawing/2014/main" id="{F7252EE6-16C1-512E-F1CE-F37BCB17313D}"/>
              </a:ext>
            </a:extLst>
          </p:cNvPr>
          <p:cNvPicPr>
            <a:picLocks noChangeAspect="1"/>
          </p:cNvPicPr>
          <p:nvPr/>
        </p:nvPicPr>
        <p:blipFill>
          <a:blip r:embed="rId3"/>
          <a:stretch>
            <a:fillRect/>
          </a:stretch>
        </p:blipFill>
        <p:spPr>
          <a:xfrm>
            <a:off x="483234" y="1684654"/>
            <a:ext cx="11276965" cy="4988106"/>
          </a:xfrm>
          <a:prstGeom prst="rect">
            <a:avLst/>
          </a:prstGeom>
        </p:spPr>
      </p:pic>
    </p:spTree>
    <p:extLst>
      <p:ext uri="{BB962C8B-B14F-4D97-AF65-F5344CB8AC3E}">
        <p14:creationId xmlns:p14="http://schemas.microsoft.com/office/powerpoint/2010/main" val="3241129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785AA5-749E-611B-CFC4-A9A00A7CD16C}"/>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19AE698-D992-73ED-9532-A0755CBA1A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1084D51-BCBF-92A1-0F61-0AA59F1B73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4" name="Rectangle 23">
              <a:extLst>
                <a:ext uri="{FF2B5EF4-FFF2-40B4-BE49-F238E27FC236}">
                  <a16:creationId xmlns:a16="http://schemas.microsoft.com/office/drawing/2014/main" id="{80DDABC4-C83F-FF57-4919-92698232E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5251914-C10C-D3CD-1347-520277E76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9F16C6C-22AF-7CC9-7764-48F47274A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C1675BE-2656-142F-48AA-5F362891EFC4}"/>
              </a:ext>
            </a:extLst>
          </p:cNvPr>
          <p:cNvSpPr>
            <a:spLocks noGrp="1"/>
          </p:cNvSpPr>
          <p:nvPr>
            <p:ph type="title"/>
          </p:nvPr>
        </p:nvSpPr>
        <p:spPr>
          <a:xfrm>
            <a:off x="1371598" y="319314"/>
            <a:ext cx="9477377" cy="1030515"/>
          </a:xfrm>
        </p:spPr>
        <p:txBody>
          <a:bodyPr anchor="ctr">
            <a:normAutofit/>
          </a:bodyPr>
          <a:lstStyle/>
          <a:p>
            <a:r>
              <a:rPr lang="en-US" sz="4000" dirty="0">
                <a:solidFill>
                  <a:srgbClr val="FFFFFF"/>
                </a:solidFill>
              </a:rPr>
              <a:t>Cohen’s d – Heatmap </a:t>
            </a:r>
            <a:endParaRPr lang="LID4096" sz="4000" dirty="0">
              <a:solidFill>
                <a:srgbClr val="FFFFFF"/>
              </a:solidFill>
            </a:endParaRPr>
          </a:p>
        </p:txBody>
      </p:sp>
      <p:sp>
        <p:nvSpPr>
          <p:cNvPr id="7" name="Content Placeholder 6">
            <a:extLst>
              <a:ext uri="{FF2B5EF4-FFF2-40B4-BE49-F238E27FC236}">
                <a16:creationId xmlns:a16="http://schemas.microsoft.com/office/drawing/2014/main" id="{5AA8D434-3BDC-5D29-81D4-FBBE43EA0A5A}"/>
              </a:ext>
            </a:extLst>
          </p:cNvPr>
          <p:cNvSpPr>
            <a:spLocks noGrp="1"/>
          </p:cNvSpPr>
          <p:nvPr>
            <p:ph idx="1"/>
          </p:nvPr>
        </p:nvSpPr>
        <p:spPr/>
        <p:txBody>
          <a:bodyPr>
            <a:normAutofit/>
          </a:bodyPr>
          <a:lstStyle/>
          <a:p>
            <a:pPr marL="0" indent="0" algn="just">
              <a:lnSpc>
                <a:spcPct val="150000"/>
              </a:lnSpc>
              <a:spcAft>
                <a:spcPts val="8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heatmap graph below displays the results of Cohen's d for laboratory tests selected in the preliminary stage and bootstrapping analysis. The Y-axis shows the names of laboratory tests, while the X-axis represents the period for which the effect size was calculated. Each cell color represents Cohen's d result of the test appearing on the Y-axis and the period appearing on the X-axis. The color legend is displayed in the bar next to the plot. Periods where Cohen's d was not calculated due to an unrepresentative number of data are shown in white.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54541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F21890-ECD3-0666-4DDE-54A96CEDA864}"/>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DDD78DFF-6C02-B891-B2C8-4F44BA0F7D4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Cohen’s d – Heatmap</a:t>
            </a:r>
          </a:p>
        </p:txBody>
      </p:sp>
      <p:pic>
        <p:nvPicPr>
          <p:cNvPr id="4" name="Picture 3" descr="A picture containing text, screenshot, colorfulness, rectangle&#10;&#10;Description automatically generated">
            <a:extLst>
              <a:ext uri="{FF2B5EF4-FFF2-40B4-BE49-F238E27FC236}">
                <a16:creationId xmlns:a16="http://schemas.microsoft.com/office/drawing/2014/main" id="{8D294324-958C-1E18-1321-F9EB4D8F5E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0810" y="506415"/>
            <a:ext cx="7817317" cy="5862988"/>
          </a:xfrm>
          <a:prstGeom prst="rect">
            <a:avLst/>
          </a:prstGeom>
        </p:spPr>
      </p:pic>
      <p:sp>
        <p:nvSpPr>
          <p:cNvPr id="6" name="TextBox 5">
            <a:extLst>
              <a:ext uri="{FF2B5EF4-FFF2-40B4-BE49-F238E27FC236}">
                <a16:creationId xmlns:a16="http://schemas.microsoft.com/office/drawing/2014/main" id="{8B9BFFBC-C15C-3AB2-BAB2-FA47CA3CCBAC}"/>
              </a:ext>
            </a:extLst>
          </p:cNvPr>
          <p:cNvSpPr txBox="1"/>
          <p:nvPr/>
        </p:nvSpPr>
        <p:spPr>
          <a:xfrm>
            <a:off x="4678878" y="6462907"/>
            <a:ext cx="7255823" cy="307777"/>
          </a:xfrm>
          <a:prstGeom prst="rect">
            <a:avLst/>
          </a:prstGeom>
          <a:noFill/>
        </p:spPr>
        <p:txBody>
          <a:bodyPr wrap="square">
            <a:spAutoFit/>
          </a:bodyPr>
          <a:lstStyle/>
          <a:p>
            <a:pPr algn="l">
              <a:spcAft>
                <a:spcPts val="100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a:t>
            </a:r>
            <a:r>
              <a:rPr lang="en-US" sz="1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6</a:t>
            </a: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Cohen's d over time prior diagnosis (in half years) for the chosen laboratory test</a:t>
            </a:r>
          </a:p>
        </p:txBody>
      </p:sp>
    </p:spTree>
    <p:extLst>
      <p:ext uri="{BB962C8B-B14F-4D97-AF65-F5344CB8AC3E}">
        <p14:creationId xmlns:p14="http://schemas.microsoft.com/office/powerpoint/2010/main" val="3483242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66503A-27A7-74E7-F44C-52BE600507CC}"/>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B792B1-AAC5-2AD8-79B2-E6E5CAFEF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E5DC464-DB96-634B-AF2A-C660BFAF83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4" name="Rectangle 23">
              <a:extLst>
                <a:ext uri="{FF2B5EF4-FFF2-40B4-BE49-F238E27FC236}">
                  <a16:creationId xmlns:a16="http://schemas.microsoft.com/office/drawing/2014/main" id="{91E8AE80-9D0B-0951-5EF4-D56ECF288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6F64281-EABB-1870-DEE1-8375153E0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DED7E08-8BFA-010C-30C8-FE2881B6C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C70CC3C-2B38-8E82-F093-B1EFFEE4DEB4}"/>
              </a:ext>
            </a:extLst>
          </p:cNvPr>
          <p:cNvSpPr>
            <a:spLocks noGrp="1"/>
          </p:cNvSpPr>
          <p:nvPr>
            <p:ph type="title"/>
          </p:nvPr>
        </p:nvSpPr>
        <p:spPr>
          <a:xfrm>
            <a:off x="1371598" y="319314"/>
            <a:ext cx="9477377" cy="1030515"/>
          </a:xfrm>
        </p:spPr>
        <p:txBody>
          <a:bodyPr anchor="ctr">
            <a:normAutofit/>
          </a:bodyPr>
          <a:lstStyle/>
          <a:p>
            <a:r>
              <a:rPr lang="en-US" sz="4000" dirty="0">
                <a:solidFill>
                  <a:srgbClr val="FFFFFF"/>
                </a:solidFill>
              </a:rPr>
              <a:t>Cohen’s d – Heatmap </a:t>
            </a:r>
            <a:endParaRPr lang="LID4096" sz="4000" dirty="0">
              <a:solidFill>
                <a:srgbClr val="FFFFFF"/>
              </a:solidFill>
            </a:endParaRPr>
          </a:p>
        </p:txBody>
      </p:sp>
      <p:sp>
        <p:nvSpPr>
          <p:cNvPr id="7" name="Content Placeholder 6">
            <a:extLst>
              <a:ext uri="{FF2B5EF4-FFF2-40B4-BE49-F238E27FC236}">
                <a16:creationId xmlns:a16="http://schemas.microsoft.com/office/drawing/2014/main" id="{E87CD873-FB9B-F635-DC1E-F0D474AB66BB}"/>
              </a:ext>
            </a:extLst>
          </p:cNvPr>
          <p:cNvSpPr>
            <a:spLocks noGrp="1"/>
          </p:cNvSpPr>
          <p:nvPr>
            <p:ph idx="1"/>
          </p:nvPr>
        </p:nvSpPr>
        <p:spPr>
          <a:xfrm>
            <a:off x="838200" y="1825624"/>
            <a:ext cx="10515600" cy="4713061"/>
          </a:xfrm>
        </p:spPr>
        <p:txBody>
          <a:bodyPr>
            <a:normAutofit fontScale="85000" lnSpcReduction="10000"/>
          </a:bodyPr>
          <a:lstStyle/>
          <a:p>
            <a:pPr algn="just">
              <a:lnSpc>
                <a:spcPct val="12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As can be seen, the highest effect size appears for the differences between the prediabetes group and the control in the results of the glucose test. This effect size began to increase 10 years (20 half years) before the reference date and reached a value above 0.5 as early as 6 years before the diagnosis. This is consistent with the literature, which suggests that glucose is one of the key factors in the diagnosis of prediabetes, but here we find it diagnostic already 6 years before the formal definition of prediabetes. </a:t>
            </a:r>
          </a:p>
          <a:p>
            <a:pPr algn="just">
              <a:lnSpc>
                <a:spcPct val="12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In addition, as expected, A1C reached high effect sizes 6 years prior to the reference date once there was enough data to perform the test. However, the effect size began to decrease 2.5 years before the diagnosis, possibly due to a lack of data for this test. </a:t>
            </a:r>
          </a:p>
          <a:p>
            <a:pPr algn="just">
              <a:lnSpc>
                <a:spcPct val="12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effect sizes of Complement C3 and glucose after 50g are very high although not always consistently. However, it is possible that this inconsistency is also due to lack of data in these relatively rare tests. </a:t>
            </a:r>
          </a:p>
          <a:p>
            <a:pPr algn="just">
              <a:lnSpc>
                <a:spcPct val="12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In addition, VLDL shows a gradual increase as the reference/diagnosis dates approach, with its effect size already surpassing 0.5 two years before the diagnosis. </a:t>
            </a:r>
          </a:p>
          <a:p>
            <a:pPr algn="just">
              <a:lnSpc>
                <a:spcPct val="12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Triglycerides and Cholesterol HDL ratio also show relatively high values.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2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As per the information provided in the previous Section, these findings are in alignment with the literature.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1532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9E945A-BED2-8725-F1C0-D245A77A2D7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AB8DBFA-781A-205B-408B-5B3588358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6BA689C-B227-5FFF-CBC8-2A18B3087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199424E-5365-1810-BAB1-FFD5C9C29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D0E5B1D-1D76-D5B7-6CC0-311949E39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BD733BB-D6AE-49AE-CAA5-484463453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7A7221-2DA7-9BDD-6BDD-FC75BDBB648B}"/>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Risk Factors</a:t>
            </a:r>
            <a:endParaRPr lang="LID4096" sz="4000" dirty="0">
              <a:solidFill>
                <a:srgbClr val="FFFFFF"/>
              </a:solidFill>
            </a:endParaRPr>
          </a:p>
        </p:txBody>
      </p:sp>
      <p:graphicFrame>
        <p:nvGraphicFramePr>
          <p:cNvPr id="4" name="Diagram 3">
            <a:extLst>
              <a:ext uri="{FF2B5EF4-FFF2-40B4-BE49-F238E27FC236}">
                <a16:creationId xmlns:a16="http://schemas.microsoft.com/office/drawing/2014/main" id="{B333BC93-24F0-DAA8-1845-C9FE50BD409E}"/>
              </a:ext>
            </a:extLst>
          </p:cNvPr>
          <p:cNvGraphicFramePr/>
          <p:nvPr/>
        </p:nvGraphicFramePr>
        <p:xfrm>
          <a:off x="570592" y="1717898"/>
          <a:ext cx="9895950" cy="4845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9341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1DAEF0-1BA2-827F-3AA9-A3C6D4A09B36}"/>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2F0A878-E120-AA79-FFB8-3294C244EF7C}"/>
              </a:ext>
            </a:extLst>
          </p:cNvPr>
          <p:cNvSpPr>
            <a:spLocks noGrp="1"/>
          </p:cNvSpPr>
          <p:nvPr>
            <p:ph type="title"/>
          </p:nvPr>
        </p:nvSpPr>
        <p:spPr>
          <a:xfrm>
            <a:off x="603490" y="753728"/>
            <a:ext cx="8208264" cy="1719072"/>
          </a:xfrm>
        </p:spPr>
        <p:txBody>
          <a:bodyPr vert="horz" lIns="91440" tIns="45720" rIns="91440" bIns="45720" rtlCol="0" anchor="b">
            <a:normAutofit/>
          </a:bodyPr>
          <a:lstStyle/>
          <a:p>
            <a:r>
              <a:rPr lang="en-US" sz="5400" kern="1200" dirty="0">
                <a:solidFill>
                  <a:schemeClr val="tx1"/>
                </a:solidFill>
                <a:latin typeface="+mj-lt"/>
                <a:ea typeface="+mj-ea"/>
                <a:cs typeface="+mj-cs"/>
              </a:rPr>
              <a:t>Feature </a:t>
            </a:r>
            <a:r>
              <a:rPr lang="en-US" sz="5400" dirty="0"/>
              <a:t>Selection </a:t>
            </a:r>
            <a:br>
              <a:rPr lang="en-US" sz="5400" dirty="0"/>
            </a:br>
            <a:r>
              <a:rPr lang="en-US" sz="5400" kern="1200" dirty="0">
                <a:solidFill>
                  <a:schemeClr val="tx1"/>
                </a:solidFill>
                <a:latin typeface="+mj-lt"/>
                <a:ea typeface="+mj-ea"/>
                <a:cs typeface="+mj-cs"/>
              </a:rPr>
              <a:t>Results</a:t>
            </a:r>
          </a:p>
        </p:txBody>
      </p:sp>
      <p:sp>
        <p:nvSpPr>
          <p:cNvPr id="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B641446-3769-E4A9-E613-BC597852294E}"/>
              </a:ext>
            </a:extLst>
          </p:cNvPr>
          <p:cNvSpPr txBox="1"/>
          <p:nvPr/>
        </p:nvSpPr>
        <p:spPr>
          <a:xfrm>
            <a:off x="142875" y="2793956"/>
            <a:ext cx="4776258" cy="3410712"/>
          </a:xfrm>
          <a:prstGeom prst="rect">
            <a:avLst/>
          </a:prstGeom>
        </p:spPr>
        <p:txBody>
          <a:bodyPr vert="horz" lIns="91440" tIns="45720" rIns="91440" bIns="45720" rtlCol="0" anchor="t">
            <a:normAutofit/>
          </a:bodyPr>
          <a:lstStyle/>
          <a:p>
            <a:pPr marL="285750" indent="-228600">
              <a:lnSpc>
                <a:spcPct val="90000"/>
              </a:lnSpc>
              <a:spcAft>
                <a:spcPts val="800"/>
              </a:spcAft>
              <a:buFont typeface="Arial" panose="020B0604020202020204" pitchFamily="34" charset="0"/>
              <a:buChar char="•"/>
            </a:pPr>
            <a:r>
              <a:rPr lang="en-US" sz="2000" dirty="0"/>
              <a:t>We recommend to define n=500.</a:t>
            </a:r>
          </a:p>
          <a:p>
            <a:pPr marL="285750" indent="-228600">
              <a:lnSpc>
                <a:spcPct val="90000"/>
              </a:lnSpc>
              <a:spcAft>
                <a:spcPts val="800"/>
              </a:spcAft>
              <a:buFont typeface="Arial" panose="020B0604020202020204" pitchFamily="34" charset="0"/>
              <a:buChar char="•"/>
            </a:pPr>
            <a:r>
              <a:rPr lang="en-US" sz="2000" dirty="0"/>
              <a:t>The most significant lab tests: </a:t>
            </a:r>
            <a:br>
              <a:rPr lang="en-US" sz="2000" dirty="0"/>
            </a:br>
            <a:r>
              <a:rPr lang="en-US" sz="2000" dirty="0"/>
              <a:t>Glucose, VLDL, Triglycerides, Gamma GGT, Cholesterol HDL Ratio, Uric Acid, C3, Non HDL Cholesterol, Glucose after 50g, HBA1C, ALT, Cholesterol HDL, LDH, Phosphate Alkaline, CRP. </a:t>
            </a:r>
          </a:p>
          <a:p>
            <a:pPr marL="285750" indent="-228600">
              <a:lnSpc>
                <a:spcPct val="90000"/>
              </a:lnSpc>
              <a:spcAft>
                <a:spcPts val="800"/>
              </a:spcAft>
              <a:buFont typeface="Arial" panose="020B0604020202020204" pitchFamily="34" charset="0"/>
              <a:buChar char="•"/>
            </a:pPr>
            <a:r>
              <a:rPr lang="en-US" sz="2000" dirty="0"/>
              <a:t>These 15 lab tests are the selected features.</a:t>
            </a:r>
          </a:p>
        </p:txBody>
      </p:sp>
      <p:pic>
        <p:nvPicPr>
          <p:cNvPr id="4" name="תמונה 9" descr="A graph with blue and white bars&#10;&#10;Description automatically generated">
            <a:extLst>
              <a:ext uri="{FF2B5EF4-FFF2-40B4-BE49-F238E27FC236}">
                <a16:creationId xmlns:a16="http://schemas.microsoft.com/office/drawing/2014/main" id="{21CD0CBB-58D1-5218-2DA0-659EF0B10D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6871" y="1134362"/>
            <a:ext cx="6130707" cy="4768328"/>
          </a:xfrm>
          <a:prstGeom prst="rect">
            <a:avLst/>
          </a:prstGeom>
          <a:noFill/>
          <a:ln>
            <a:noFill/>
          </a:ln>
        </p:spPr>
      </p:pic>
    </p:spTree>
    <p:extLst>
      <p:ext uri="{BB962C8B-B14F-4D97-AF65-F5344CB8AC3E}">
        <p14:creationId xmlns:p14="http://schemas.microsoft.com/office/powerpoint/2010/main" val="3036057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FDB785-44CA-1FD3-A565-CCD4EB0DFC7C}"/>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A5AB367-C968-578F-BF10-ED41D311D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37CDCB1A-2653-9077-194B-6F2A3BC48B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4" name="Rectangle 23">
              <a:extLst>
                <a:ext uri="{FF2B5EF4-FFF2-40B4-BE49-F238E27FC236}">
                  <a16:creationId xmlns:a16="http://schemas.microsoft.com/office/drawing/2014/main" id="{6BBB9708-8A55-21B3-4180-74E14E161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A661CB8-4950-910E-E09F-1D46B9566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2CDE22E-1272-74B2-71A5-7F258115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D042DCA-CB2E-FE36-E2C1-8387C2E76C70}"/>
              </a:ext>
            </a:extLst>
          </p:cNvPr>
          <p:cNvSpPr>
            <a:spLocks noGrp="1"/>
          </p:cNvSpPr>
          <p:nvPr>
            <p:ph type="title"/>
          </p:nvPr>
        </p:nvSpPr>
        <p:spPr>
          <a:xfrm>
            <a:off x="932211" y="319621"/>
            <a:ext cx="9477377" cy="1030515"/>
          </a:xfrm>
        </p:spPr>
        <p:txBody>
          <a:bodyPr anchor="ctr">
            <a:normAutofit/>
          </a:bodyPr>
          <a:lstStyle/>
          <a:p>
            <a:r>
              <a:rPr lang="en-US" sz="4000" dirty="0">
                <a:solidFill>
                  <a:srgbClr val="FFFFFF"/>
                </a:solidFill>
              </a:rPr>
              <a:t>Plots for Selected Lab Tests over Time</a:t>
            </a:r>
            <a:endParaRPr lang="LID4096" sz="4000" dirty="0">
              <a:solidFill>
                <a:srgbClr val="FFFFFF"/>
              </a:solidFill>
            </a:endParaRPr>
          </a:p>
        </p:txBody>
      </p:sp>
      <p:sp>
        <p:nvSpPr>
          <p:cNvPr id="7" name="Content Placeholder 6">
            <a:extLst>
              <a:ext uri="{FF2B5EF4-FFF2-40B4-BE49-F238E27FC236}">
                <a16:creationId xmlns:a16="http://schemas.microsoft.com/office/drawing/2014/main" id="{17CF1A43-F82E-A3A4-F0A0-B3C7F7B66092}"/>
              </a:ext>
            </a:extLst>
          </p:cNvPr>
          <p:cNvSpPr>
            <a:spLocks noGrp="1"/>
          </p:cNvSpPr>
          <p:nvPr>
            <p:ph idx="1"/>
          </p:nvPr>
        </p:nvSpPr>
        <p:spPr>
          <a:xfrm>
            <a:off x="304800" y="1825625"/>
            <a:ext cx="11049000" cy="4351338"/>
          </a:xfrm>
        </p:spPr>
        <p:txBody>
          <a:bodyPr>
            <a:normAutofit/>
          </a:bodyPr>
          <a:lstStyle/>
          <a:p>
            <a:pPr marL="0" indent="0" algn="just">
              <a:lnSpc>
                <a:spcPct val="150000"/>
              </a:lnSpc>
              <a:spcAft>
                <a:spcPts val="8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following figures demonstrate the differences between the prediabetes and controls groups over the selected 15 laboratory tests and BMI. These graphs present a comparative trajectory of the laboratory tests over time, leading up to the diagnosis date. The X-axis represents the time dimension, years prior to the diagnosis date, spanning from -12 to 0 years. The Y-axis shows the tests with their measurement units. The prediabetes group is represented by the red line and the control group by the blue line. The shaded line represents the actual group mean value for a laboratory test at a specific time, while the bold line represents a moving average over the lats 1.5 years. The shaded regions around these lines represent confidence interval (α=0.05). The numbers on the lines represent the number of patients added to the group’s meaning in the specific time point. The laboratory and BMI tests that were not too missing are shown, whereas the results for the rest of the tests appear in the appendices.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81093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389D3B-A1B9-6B8F-FEAF-546B3CF0BDD5}"/>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A2203DA-553D-AC3B-9B84-B4628EB6B06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 Glucose over time for prediabetes and control</a:t>
            </a:r>
          </a:p>
        </p:txBody>
      </p:sp>
      <p:pic>
        <p:nvPicPr>
          <p:cNvPr id="6" name="Picture 5">
            <a:extLst>
              <a:ext uri="{FF2B5EF4-FFF2-40B4-BE49-F238E27FC236}">
                <a16:creationId xmlns:a16="http://schemas.microsoft.com/office/drawing/2014/main" id="{B96E9838-CF24-FD77-90E7-2EE045847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4242922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D550A3-FF62-050D-C9C8-FAEC2AE0A2B9}"/>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35B0C05-7701-36D9-336E-34232CBC5F8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2</a:t>
            </a:r>
            <a:r>
              <a:rPr lang="en-US" sz="4000" dirty="0">
                <a:solidFill>
                  <a:srgbClr val="FFFFFF"/>
                </a:solidFill>
              </a:rPr>
              <a:t>:</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HDL over time for prediabetes and control</a:t>
            </a:r>
          </a:p>
        </p:txBody>
      </p:sp>
      <p:pic>
        <p:nvPicPr>
          <p:cNvPr id="3" name="Picture 2" descr="A graph of a patient with red and blue lines&#10;&#10;Description automatically generated">
            <a:extLst>
              <a:ext uri="{FF2B5EF4-FFF2-40B4-BE49-F238E27FC236}">
                <a16:creationId xmlns:a16="http://schemas.microsoft.com/office/drawing/2014/main" id="{221C4F2B-27E2-59B5-9022-52E85D726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21680229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BEB3BA-AE60-3FB6-B0EB-0A83DF68FDEE}"/>
            </a:ext>
          </a:extLst>
        </p:cNvPr>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CD2071F-F893-0AC4-CB77-D63488384CD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3: Triglycerides over time for prediabetes and control</a:t>
            </a:r>
          </a:p>
        </p:txBody>
      </p:sp>
      <p:pic>
        <p:nvPicPr>
          <p:cNvPr id="4" name="Picture 3">
            <a:extLst>
              <a:ext uri="{FF2B5EF4-FFF2-40B4-BE49-F238E27FC236}">
                <a16:creationId xmlns:a16="http://schemas.microsoft.com/office/drawing/2014/main" id="{14B9373A-FEA1-F343-F08E-CF6C77621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2236993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75D23C-1020-3B9E-F6B6-C4D4CF060E4D}"/>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Shape 9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DD481B0-1BF9-142A-2629-D7EB7A79E37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4</a:t>
            </a:r>
            <a:r>
              <a:rPr lang="en-US" sz="4000" dirty="0">
                <a:solidFill>
                  <a:srgbClr val="FFFFFF"/>
                </a:solidFill>
              </a:rPr>
              <a:t>:</a:t>
            </a:r>
            <a:r>
              <a:rPr lang="en-US" sz="4000" kern="1200" dirty="0">
                <a:solidFill>
                  <a:srgbClr val="FFFFFF"/>
                </a:solidFill>
                <a:latin typeface="+mj-lt"/>
                <a:ea typeface="+mj-ea"/>
                <a:cs typeface="+mj-cs"/>
              </a:rPr>
              <a:t> Phosphatase over time for prediabetes and control</a:t>
            </a:r>
          </a:p>
        </p:txBody>
      </p:sp>
      <p:pic>
        <p:nvPicPr>
          <p:cNvPr id="5" name="Picture 4" descr="A graph of a number of patients&#10;&#10;Description automatically generated with medium confidence">
            <a:extLst>
              <a:ext uri="{FF2B5EF4-FFF2-40B4-BE49-F238E27FC236}">
                <a16:creationId xmlns:a16="http://schemas.microsoft.com/office/drawing/2014/main" id="{2E421DF6-8143-C947-3686-85B8EF411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4280298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696359-F6A8-C8A3-6E4B-61C136D56664}"/>
            </a:ext>
          </a:extLst>
        </p:cNvPr>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5CB9275-B160-B6E7-A926-BBA7B5C5F90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5: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ALT (GPT) over time for prediabetes and control</a:t>
            </a:r>
          </a:p>
        </p:txBody>
      </p:sp>
      <p:pic>
        <p:nvPicPr>
          <p:cNvPr id="3" name="Picture 2">
            <a:extLst>
              <a:ext uri="{FF2B5EF4-FFF2-40B4-BE49-F238E27FC236}">
                <a16:creationId xmlns:a16="http://schemas.microsoft.com/office/drawing/2014/main" id="{CB9F2FC2-A987-CF9A-D01B-76AA486EF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96085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83F53F-D3CA-E47C-5101-7F2E8E67301A}"/>
            </a:ext>
          </a:extLst>
        </p:cNvPr>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Shape 1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771046D-D252-D6DE-19A9-8F2B058148B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6: </a:t>
            </a:r>
            <a:br>
              <a:rPr lang="en-US" sz="4000" kern="1200" dirty="0">
                <a:solidFill>
                  <a:srgbClr val="FFFFFF"/>
                </a:solidFill>
                <a:latin typeface="+mj-lt"/>
                <a:ea typeface="+mj-ea"/>
                <a:cs typeface="+mj-cs"/>
              </a:rPr>
            </a:br>
            <a:r>
              <a:rPr lang="en-US" sz="4000" dirty="0">
                <a:solidFill>
                  <a:srgbClr val="FFFFFF"/>
                </a:solidFill>
              </a:rPr>
              <a:t>Uric Acid</a:t>
            </a:r>
            <a:r>
              <a:rPr lang="en-US" sz="4000" kern="1200" dirty="0">
                <a:solidFill>
                  <a:srgbClr val="FFFFFF"/>
                </a:solidFill>
                <a:latin typeface="+mj-lt"/>
                <a:ea typeface="+mj-ea"/>
                <a:cs typeface="+mj-cs"/>
              </a:rPr>
              <a:t> over time for prediabetes and control</a:t>
            </a:r>
          </a:p>
        </p:txBody>
      </p:sp>
      <p:pic>
        <p:nvPicPr>
          <p:cNvPr id="5" name="Picture 4" descr="A graph of a number of patients&#10;&#10;Description automatically generated with medium confidence">
            <a:extLst>
              <a:ext uri="{FF2B5EF4-FFF2-40B4-BE49-F238E27FC236}">
                <a16:creationId xmlns:a16="http://schemas.microsoft.com/office/drawing/2014/main" id="{8C1DFEFE-3F4A-B59F-5890-21EC003DF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3297646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0DAE62-C975-EB06-9867-EC96D9A85055}"/>
            </a:ext>
          </a:extLst>
        </p:cNvPr>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82AA908F-95D7-10C8-AD01-CFDB82FE1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91E0A39-DB2C-157D-8911-6C2E025A7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72A79FD0-D840-DE44-33A6-E1E0B9853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61F9FA9-5DE9-FFE1-0EE9-17A7E9177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CC02C0C7-C3E9-BCAF-42BA-A1FC3E32D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1B303D-6E63-FDA6-5E47-6486426DF65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7: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BMI over time for prediabetes and control</a:t>
            </a:r>
          </a:p>
        </p:txBody>
      </p:sp>
      <p:pic>
        <p:nvPicPr>
          <p:cNvPr id="3" name="Picture 2" descr="A graph showing the number of patients with the number of patients with the number of patients with the number of patients with the number of patients with the number of patients with the number of patients with the&#10;&#10;Description automatically generated">
            <a:extLst>
              <a:ext uri="{FF2B5EF4-FFF2-40B4-BE49-F238E27FC236}">
                <a16:creationId xmlns:a16="http://schemas.microsoft.com/office/drawing/2014/main" id="{50084C9F-2DD2-8344-8736-EEF5649C3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6"/>
            <a:ext cx="7225748" cy="4335448"/>
          </a:xfrm>
          <a:prstGeom prst="rect">
            <a:avLst/>
          </a:prstGeom>
        </p:spPr>
      </p:pic>
    </p:spTree>
    <p:extLst>
      <p:ext uri="{BB962C8B-B14F-4D97-AF65-F5344CB8AC3E}">
        <p14:creationId xmlns:p14="http://schemas.microsoft.com/office/powerpoint/2010/main" val="2622906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509D810-AFE4-6022-EEEC-2A92AFFD3F9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20EDCC0-6BAD-7127-8F2C-C3D8305D2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9F1D0C9-9643-86A6-1E83-64D04EBBDB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4" name="Rectangle 23">
              <a:extLst>
                <a:ext uri="{FF2B5EF4-FFF2-40B4-BE49-F238E27FC236}">
                  <a16:creationId xmlns:a16="http://schemas.microsoft.com/office/drawing/2014/main" id="{B3FA219B-6FE6-23DF-E57C-94AFDB5AF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06C9F75-E49E-9DF4-6202-90941EF20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479250D-7216-A867-3DE3-6F510E261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B825E20-ADFD-DDAD-7D24-49737ACF3D85}"/>
              </a:ext>
            </a:extLst>
          </p:cNvPr>
          <p:cNvSpPr>
            <a:spLocks noGrp="1"/>
          </p:cNvSpPr>
          <p:nvPr>
            <p:ph type="title"/>
          </p:nvPr>
        </p:nvSpPr>
        <p:spPr>
          <a:xfrm>
            <a:off x="932211" y="319621"/>
            <a:ext cx="9477377" cy="1030515"/>
          </a:xfrm>
        </p:spPr>
        <p:txBody>
          <a:bodyPr anchor="ctr">
            <a:normAutofit/>
          </a:bodyPr>
          <a:lstStyle/>
          <a:p>
            <a:r>
              <a:rPr lang="en-US" sz="4000" dirty="0">
                <a:solidFill>
                  <a:srgbClr val="FFFFFF"/>
                </a:solidFill>
              </a:rPr>
              <a:t>Lab tests with high rate of missing values</a:t>
            </a:r>
            <a:endParaRPr lang="LID4096" sz="4000" dirty="0">
              <a:solidFill>
                <a:srgbClr val="FFFFFF"/>
              </a:solidFill>
            </a:endParaRPr>
          </a:p>
        </p:txBody>
      </p:sp>
      <p:sp>
        <p:nvSpPr>
          <p:cNvPr id="7" name="Content Placeholder 6">
            <a:extLst>
              <a:ext uri="{FF2B5EF4-FFF2-40B4-BE49-F238E27FC236}">
                <a16:creationId xmlns:a16="http://schemas.microsoft.com/office/drawing/2014/main" id="{E1373D08-08F6-3F5A-0525-5025D112FBE3}"/>
              </a:ext>
            </a:extLst>
          </p:cNvPr>
          <p:cNvSpPr>
            <a:spLocks noGrp="1"/>
          </p:cNvSpPr>
          <p:nvPr>
            <p:ph idx="1"/>
          </p:nvPr>
        </p:nvSpPr>
        <p:spPr>
          <a:xfrm>
            <a:off x="389415" y="1895082"/>
            <a:ext cx="11182350" cy="2200110"/>
          </a:xfrm>
        </p:spPr>
        <p:txBody>
          <a:bodyPr>
            <a:normAutofit/>
          </a:bodyPr>
          <a:lstStyle/>
          <a:p>
            <a:pPr marL="0" indent="0">
              <a:lnSpc>
                <a:spcPct val="107000"/>
              </a:lnSpc>
              <a:spcAft>
                <a:spcPts val="800"/>
              </a:spcAft>
              <a:buNone/>
            </a:pPr>
            <a:r>
              <a:rPr lang="en-US" sz="2000" b="1" dirty="0">
                <a:effectLst/>
                <a:latin typeface="Times New Roman" panose="02020603050405020304" pitchFamily="18" charset="0"/>
                <a:ea typeface="Calibri" panose="020F0502020204030204" pitchFamily="34" charset="0"/>
                <a:cs typeface="Arial" panose="020B0604020202020204" pitchFamily="34" charset="0"/>
              </a:rPr>
              <a:t>Graphs fitting the differences between patients who will be prediabetes and controls, over time depicting the progression for laboratory tests that did not pass the threshold (60%) for entry into the CDDRL algorithm due to many missing values.</a:t>
            </a:r>
          </a:p>
          <a:p>
            <a:pPr marL="0" indent="0">
              <a:lnSpc>
                <a:spcPct val="107000"/>
              </a:lnSpc>
              <a:spcAft>
                <a:spcPts val="800"/>
              </a:spcAft>
              <a:buNone/>
            </a:pPr>
            <a:r>
              <a:rPr lang="en-US" sz="2000" b="1" dirty="0">
                <a:latin typeface="Times New Roman" panose="02020603050405020304" pitchFamily="18" charset="0"/>
                <a:ea typeface="Calibri" panose="020F0502020204030204" pitchFamily="34" charset="0"/>
                <a:cs typeface="Arial" panose="020B0604020202020204" pitchFamily="34" charset="0"/>
              </a:rPr>
              <a:t>The tests that didn’t pass : </a:t>
            </a:r>
            <a:r>
              <a:rPr lang="en-US" sz="2000" dirty="0">
                <a:latin typeface="Times New Roman" panose="02020603050405020304" pitchFamily="18" charset="0"/>
                <a:ea typeface="Calibri" panose="020F0502020204030204" pitchFamily="34" charset="0"/>
                <a:cs typeface="Arial" panose="020B0604020202020204" pitchFamily="34" charset="0"/>
              </a:rPr>
              <a:t>A1C, Glucose after 50g, C3, CRP, GGT, LDH, Non-HDL, HDL-Ratio, VLDL</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42816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3C9DC7-3C99-81F5-9837-61FE732C4C59}"/>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76E7F08-9018-8B49-60B9-5E19217C5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53AC0BA-4CA6-348F-05DD-80FF7BD1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AF2801C-B5D0-B7E4-0821-75E0676F6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199EA7B-A9DD-1397-3EEE-12CD95ACE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D9ABF82-CBEC-F503-1B3C-4DCBF8FE7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A06EEA92-44D9-A674-84B4-FC515E907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15FB52B6-8FC6-1BC0-E585-4FD69C1CFF86}"/>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err="1">
                <a:solidFill>
                  <a:srgbClr val="FFFFFF"/>
                </a:solidFill>
              </a:rPr>
              <a:t>Clalit</a:t>
            </a:r>
            <a:r>
              <a:rPr lang="en-US" dirty="0">
                <a:solidFill>
                  <a:srgbClr val="FFFFFF"/>
                </a:solidFill>
              </a:rPr>
              <a:t> Flowcharts</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960028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CF0EEC-B777-9A7B-BA48-A54CB8F00AC5}"/>
            </a:ext>
          </a:extLst>
        </p:cNvPr>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Shape 1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7480390-6DD2-9C36-88BE-819FB071452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a:t>
            </a:r>
            <a:r>
              <a:rPr lang="en-US" sz="4000" dirty="0">
                <a:solidFill>
                  <a:srgbClr val="FFFFFF"/>
                </a:solidFill>
              </a:rPr>
              <a:t>8</a:t>
            </a:r>
            <a:r>
              <a:rPr lang="en-US" sz="4000" kern="1200" dirty="0">
                <a:solidFill>
                  <a:srgbClr val="FFFFFF"/>
                </a:solidFill>
                <a:latin typeface="+mj-lt"/>
                <a:ea typeface="+mj-ea"/>
                <a:cs typeface="+mj-cs"/>
              </a:rPr>
              <a:t>: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A1C over time for prediabetes and control</a:t>
            </a:r>
          </a:p>
        </p:txBody>
      </p:sp>
      <p:pic>
        <p:nvPicPr>
          <p:cNvPr id="3" name="Picture 2" descr="A graph of a number of people&#10;&#10;Description automatically generated with medium confidence">
            <a:extLst>
              <a:ext uri="{FF2B5EF4-FFF2-40B4-BE49-F238E27FC236}">
                <a16:creationId xmlns:a16="http://schemas.microsoft.com/office/drawing/2014/main" id="{3F84DE2C-F71D-B16D-B5A3-3700D6310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2625837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003941-E51D-521C-63D4-189F4734336E}"/>
            </a:ext>
          </a:extLst>
        </p:cNvPr>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F91FE23-CC45-FD82-F2A5-96AD56E722A2}"/>
              </a:ext>
            </a:extLst>
          </p:cNvPr>
          <p:cNvSpPr>
            <a:spLocks noGrp="1"/>
          </p:cNvSpPr>
          <p:nvPr>
            <p:ph type="title"/>
          </p:nvPr>
        </p:nvSpPr>
        <p:spPr>
          <a:xfrm>
            <a:off x="660041" y="2767106"/>
            <a:ext cx="2880828" cy="3612182"/>
          </a:xfrm>
        </p:spPr>
        <p:txBody>
          <a:bodyPr vert="horz" lIns="91440" tIns="45720" rIns="91440" bIns="45720" rtlCol="0" anchor="t">
            <a:normAutofit/>
          </a:bodyPr>
          <a:lstStyle/>
          <a:p>
            <a:r>
              <a:rPr lang="en-US" sz="4000" kern="1200" dirty="0">
                <a:solidFill>
                  <a:srgbClr val="FFFFFF"/>
                </a:solidFill>
                <a:latin typeface="+mj-lt"/>
                <a:ea typeface="+mj-ea"/>
                <a:cs typeface="+mj-cs"/>
              </a:rPr>
              <a:t>Plot </a:t>
            </a:r>
            <a:r>
              <a:rPr lang="en-US" sz="4000" dirty="0">
                <a:solidFill>
                  <a:srgbClr val="FFFFFF"/>
                </a:solidFill>
              </a:rPr>
              <a:t>9</a:t>
            </a:r>
            <a:r>
              <a:rPr lang="en-US" sz="4000" kern="1200" dirty="0">
                <a:solidFill>
                  <a:srgbClr val="FFFFFF"/>
                </a:solidFill>
                <a:latin typeface="+mj-lt"/>
                <a:ea typeface="+mj-ea"/>
                <a:cs typeface="+mj-cs"/>
              </a:rPr>
              <a:t>: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Glucose after 50g over time for prediabetes and control</a:t>
            </a:r>
          </a:p>
        </p:txBody>
      </p:sp>
      <p:pic>
        <p:nvPicPr>
          <p:cNvPr id="4" name="Picture 3" descr="A graph of a number of people&#10;&#10;Description automatically generated with medium confidence">
            <a:extLst>
              <a:ext uri="{FF2B5EF4-FFF2-40B4-BE49-F238E27FC236}">
                <a16:creationId xmlns:a16="http://schemas.microsoft.com/office/drawing/2014/main" id="{93B79FF9-3299-478D-E48E-6196BC4DC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996670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29C7B9-8376-CE69-C58C-F2FD03FA0115}"/>
            </a:ext>
          </a:extLst>
        </p:cNvPr>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reeform: Shape 15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76D2A46-3FF4-CD1E-BF53-C3C6A1E6089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10: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C3 over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time for prediabetes and control</a:t>
            </a:r>
          </a:p>
        </p:txBody>
      </p:sp>
      <p:pic>
        <p:nvPicPr>
          <p:cNvPr id="3" name="Picture 2" descr="A graph of a number of people&#10;&#10;Description automatically generated with medium confidence">
            <a:extLst>
              <a:ext uri="{FF2B5EF4-FFF2-40B4-BE49-F238E27FC236}">
                <a16:creationId xmlns:a16="http://schemas.microsoft.com/office/drawing/2014/main" id="{9E056A10-AF61-78C7-B10E-5FFD91D04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1343641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908107-710C-73F9-0DB3-6CA6F175C809}"/>
            </a:ext>
          </a:extLst>
        </p:cNvPr>
        <p:cNvGrpSpPr/>
        <p:nvPr/>
      </p:nvGrpSpPr>
      <p:grpSpPr>
        <a:xfrm>
          <a:off x="0" y="0"/>
          <a:ext cx="0" cy="0"/>
          <a:chOff x="0" y="0"/>
          <a:chExt cx="0" cy="0"/>
        </a:xfrm>
      </p:grpSpPr>
      <p:sp useBgFill="1">
        <p:nvSpPr>
          <p:cNvPr id="161" name="Rectangle 16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reeform: Shape 16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6B4E52-0C27-4F06-93F4-A797CE59A1B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11: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CRP over time for prediabetes and control</a:t>
            </a:r>
          </a:p>
        </p:txBody>
      </p:sp>
      <p:pic>
        <p:nvPicPr>
          <p:cNvPr id="4" name="Picture 3" descr="A graph of a number of patients&#10;&#10;Description automatically generated with medium confidence">
            <a:extLst>
              <a:ext uri="{FF2B5EF4-FFF2-40B4-BE49-F238E27FC236}">
                <a16:creationId xmlns:a16="http://schemas.microsoft.com/office/drawing/2014/main" id="{16B4151E-4977-4D67-1597-18D1D9608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1140338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9BCAD7-1D96-61B9-E648-B68A6210DA0D}"/>
            </a:ext>
          </a:extLst>
        </p:cNvPr>
        <p:cNvGrpSpPr/>
        <p:nvPr/>
      </p:nvGrpSpPr>
      <p:grpSpPr>
        <a:xfrm>
          <a:off x="0" y="0"/>
          <a:ext cx="0" cy="0"/>
          <a:chOff x="0" y="0"/>
          <a:chExt cx="0" cy="0"/>
        </a:xfrm>
      </p:grpSpPr>
      <p:sp useBgFill="1">
        <p:nvSpPr>
          <p:cNvPr id="174" name="Rectangle 17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17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Shape 18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E90D252-EBEE-2E10-F296-2E6486CC8C9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12: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GGT over time for prediabetes and control</a:t>
            </a:r>
          </a:p>
        </p:txBody>
      </p:sp>
      <p:pic>
        <p:nvPicPr>
          <p:cNvPr id="3" name="Picture 2" descr="A graph of a number of patients&#10;&#10;Description automatically generated with medium confidence">
            <a:extLst>
              <a:ext uri="{FF2B5EF4-FFF2-40B4-BE49-F238E27FC236}">
                <a16:creationId xmlns:a16="http://schemas.microsoft.com/office/drawing/2014/main" id="{5FAAB3D9-8A9B-F4A3-F006-2635D2AF5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3816302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3835DA-1F65-E842-1ADE-07BB9A90CCFF}"/>
            </a:ext>
          </a:extLst>
        </p:cNvPr>
        <p:cNvGrpSpPr/>
        <p:nvPr/>
      </p:nvGrpSpPr>
      <p:grpSpPr>
        <a:xfrm>
          <a:off x="0" y="0"/>
          <a:ext cx="0" cy="0"/>
          <a:chOff x="0" y="0"/>
          <a:chExt cx="0" cy="0"/>
        </a:xfrm>
      </p:grpSpPr>
      <p:sp useBgFill="1">
        <p:nvSpPr>
          <p:cNvPr id="187" name="Rectangle 18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AB73295-13FC-FC4B-8522-1F33EB03655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13: </a:t>
            </a:r>
            <a:br>
              <a:rPr lang="en-US" sz="4000" kern="1200" dirty="0">
                <a:solidFill>
                  <a:srgbClr val="FFFFFF"/>
                </a:solidFill>
                <a:latin typeface="+mj-lt"/>
                <a:ea typeface="+mj-ea"/>
                <a:cs typeface="+mj-cs"/>
              </a:rPr>
            </a:br>
            <a:r>
              <a:rPr lang="en-US" sz="4000" dirty="0">
                <a:solidFill>
                  <a:srgbClr val="FFFFFF"/>
                </a:solidFill>
              </a:rPr>
              <a:t>LDH</a:t>
            </a:r>
            <a:r>
              <a:rPr lang="en-US" sz="4000" kern="1200" dirty="0">
                <a:solidFill>
                  <a:srgbClr val="FFFFFF"/>
                </a:solidFill>
                <a:latin typeface="+mj-lt"/>
                <a:ea typeface="+mj-ea"/>
                <a:cs typeface="+mj-cs"/>
              </a:rPr>
              <a:t> over time for prediabetes and control</a:t>
            </a:r>
          </a:p>
        </p:txBody>
      </p:sp>
      <p:pic>
        <p:nvPicPr>
          <p:cNvPr id="4" name="Picture 3" descr="A graph of different colored lines&#10;&#10;Description automatically generated">
            <a:extLst>
              <a:ext uri="{FF2B5EF4-FFF2-40B4-BE49-F238E27FC236}">
                <a16:creationId xmlns:a16="http://schemas.microsoft.com/office/drawing/2014/main" id="{408B4D68-CF9E-6A6C-960B-1B09EF555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11894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035EFA-D0DD-4651-72A5-E0638C50519D}"/>
            </a:ext>
          </a:extLst>
        </p:cNvPr>
        <p:cNvGrpSpPr/>
        <p:nvPr/>
      </p:nvGrpSpPr>
      <p:grpSpPr>
        <a:xfrm>
          <a:off x="0" y="0"/>
          <a:ext cx="0" cy="0"/>
          <a:chOff x="0" y="0"/>
          <a:chExt cx="0" cy="0"/>
        </a:xfrm>
      </p:grpSpPr>
      <p:sp useBgFill="1">
        <p:nvSpPr>
          <p:cNvPr id="200" name="Rectangle 19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20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Freeform: Shape 20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1437695-97F1-12D2-4178-71F0885C2893}"/>
              </a:ext>
            </a:extLst>
          </p:cNvPr>
          <p:cNvSpPr>
            <a:spLocks noGrp="1"/>
          </p:cNvSpPr>
          <p:nvPr>
            <p:ph type="title"/>
          </p:nvPr>
        </p:nvSpPr>
        <p:spPr>
          <a:xfrm>
            <a:off x="660041" y="2767105"/>
            <a:ext cx="2880828" cy="3823699"/>
          </a:xfrm>
        </p:spPr>
        <p:txBody>
          <a:bodyPr vert="horz" lIns="91440" tIns="45720" rIns="91440" bIns="45720" rtlCol="0" anchor="t">
            <a:normAutofit/>
          </a:bodyPr>
          <a:lstStyle/>
          <a:p>
            <a:r>
              <a:rPr lang="en-US" sz="4000" kern="1200" dirty="0">
                <a:solidFill>
                  <a:srgbClr val="FFFFFF"/>
                </a:solidFill>
                <a:latin typeface="+mj-lt"/>
                <a:ea typeface="+mj-ea"/>
                <a:cs typeface="+mj-cs"/>
              </a:rPr>
              <a:t>Plot 14: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Non-HDL Cholesterol over time for prediabetes and control</a:t>
            </a:r>
          </a:p>
        </p:txBody>
      </p:sp>
      <p:pic>
        <p:nvPicPr>
          <p:cNvPr id="3" name="Picture 2" descr="A graph showing the number of patients&#10;&#10;Description automatically generated with medium confidence">
            <a:extLst>
              <a:ext uri="{FF2B5EF4-FFF2-40B4-BE49-F238E27FC236}">
                <a16:creationId xmlns:a16="http://schemas.microsoft.com/office/drawing/2014/main" id="{1AE4B9FA-6568-0F17-1CD4-F03D4696A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4293114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1F56F7-D2CF-5136-8797-0E86B3E7931B}"/>
            </a:ext>
          </a:extLst>
        </p:cNvPr>
        <p:cNvGrpSpPr/>
        <p:nvPr/>
      </p:nvGrpSpPr>
      <p:grpSpPr>
        <a:xfrm>
          <a:off x="0" y="0"/>
          <a:ext cx="0" cy="0"/>
          <a:chOff x="0" y="0"/>
          <a:chExt cx="0" cy="0"/>
        </a:xfrm>
      </p:grpSpPr>
      <p:sp useBgFill="1">
        <p:nvSpPr>
          <p:cNvPr id="213" name="Rectangle 2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Freeform: Shape 2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31D0AA9-419D-E7E7-EF14-FE5E88453C6C}"/>
              </a:ext>
            </a:extLst>
          </p:cNvPr>
          <p:cNvSpPr>
            <a:spLocks noGrp="1"/>
          </p:cNvSpPr>
          <p:nvPr>
            <p:ph type="title"/>
          </p:nvPr>
        </p:nvSpPr>
        <p:spPr>
          <a:xfrm>
            <a:off x="660041" y="2767105"/>
            <a:ext cx="2866930" cy="3894951"/>
          </a:xfrm>
        </p:spPr>
        <p:txBody>
          <a:bodyPr vert="horz" lIns="91440" tIns="45720" rIns="91440" bIns="45720" rtlCol="0" anchor="t">
            <a:normAutofit/>
          </a:bodyPr>
          <a:lstStyle/>
          <a:p>
            <a:r>
              <a:rPr lang="en-US" sz="4000" kern="1200" dirty="0">
                <a:solidFill>
                  <a:srgbClr val="FFFFFF"/>
                </a:solidFill>
                <a:latin typeface="+mj-lt"/>
                <a:ea typeface="+mj-ea"/>
                <a:cs typeface="+mj-cs"/>
              </a:rPr>
              <a:t>Plot 15: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HDL-</a:t>
            </a:r>
            <a:r>
              <a:rPr lang="en-US" sz="4000" dirty="0">
                <a:solidFill>
                  <a:srgbClr val="FFFFFF"/>
                </a:solidFill>
              </a:rPr>
              <a:t>R</a:t>
            </a:r>
            <a:r>
              <a:rPr lang="en-US" sz="4000" kern="1200" dirty="0">
                <a:solidFill>
                  <a:srgbClr val="FFFFFF"/>
                </a:solidFill>
                <a:latin typeface="+mj-lt"/>
                <a:ea typeface="+mj-ea"/>
                <a:cs typeface="+mj-cs"/>
              </a:rPr>
              <a:t>atio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Cholesterol over time for prediabetes and control</a:t>
            </a:r>
          </a:p>
        </p:txBody>
      </p:sp>
      <p:pic>
        <p:nvPicPr>
          <p:cNvPr id="4" name="Picture 3" descr="A graph of different colored lines&#10;&#10;Description automatically generated">
            <a:extLst>
              <a:ext uri="{FF2B5EF4-FFF2-40B4-BE49-F238E27FC236}">
                <a16:creationId xmlns:a16="http://schemas.microsoft.com/office/drawing/2014/main" id="{39D997D2-8F15-1867-6DA9-4890A04D4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1233086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2AF73D-CF78-0968-C756-5BD03810AE76}"/>
            </a:ext>
          </a:extLst>
        </p:cNvPr>
        <p:cNvGrpSpPr/>
        <p:nvPr/>
      </p:nvGrpSpPr>
      <p:grpSpPr>
        <a:xfrm>
          <a:off x="0" y="0"/>
          <a:ext cx="0" cy="0"/>
          <a:chOff x="0" y="0"/>
          <a:chExt cx="0" cy="0"/>
        </a:xfrm>
      </p:grpSpPr>
      <p:sp useBgFill="1">
        <p:nvSpPr>
          <p:cNvPr id="226" name="Rectangle 2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Rectangle 22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Freeform: Shape 23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4EDC91C-C851-3396-D9DA-D0E4902E924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16: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VLDL</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over time for prediabetes and control</a:t>
            </a:r>
          </a:p>
        </p:txBody>
      </p:sp>
      <p:pic>
        <p:nvPicPr>
          <p:cNvPr id="3" name="Picture 2" descr="A graph of a number of patients&#10;&#10;Description automatically generated with medium confidence">
            <a:extLst>
              <a:ext uri="{FF2B5EF4-FFF2-40B4-BE49-F238E27FC236}">
                <a16:creationId xmlns:a16="http://schemas.microsoft.com/office/drawing/2014/main" id="{8BE9BAAF-3628-0AF8-FE6A-CBC26F1AC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1261275"/>
            <a:ext cx="7225748" cy="4335449"/>
          </a:xfrm>
          <a:prstGeom prst="rect">
            <a:avLst/>
          </a:prstGeom>
        </p:spPr>
      </p:pic>
    </p:spTree>
    <p:extLst>
      <p:ext uri="{BB962C8B-B14F-4D97-AF65-F5344CB8AC3E}">
        <p14:creationId xmlns:p14="http://schemas.microsoft.com/office/powerpoint/2010/main" val="37439655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527EA0-640E-4600-69E0-1A051B272B2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C610B1A-C470-51D3-5A53-EBEC6A191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E34CD1F4-5432-CE34-EBBD-B3CB25D37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CFB31A5-CF0B-A395-783C-5181FAA0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EF4653-CA88-A225-76BA-A2A38AB7F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C6CBB58-F84C-6666-CD63-4B59A746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B27C303-446E-3CE8-BB02-AA760F8690AB}"/>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Selected Features</a:t>
            </a:r>
          </a:p>
        </p:txBody>
      </p:sp>
      <p:graphicFrame>
        <p:nvGraphicFramePr>
          <p:cNvPr id="6" name="Table 5">
            <a:extLst>
              <a:ext uri="{FF2B5EF4-FFF2-40B4-BE49-F238E27FC236}">
                <a16:creationId xmlns:a16="http://schemas.microsoft.com/office/drawing/2014/main" id="{98C2C8B5-2BB6-1038-53B3-65E92BCA8EA5}"/>
              </a:ext>
            </a:extLst>
          </p:cNvPr>
          <p:cNvGraphicFramePr>
            <a:graphicFrameLocks noGrp="1"/>
          </p:cNvGraphicFramePr>
          <p:nvPr>
            <p:extLst>
              <p:ext uri="{D42A27DB-BD31-4B8C-83A1-F6EECF244321}">
                <p14:modId xmlns:p14="http://schemas.microsoft.com/office/powerpoint/2010/main" val="3404211563"/>
              </p:ext>
            </p:extLst>
          </p:nvPr>
        </p:nvGraphicFramePr>
        <p:xfrm>
          <a:off x="7448820" y="1835788"/>
          <a:ext cx="4303422" cy="4762871"/>
        </p:xfrm>
        <a:graphic>
          <a:graphicData uri="http://schemas.openxmlformats.org/drawingml/2006/table">
            <a:tbl>
              <a:tblPr rtl="1" firstCol="1" bandRow="1">
                <a:tableStyleId>{5C22544A-7EE6-4342-B048-85BDC9FD1C3A}</a:tableStyleId>
              </a:tblPr>
              <a:tblGrid>
                <a:gridCol w="2873167">
                  <a:extLst>
                    <a:ext uri="{9D8B030D-6E8A-4147-A177-3AD203B41FA5}">
                      <a16:colId xmlns:a16="http://schemas.microsoft.com/office/drawing/2014/main" val="2587875982"/>
                    </a:ext>
                  </a:extLst>
                </a:gridCol>
                <a:gridCol w="1430255">
                  <a:extLst>
                    <a:ext uri="{9D8B030D-6E8A-4147-A177-3AD203B41FA5}">
                      <a16:colId xmlns:a16="http://schemas.microsoft.com/office/drawing/2014/main" val="226595790"/>
                    </a:ext>
                  </a:extLst>
                </a:gridCol>
              </a:tblGrid>
              <a:tr h="348478">
                <a:tc>
                  <a:txBody>
                    <a:bodyPr/>
                    <a:lstStyle/>
                    <a:p>
                      <a:pPr algn="ctr" rtl="0">
                        <a:lnSpc>
                          <a:spcPct val="150000"/>
                        </a:lnSpc>
                        <a:spcBef>
                          <a:spcPts val="500"/>
                        </a:spcBef>
                        <a:spcAft>
                          <a:spcPts val="1000"/>
                        </a:spcAft>
                      </a:pPr>
                      <a:r>
                        <a:rPr lang="en-US" sz="1600" b="1" kern="100">
                          <a:effectLst>
                            <a:outerShdw blurRad="38100" dist="38100" dir="2700000" algn="tl">
                              <a:srgbClr val="000000">
                                <a:alpha val="43137"/>
                              </a:srgbClr>
                            </a:outerShdw>
                          </a:effectLst>
                        </a:rPr>
                        <a:t>Description</a:t>
                      </a:r>
                      <a:endParaRPr lang="en-US" sz="1600" b="1" kern="100">
                        <a:effectLst>
                          <a:outerShdw blurRad="38100" dist="38100" dir="2700000" algn="tl">
                            <a:srgbClr val="000000">
                              <a:alpha val="43137"/>
                            </a:srgbClr>
                          </a:outerShdw>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600" b="1" kern="100" dirty="0">
                          <a:effectLst>
                            <a:outerShdw blurRad="38100" dist="38100" dir="2700000" algn="tl">
                              <a:srgbClr val="000000">
                                <a:alpha val="43137"/>
                              </a:srgbClr>
                            </a:outerShdw>
                          </a:effectLst>
                        </a:rPr>
                        <a:t>Lab Test</a:t>
                      </a:r>
                      <a:endParaRPr lang="en-US" sz="1600" b="1" kern="100" dirty="0">
                        <a:effectLst>
                          <a:outerShdw blurRad="38100" dist="38100" dir="2700000" algn="tl">
                            <a:srgbClr val="000000">
                              <a:alpha val="43137"/>
                            </a:srgbClr>
                          </a:outerShdw>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66629276"/>
                  </a:ext>
                </a:extLst>
              </a:tr>
              <a:tr h="248869">
                <a:tc>
                  <a:txBody>
                    <a:bodyPr/>
                    <a:lstStyle/>
                    <a:p>
                      <a:pPr algn="ctr" rtl="0">
                        <a:lnSpc>
                          <a:spcPct val="150000"/>
                        </a:lnSpc>
                        <a:spcBef>
                          <a:spcPts val="500"/>
                        </a:spcBef>
                        <a:spcAft>
                          <a:spcPts val="1000"/>
                        </a:spcAft>
                      </a:pPr>
                      <a:r>
                        <a:rPr lang="en-US" sz="1400" kern="100">
                          <a:effectLst/>
                        </a:rPr>
                        <a:t>Glucose</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dirty="0">
                          <a:effectLst/>
                        </a:rPr>
                        <a:t>20100</a:t>
                      </a:r>
                      <a:endParaRPr lang="en-US" sz="14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905971580"/>
                  </a:ext>
                </a:extLst>
              </a:tr>
              <a:tr h="248869">
                <a:tc>
                  <a:txBody>
                    <a:bodyPr/>
                    <a:lstStyle/>
                    <a:p>
                      <a:pPr algn="ctr" rtl="0">
                        <a:lnSpc>
                          <a:spcPct val="150000"/>
                        </a:lnSpc>
                        <a:spcBef>
                          <a:spcPts val="500"/>
                        </a:spcBef>
                        <a:spcAft>
                          <a:spcPts val="1000"/>
                        </a:spcAft>
                      </a:pPr>
                      <a:r>
                        <a:rPr lang="en-US" sz="1400" kern="100">
                          <a:effectLst/>
                        </a:rPr>
                        <a:t>Uric acid</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dirty="0">
                          <a:effectLst/>
                        </a:rPr>
                        <a:t>20400</a:t>
                      </a:r>
                      <a:endParaRPr lang="en-US" sz="14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51172879"/>
                  </a:ext>
                </a:extLst>
              </a:tr>
              <a:tr h="248869">
                <a:tc>
                  <a:txBody>
                    <a:bodyPr/>
                    <a:lstStyle/>
                    <a:p>
                      <a:pPr algn="ctr" rtl="0">
                        <a:lnSpc>
                          <a:spcPct val="150000"/>
                        </a:lnSpc>
                        <a:spcBef>
                          <a:spcPts val="500"/>
                        </a:spcBef>
                        <a:spcAft>
                          <a:spcPts val="1000"/>
                        </a:spcAft>
                      </a:pPr>
                      <a:r>
                        <a:rPr lang="en-US" sz="1400" kern="100">
                          <a:effectLst/>
                        </a:rPr>
                        <a:t>Triglycerides</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a:effectLst/>
                        </a:rPr>
                        <a:t>21300</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130870442"/>
                  </a:ext>
                </a:extLst>
              </a:tr>
              <a:tr h="248869">
                <a:tc>
                  <a:txBody>
                    <a:bodyPr/>
                    <a:lstStyle/>
                    <a:p>
                      <a:pPr algn="ctr" rtl="0">
                        <a:lnSpc>
                          <a:spcPct val="150000"/>
                        </a:lnSpc>
                        <a:spcBef>
                          <a:spcPts val="500"/>
                        </a:spcBef>
                        <a:spcAft>
                          <a:spcPts val="1000"/>
                        </a:spcAft>
                      </a:pPr>
                      <a:r>
                        <a:rPr lang="en-US" sz="1400" kern="100">
                          <a:effectLst/>
                        </a:rPr>
                        <a:t>HDL</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dirty="0">
                          <a:effectLst/>
                        </a:rPr>
                        <a:t>21400</a:t>
                      </a:r>
                      <a:endParaRPr lang="en-US" sz="14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851788649"/>
                  </a:ext>
                </a:extLst>
              </a:tr>
              <a:tr h="248869">
                <a:tc>
                  <a:txBody>
                    <a:bodyPr/>
                    <a:lstStyle/>
                    <a:p>
                      <a:pPr algn="ctr" rtl="0">
                        <a:lnSpc>
                          <a:spcPct val="150000"/>
                        </a:lnSpc>
                        <a:spcBef>
                          <a:spcPts val="500"/>
                        </a:spcBef>
                        <a:spcAft>
                          <a:spcPts val="1000"/>
                        </a:spcAft>
                      </a:pPr>
                      <a:r>
                        <a:rPr lang="en-US" sz="1400" kern="100" dirty="0">
                          <a:effectLst/>
                        </a:rPr>
                        <a:t>PHOSPHATASE</a:t>
                      </a:r>
                      <a:endParaRPr lang="en-US" sz="14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a:effectLst/>
                        </a:rPr>
                        <a:t>21800</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833471317"/>
                  </a:ext>
                </a:extLst>
              </a:tr>
              <a:tr h="248869">
                <a:tc>
                  <a:txBody>
                    <a:bodyPr/>
                    <a:lstStyle/>
                    <a:p>
                      <a:pPr algn="ctr" rtl="0">
                        <a:lnSpc>
                          <a:spcPct val="150000"/>
                        </a:lnSpc>
                        <a:spcBef>
                          <a:spcPts val="500"/>
                        </a:spcBef>
                        <a:spcAft>
                          <a:spcPts val="1000"/>
                        </a:spcAft>
                      </a:pPr>
                      <a:r>
                        <a:rPr lang="en-US" sz="1400" kern="100">
                          <a:effectLst/>
                        </a:rPr>
                        <a:t>ALT-GPT</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a:effectLst/>
                        </a:rPr>
                        <a:t>22100</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795442620"/>
                  </a:ext>
                </a:extLst>
              </a:tr>
              <a:tr h="248869">
                <a:tc>
                  <a:txBody>
                    <a:bodyPr/>
                    <a:lstStyle/>
                    <a:p>
                      <a:pPr algn="ctr" rtl="0">
                        <a:lnSpc>
                          <a:spcPct val="150000"/>
                        </a:lnSpc>
                        <a:spcBef>
                          <a:spcPts val="500"/>
                        </a:spcBef>
                        <a:spcAft>
                          <a:spcPts val="1000"/>
                        </a:spcAft>
                      </a:pPr>
                      <a:r>
                        <a:rPr lang="en-US" sz="1400" kern="100">
                          <a:effectLst/>
                        </a:rPr>
                        <a:t>Gamma GGT</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a:effectLst/>
                        </a:rPr>
                        <a:t>22200</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69461509"/>
                  </a:ext>
                </a:extLst>
              </a:tr>
              <a:tr h="248869">
                <a:tc>
                  <a:txBody>
                    <a:bodyPr/>
                    <a:lstStyle/>
                    <a:p>
                      <a:pPr algn="ctr" rtl="0">
                        <a:lnSpc>
                          <a:spcPct val="150000"/>
                        </a:lnSpc>
                        <a:spcBef>
                          <a:spcPts val="500"/>
                        </a:spcBef>
                        <a:spcAft>
                          <a:spcPts val="1000"/>
                        </a:spcAft>
                      </a:pPr>
                      <a:r>
                        <a:rPr lang="en-US" sz="1400" kern="100">
                          <a:effectLst/>
                        </a:rPr>
                        <a:t>LDH</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dirty="0">
                          <a:effectLst/>
                        </a:rPr>
                        <a:t>22300</a:t>
                      </a:r>
                      <a:endParaRPr lang="en-US" sz="14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804997808"/>
                  </a:ext>
                </a:extLst>
              </a:tr>
              <a:tr h="273772">
                <a:tc>
                  <a:txBody>
                    <a:bodyPr/>
                    <a:lstStyle/>
                    <a:p>
                      <a:pPr algn="ctr" rtl="0">
                        <a:lnSpc>
                          <a:spcPct val="150000"/>
                        </a:lnSpc>
                        <a:spcBef>
                          <a:spcPts val="500"/>
                        </a:spcBef>
                        <a:spcAft>
                          <a:spcPts val="1000"/>
                        </a:spcAft>
                      </a:pPr>
                      <a:r>
                        <a:rPr lang="en-US" sz="1400" kern="100">
                          <a:effectLst/>
                        </a:rPr>
                        <a:t>Hemoglobin</a:t>
                      </a:r>
                      <a:r>
                        <a:rPr lang="en-US" sz="1800" kern="100">
                          <a:effectLst/>
                        </a:rPr>
                        <a:t> HbA1c</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a:effectLst/>
                        </a:rPr>
                        <a:t>25203</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08928268"/>
                  </a:ext>
                </a:extLst>
              </a:tr>
              <a:tr h="248869">
                <a:tc>
                  <a:txBody>
                    <a:bodyPr/>
                    <a:lstStyle/>
                    <a:p>
                      <a:pPr algn="ctr" rtl="0">
                        <a:lnSpc>
                          <a:spcPct val="150000"/>
                        </a:lnSpc>
                        <a:spcBef>
                          <a:spcPts val="500"/>
                        </a:spcBef>
                        <a:spcAft>
                          <a:spcPts val="1000"/>
                        </a:spcAft>
                      </a:pPr>
                      <a:r>
                        <a:rPr lang="en-US" sz="1400" kern="100">
                          <a:effectLst/>
                        </a:rPr>
                        <a:t>HDL RATIO</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a:effectLst/>
                        </a:rPr>
                        <a:t>33300</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45697881"/>
                  </a:ext>
                </a:extLst>
              </a:tr>
              <a:tr h="248869">
                <a:tc>
                  <a:txBody>
                    <a:bodyPr/>
                    <a:lstStyle/>
                    <a:p>
                      <a:pPr algn="ctr" rtl="0">
                        <a:lnSpc>
                          <a:spcPct val="150000"/>
                        </a:lnSpc>
                        <a:spcBef>
                          <a:spcPts val="500"/>
                        </a:spcBef>
                        <a:spcAft>
                          <a:spcPts val="1000"/>
                        </a:spcAft>
                      </a:pPr>
                      <a:r>
                        <a:rPr lang="en-US" sz="1400" kern="100">
                          <a:effectLst/>
                        </a:rPr>
                        <a:t>VLDL</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a:effectLst/>
                        </a:rPr>
                        <a:t>37000</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112533974"/>
                  </a:ext>
                </a:extLst>
              </a:tr>
              <a:tr h="248869">
                <a:tc>
                  <a:txBody>
                    <a:bodyPr/>
                    <a:lstStyle/>
                    <a:p>
                      <a:pPr algn="ctr" rtl="0">
                        <a:lnSpc>
                          <a:spcPct val="150000"/>
                        </a:lnSpc>
                        <a:spcBef>
                          <a:spcPts val="500"/>
                        </a:spcBef>
                        <a:spcAft>
                          <a:spcPts val="1000"/>
                        </a:spcAft>
                      </a:pPr>
                      <a:r>
                        <a:rPr lang="en-US" sz="1400" kern="100">
                          <a:effectLst/>
                        </a:rPr>
                        <a:t>CRP</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dirty="0">
                          <a:effectLst/>
                        </a:rPr>
                        <a:t>60200</a:t>
                      </a:r>
                      <a:endParaRPr lang="en-US" sz="14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64973895"/>
                  </a:ext>
                </a:extLst>
              </a:tr>
              <a:tr h="248869">
                <a:tc>
                  <a:txBody>
                    <a:bodyPr/>
                    <a:lstStyle/>
                    <a:p>
                      <a:pPr algn="ctr" rtl="0">
                        <a:lnSpc>
                          <a:spcPct val="150000"/>
                        </a:lnSpc>
                        <a:spcBef>
                          <a:spcPts val="500"/>
                        </a:spcBef>
                        <a:spcAft>
                          <a:spcPts val="1000"/>
                        </a:spcAft>
                      </a:pPr>
                      <a:r>
                        <a:rPr lang="en-US" sz="1400" kern="100">
                          <a:effectLst/>
                        </a:rPr>
                        <a:t>C3</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dirty="0">
                          <a:effectLst/>
                        </a:rPr>
                        <a:t>64700</a:t>
                      </a:r>
                      <a:endParaRPr lang="en-US" sz="14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793053865"/>
                  </a:ext>
                </a:extLst>
              </a:tr>
              <a:tr h="248869">
                <a:tc>
                  <a:txBody>
                    <a:bodyPr/>
                    <a:lstStyle/>
                    <a:p>
                      <a:pPr algn="ctr" rtl="0">
                        <a:lnSpc>
                          <a:spcPct val="150000"/>
                        </a:lnSpc>
                        <a:spcBef>
                          <a:spcPts val="500"/>
                        </a:spcBef>
                        <a:spcAft>
                          <a:spcPts val="1000"/>
                        </a:spcAft>
                      </a:pPr>
                      <a:r>
                        <a:rPr lang="en-US" sz="1400" kern="100">
                          <a:effectLst/>
                        </a:rPr>
                        <a:t>Non-HDL</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dirty="0">
                          <a:effectLst/>
                        </a:rPr>
                        <a:t>520706</a:t>
                      </a:r>
                      <a:endParaRPr lang="en-US" sz="14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2509312"/>
                  </a:ext>
                </a:extLst>
              </a:tr>
              <a:tr h="248869">
                <a:tc>
                  <a:txBody>
                    <a:bodyPr/>
                    <a:lstStyle/>
                    <a:p>
                      <a:pPr algn="ctr" rtl="0">
                        <a:lnSpc>
                          <a:spcPct val="150000"/>
                        </a:lnSpc>
                        <a:spcBef>
                          <a:spcPts val="500"/>
                        </a:spcBef>
                        <a:spcAft>
                          <a:spcPts val="1000"/>
                        </a:spcAft>
                      </a:pPr>
                      <a:r>
                        <a:rPr lang="en-US" sz="1400" kern="100">
                          <a:effectLst/>
                        </a:rPr>
                        <a:t>Glucose After 50g</a:t>
                      </a:r>
                      <a:endParaRPr lang="en-US" sz="1400" kern="10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rtl="0">
                        <a:lnSpc>
                          <a:spcPct val="150000"/>
                        </a:lnSpc>
                        <a:spcBef>
                          <a:spcPts val="500"/>
                        </a:spcBef>
                        <a:spcAft>
                          <a:spcPts val="1000"/>
                        </a:spcAft>
                      </a:pPr>
                      <a:r>
                        <a:rPr lang="en-US" sz="1400" kern="100" dirty="0">
                          <a:effectLst/>
                        </a:rPr>
                        <a:t>5201002</a:t>
                      </a:r>
                      <a:endParaRPr lang="en-US" sz="1400" kern="100" dirty="0">
                        <a:effectLst/>
                        <a:latin typeface="Aptos" panose="020B00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102249037"/>
                  </a:ext>
                </a:extLst>
              </a:tr>
            </a:tbl>
          </a:graphicData>
        </a:graphic>
      </p:graphicFrame>
      <p:sp>
        <p:nvSpPr>
          <p:cNvPr id="7" name="TextBox 6">
            <a:extLst>
              <a:ext uri="{FF2B5EF4-FFF2-40B4-BE49-F238E27FC236}">
                <a16:creationId xmlns:a16="http://schemas.microsoft.com/office/drawing/2014/main" id="{1A19028C-2699-59B4-D778-2CFC1D2B7624}"/>
              </a:ext>
            </a:extLst>
          </p:cNvPr>
          <p:cNvSpPr txBox="1"/>
          <p:nvPr/>
        </p:nvSpPr>
        <p:spPr>
          <a:xfrm>
            <a:off x="601461" y="2200064"/>
            <a:ext cx="5283991" cy="2246769"/>
          </a:xfrm>
          <a:prstGeom prst="rect">
            <a:avLst/>
          </a:prstGeom>
          <a:noFill/>
        </p:spPr>
        <p:txBody>
          <a:bodyPr wrap="square" rtlCol="1">
            <a:spAutoFit/>
          </a:bodyPr>
          <a:lstStyle/>
          <a:p>
            <a:r>
              <a:rPr lang="en-US" sz="2000" b="1" dirty="0"/>
              <a:t>Demographic Features</a:t>
            </a:r>
          </a:p>
          <a:p>
            <a:endParaRPr lang="en-US" sz="2000" b="1" dirty="0"/>
          </a:p>
          <a:p>
            <a:pPr marL="457200" indent="-457200">
              <a:buFont typeface="Arial" panose="020B0604020202020204" pitchFamily="34" charset="0"/>
              <a:buChar char="•"/>
            </a:pPr>
            <a:r>
              <a:rPr lang="en-US" sz="2000" kern="0" dirty="0">
                <a:latin typeface="Times New Roman" panose="02020603050405020304" pitchFamily="18" charset="0"/>
                <a:ea typeface="Times New Roman" panose="02020603050405020304" pitchFamily="18" charset="0"/>
              </a:rPr>
              <a:t>Family History</a:t>
            </a:r>
          </a:p>
          <a:p>
            <a:pPr marL="457200" indent="-457200">
              <a:buFont typeface="Arial" panose="020B0604020202020204" pitchFamily="34" charset="0"/>
              <a:buChar char="•"/>
            </a:pPr>
            <a:r>
              <a:rPr lang="en-US" sz="2000" kern="0" dirty="0">
                <a:latin typeface="Times New Roman" panose="02020603050405020304" pitchFamily="18" charset="0"/>
                <a:ea typeface="Times New Roman" panose="02020603050405020304" pitchFamily="18" charset="0"/>
              </a:rPr>
              <a:t>Sector</a:t>
            </a:r>
          </a:p>
          <a:p>
            <a:pPr marL="457200" indent="-457200">
              <a:buFont typeface="Arial" panose="020B0604020202020204" pitchFamily="34" charset="0"/>
              <a:buChar char="•"/>
            </a:pPr>
            <a:r>
              <a:rPr lang="en-US" sz="2000" kern="0" dirty="0">
                <a:latin typeface="Times New Roman" panose="02020603050405020304" pitchFamily="18" charset="0"/>
                <a:ea typeface="Times New Roman" panose="02020603050405020304" pitchFamily="18" charset="0"/>
              </a:rPr>
              <a:t>Age</a:t>
            </a:r>
          </a:p>
          <a:p>
            <a:pPr marL="457200" indent="-457200">
              <a:buFont typeface="Arial" panose="020B0604020202020204" pitchFamily="34" charset="0"/>
              <a:buChar char="•"/>
            </a:pPr>
            <a:r>
              <a:rPr lang="en-US" sz="2000" kern="0" dirty="0">
                <a:effectLst/>
                <a:latin typeface="Times New Roman" panose="02020603050405020304" pitchFamily="18" charset="0"/>
                <a:ea typeface="Times New Roman" panose="02020603050405020304" pitchFamily="18" charset="0"/>
              </a:rPr>
              <a:t>BMI</a:t>
            </a:r>
            <a:endParaRPr lang="en-US" sz="2000" kern="0" dirty="0">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Char char="•"/>
            </a:pPr>
            <a:r>
              <a:rPr lang="en-US" sz="2000" kern="0" dirty="0">
                <a:effectLst/>
                <a:latin typeface="Times New Roman" panose="02020603050405020304" pitchFamily="18" charset="0"/>
                <a:ea typeface="Times New Roman" panose="02020603050405020304" pitchFamily="18" charset="0"/>
              </a:rPr>
              <a:t>Sector</a:t>
            </a:r>
          </a:p>
        </p:txBody>
      </p:sp>
    </p:spTree>
    <p:extLst>
      <p:ext uri="{BB962C8B-B14F-4D97-AF65-F5344CB8AC3E}">
        <p14:creationId xmlns:p14="http://schemas.microsoft.com/office/powerpoint/2010/main" val="3443479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8" name="Title 1">
            <a:extLst>
              <a:ext uri="{FF2B5EF4-FFF2-40B4-BE49-F238E27FC236}">
                <a16:creationId xmlns:a16="http://schemas.microsoft.com/office/drawing/2014/main" id="{B74C7BFF-A8FE-9F2F-C23F-01E234B0C4A8}"/>
              </a:ext>
            </a:extLst>
          </p:cNvPr>
          <p:cNvSpPr txBox="1">
            <a:spLocks/>
          </p:cNvSpPr>
          <p:nvPr/>
        </p:nvSpPr>
        <p:spPr>
          <a:xfrm>
            <a:off x="638882" y="639193"/>
            <a:ext cx="4522398" cy="3573516"/>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90000"/>
              </a:lnSpc>
              <a:spcBef>
                <a:spcPct val="0"/>
              </a:spcBef>
              <a:spcAft>
                <a:spcPts val="600"/>
              </a:spcAft>
              <a:buClr>
                <a:srgbClr val="000000"/>
              </a:buClr>
              <a:buSzPts val="2500"/>
              <a:buFont typeface="Fira Sans Extra Condensed Medium"/>
              <a:buNone/>
              <a:tabLst/>
              <a:defRPr/>
            </a:pPr>
            <a:r>
              <a:rPr kumimoji="0" lang="en-US" altLang="en-US" sz="6600" b="0" i="0" u="none" strike="noStrike" kern="1200" cap="none" spc="0" normalizeH="0" baseline="0" noProof="0" dirty="0">
                <a:ln>
                  <a:noFill/>
                </a:ln>
                <a:solidFill>
                  <a:prstClr val="black"/>
                </a:solidFill>
                <a:effectLst/>
                <a:uLnTx/>
                <a:uFillTx/>
                <a:latin typeface="Calibri Light" panose="020F0302020204030204"/>
                <a:ea typeface="+mj-ea"/>
                <a:cs typeface="+mj-cs"/>
                <a:sym typeface="Fira Sans Extra Condensed Medium"/>
              </a:rPr>
              <a:t>Prediabetes Flowchart</a:t>
            </a:r>
          </a:p>
        </p:txBody>
      </p:sp>
      <p:pic>
        <p:nvPicPr>
          <p:cNvPr id="3" name="תמונה 6">
            <a:extLst>
              <a:ext uri="{FF2B5EF4-FFF2-40B4-BE49-F238E27FC236}">
                <a16:creationId xmlns:a16="http://schemas.microsoft.com/office/drawing/2014/main" id="{4A54C773-9BA1-4753-D937-486061465D2F}"/>
              </a:ext>
            </a:extLst>
          </p:cNvPr>
          <p:cNvPicPr>
            <a:picLocks noChangeAspect="1"/>
          </p:cNvPicPr>
          <p:nvPr/>
        </p:nvPicPr>
        <p:blipFill rotWithShape="1">
          <a:blip r:embed="rId3">
            <a:extLst>
              <a:ext uri="{28A0092B-C50C-407E-A947-70E740481C1C}">
                <a14:useLocalDpi xmlns:a14="http://schemas.microsoft.com/office/drawing/2010/main" val="0"/>
              </a:ext>
            </a:extLst>
          </a:blip>
          <a:srcRect t="4109" b="3783"/>
          <a:stretch/>
        </p:blipFill>
        <p:spPr bwMode="auto">
          <a:xfrm>
            <a:off x="6439861" y="152399"/>
            <a:ext cx="3951062" cy="5982133"/>
          </a:xfrm>
          <a:prstGeom prst="rect">
            <a:avLst/>
          </a:prstGeom>
          <a:noFill/>
          <a:ln>
            <a:noFill/>
          </a:ln>
        </p:spPr>
      </p:pic>
    </p:spTree>
    <p:extLst>
      <p:ext uri="{BB962C8B-B14F-4D97-AF65-F5344CB8AC3E}">
        <p14:creationId xmlns:p14="http://schemas.microsoft.com/office/powerpoint/2010/main" val="5253030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99399B-4004-D3C3-B8AC-3B1ABC3F4851}"/>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8F133B5-7F46-8AAD-13F1-6221CFA58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1BBD69A6-9FB3-3225-9304-6CF725710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125ECEF-6B20-96B6-67B0-88B454789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DA31A8-96E5-2927-F7B4-CFFF8AD7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A814CD9-5D3A-32F2-88F0-F94273C5F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CB8F9AB-335E-4652-8ECA-70670262BE50}"/>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Welch’s t-test with FDR Correction - Summary </a:t>
            </a:r>
          </a:p>
        </p:txBody>
      </p:sp>
      <p:sp>
        <p:nvSpPr>
          <p:cNvPr id="7" name="TextBox 6">
            <a:extLst>
              <a:ext uri="{FF2B5EF4-FFF2-40B4-BE49-F238E27FC236}">
                <a16:creationId xmlns:a16="http://schemas.microsoft.com/office/drawing/2014/main" id="{B5B90A17-43F8-A227-9C73-377288256035}"/>
              </a:ext>
            </a:extLst>
          </p:cNvPr>
          <p:cNvSpPr txBox="1"/>
          <p:nvPr/>
        </p:nvSpPr>
        <p:spPr>
          <a:xfrm>
            <a:off x="363954" y="1784428"/>
            <a:ext cx="11546997" cy="2125390"/>
          </a:xfrm>
          <a:prstGeom prst="rect">
            <a:avLst/>
          </a:prstGeom>
          <a:noFill/>
        </p:spPr>
        <p:txBody>
          <a:bodyPr wrap="square" rtlCol="1">
            <a:spAutoFit/>
          </a:bodyPr>
          <a:lstStyle/>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results obtained from applying the Welch t-test on the database of laboratory tests and correcting the p-values by the FDR correction yielded interesting results on the one hand, as laboratory tests known to be a risk factor for the disease showed significance over ten years. On the other hand, we also found years of significant differences for laboratory tests where we did not expect to see big differences between the groups. We hypothesize that these results are caused by the sensitivity of the Welsh test to the sample size.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8390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2C321A-B909-0C9B-ECB1-C9A4E2113BE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0B99B61-F620-A754-6935-3CAEAD140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19901711-E4BB-3E7D-A2AC-2F4D2473B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689C772-1540-CBCF-02B4-70E3148A8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B96012A-CEF3-550B-7E91-5F5E1494E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A989FDE-45B7-7447-00F5-DF69606B2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31AEF74-D2F8-40C7-26ED-F3EBD1B4E82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Welch’s t-test with FDR Correction - Summary </a:t>
            </a:r>
          </a:p>
        </p:txBody>
      </p:sp>
      <p:pic>
        <p:nvPicPr>
          <p:cNvPr id="3" name="תמונה 4" descr="A blue and white graph&#10;&#10;Description automatically generated">
            <a:extLst>
              <a:ext uri="{FF2B5EF4-FFF2-40B4-BE49-F238E27FC236}">
                <a16:creationId xmlns:a16="http://schemas.microsoft.com/office/drawing/2014/main" id="{03960548-A7DF-F3F3-5277-6068429D9D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16407" y="1722452"/>
            <a:ext cx="5158105" cy="5158105"/>
          </a:xfrm>
          <a:prstGeom prst="rect">
            <a:avLst/>
          </a:prstGeom>
          <a:noFill/>
        </p:spPr>
      </p:pic>
      <p:sp>
        <p:nvSpPr>
          <p:cNvPr id="5" name="TextBox 4">
            <a:extLst>
              <a:ext uri="{FF2B5EF4-FFF2-40B4-BE49-F238E27FC236}">
                <a16:creationId xmlns:a16="http://schemas.microsoft.com/office/drawing/2014/main" id="{83FE7289-0B3F-7221-505D-208372BE31B3}"/>
              </a:ext>
            </a:extLst>
          </p:cNvPr>
          <p:cNvSpPr txBox="1"/>
          <p:nvPr/>
        </p:nvSpPr>
        <p:spPr>
          <a:xfrm>
            <a:off x="417488" y="1928621"/>
            <a:ext cx="6097978" cy="2862322"/>
          </a:xfrm>
          <a:prstGeom prst="rect">
            <a:avLst/>
          </a:prstGeom>
          <a:noFill/>
        </p:spPr>
        <p:txBody>
          <a:bodyPr wrap="square">
            <a:spAutoFit/>
          </a:bodyPr>
          <a:lstStyle/>
          <a:p>
            <a:pPr algn="just">
              <a:spcAft>
                <a:spcPts val="10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4: Summary of the results of Welch t</a:t>
            </a:r>
            <a:r>
              <a:rPr lang="he-IL"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tests on the lab tests by time. The Y-axis describes the name of the test. The X-axis stands for the different periods before the diagnosis in which the tests were performed. The blue bars mark the years of significance (adj. p-value&lt;0.05) of a lab test, while the gray bars mark the periods when enough data was obtained to perform the test. The red vertical line marks a predetermined threshold value for a minimum of significant years of two years before diagnosis in order that a test be considered important.</a:t>
            </a:r>
          </a:p>
        </p:txBody>
      </p:sp>
    </p:spTree>
    <p:extLst>
      <p:ext uri="{BB962C8B-B14F-4D97-AF65-F5344CB8AC3E}">
        <p14:creationId xmlns:p14="http://schemas.microsoft.com/office/powerpoint/2010/main" val="481116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2EA89F-D31A-3294-5FE1-FE3245909233}"/>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6BF46B4-BDCE-122E-1F85-994ECE348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7A9744E-A250-8580-797A-A8F5E60BF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D30BBB1-D108-5942-2A7A-DCEC9A7A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7DD4C1-7C93-717B-8490-E56359F16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AFD230D-5ADB-24D6-B4E5-881D96453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5F780E9-F90E-73A1-FD75-EA88680F7171}"/>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Literature Motivation for Selected Features</a:t>
            </a:r>
          </a:p>
        </p:txBody>
      </p:sp>
      <p:sp>
        <p:nvSpPr>
          <p:cNvPr id="3" name="תיבת טקסט 20">
            <a:extLst>
              <a:ext uri="{FF2B5EF4-FFF2-40B4-BE49-F238E27FC236}">
                <a16:creationId xmlns:a16="http://schemas.microsoft.com/office/drawing/2014/main" id="{87E094E9-41E9-AAA6-F4BB-781E169166D7}"/>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 name="תיבת טקסט 2">
            <a:extLst>
              <a:ext uri="{FF2B5EF4-FFF2-40B4-BE49-F238E27FC236}">
                <a16:creationId xmlns:a16="http://schemas.microsoft.com/office/drawing/2014/main" id="{169FC8D1-9F4B-3172-AA83-CA74C8B50B86}"/>
              </a:ext>
            </a:extLst>
          </p:cNvPr>
          <p:cNvSpPr txBox="1"/>
          <p:nvPr/>
        </p:nvSpPr>
        <p:spPr>
          <a:xfrm>
            <a:off x="301234" y="1928621"/>
            <a:ext cx="11351821" cy="1909754"/>
          </a:xfrm>
          <a:prstGeom prst="rect">
            <a:avLst/>
          </a:prstGeom>
          <a:noFill/>
        </p:spPr>
        <p:txBody>
          <a:bodyPr wrap="square" rtlCol="1">
            <a:spAutoFit/>
          </a:bodyPr>
          <a:lstStyle/>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rPr>
              <a:t>Of these 15 tests, familiar markers such as blood glucose, HbA1c, lipid profile, uric acid, and ALT-GPT were present. </a:t>
            </a:r>
          </a:p>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rPr>
              <a:t>Interestingly, we also identified markers like gamma GT, LDH, CRP, C3, and alkaline phosphatase, not typically associated with prediabetes or diabetes in the current literature. </a:t>
            </a:r>
          </a:p>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rPr>
              <a:t>Subsequent analysis revealed large effect sizes over extended periods for most of these markers, verifying their relevance.</a:t>
            </a:r>
          </a:p>
        </p:txBody>
      </p:sp>
    </p:spTree>
    <p:extLst>
      <p:ext uri="{BB962C8B-B14F-4D97-AF65-F5344CB8AC3E}">
        <p14:creationId xmlns:p14="http://schemas.microsoft.com/office/powerpoint/2010/main" val="592552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1A357D-2352-5111-DA58-2F47205C857F}"/>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E72FC36-0C5E-0CD2-0BA3-4DB012E8E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11601F4-8DB9-4203-9B5F-69C8C9891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B60B7A43-1ED7-B1B6-1961-F7C4E8EA6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65B01CEF-54F6-5AEA-840D-C688F25681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3BEB8DB-87B4-501A-BB6E-7EFBF1DB3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6C86A21C-FD1C-0633-6B54-A4209F878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C3B93746-4365-75EF-7033-C5DDE1B528BC}"/>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Data Preparation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2831068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3FDB49-1EA3-1A67-4EA8-F750A04FA5B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253BB58-C764-7EDA-3733-21DEC2E62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4667E2A-3227-511C-C744-74CE3507A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6486A44-E9C6-B750-34BF-60EE9A0E0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8DEBA1-535F-520E-7F7E-8A9DA1CDF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D1DEB04-FAC3-9C11-9FA4-7578DF37E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3EA7FC8-FAE3-109A-59B9-0EC9D70D1F6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Time Window Based Approach</a:t>
            </a:r>
          </a:p>
        </p:txBody>
      </p:sp>
      <p:sp>
        <p:nvSpPr>
          <p:cNvPr id="3" name="תיבת טקסט 20">
            <a:extLst>
              <a:ext uri="{FF2B5EF4-FFF2-40B4-BE49-F238E27FC236}">
                <a16:creationId xmlns:a16="http://schemas.microsoft.com/office/drawing/2014/main" id="{0CB264D2-8F61-F270-7727-E08A20DE5590}"/>
              </a:ext>
            </a:extLst>
          </p:cNvPr>
          <p:cNvSpPr txBox="1"/>
          <p:nvPr/>
        </p:nvSpPr>
        <p:spPr>
          <a:xfrm>
            <a:off x="8393087" y="2220915"/>
            <a:ext cx="2382408" cy="369332"/>
          </a:xfrm>
          <a:prstGeom prst="rect">
            <a:avLst/>
          </a:prstGeom>
          <a:noFill/>
        </p:spPr>
        <p:txBody>
          <a:bodyPr wrap="square" rtlCol="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he-IL" sz="1800" b="0" i="0" u="sng" strike="noStrike" kern="1200" cap="none" spc="0" normalizeH="0" baseline="0" noProof="0" dirty="0">
              <a:ln>
                <a:noFill/>
              </a:ln>
              <a:solidFill>
                <a:srgbClr val="808080">
                  <a:lumMod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8C72EAA-81BA-77C5-75E2-07AA838E9B02}"/>
              </a:ext>
            </a:extLst>
          </p:cNvPr>
          <p:cNvSpPr txBox="1"/>
          <p:nvPr/>
        </p:nvSpPr>
        <p:spPr>
          <a:xfrm>
            <a:off x="344385" y="1928621"/>
            <a:ext cx="11697195" cy="3832909"/>
          </a:xfrm>
          <a:prstGeom prst="rect">
            <a:avLst/>
          </a:prstGeom>
          <a:noFill/>
        </p:spPr>
        <p:txBody>
          <a:bodyPr wrap="square">
            <a:spAutoFit/>
          </a:bodyPr>
          <a:lstStyle/>
          <a:p>
            <a:pPr algn="just">
              <a:lnSpc>
                <a:spcPct val="150000"/>
              </a:lnSpc>
              <a:spcAft>
                <a:spcPts val="800"/>
              </a:spcAft>
            </a:pPr>
            <a:r>
              <a:rPr lang="en-US" sz="2000" dirty="0">
                <a:latin typeface="Times New Roman" panose="02020603050405020304" pitchFamily="18" charset="0"/>
                <a:ea typeface="Times New Roman" panose="02020603050405020304" pitchFamily="18" charset="0"/>
              </a:rPr>
              <a:t>The proposed time-window-based approach involves analyzing patient data within a specific time period prior to the diagnosis of prediabetes. This allows the identification of early warning signs and the development of personalized interventions. The division into time windows was made as follows: for each time window in the range between 0-10 years before the diagnosis date (0 means a day before the diagnosis date), we will cut the data so that it contains all the patient data (from "minus infinity", means a time point infinitely far in the past, preceding all other timestamps) up to the start of the window we are examining. For example, for prediction two years before the formal diagnosis, we will use all patient data up to two years before diagnosis. In this way, we predict prediabetes for a patient without using the data collected for them after the prediction time.</a:t>
            </a:r>
          </a:p>
        </p:txBody>
      </p:sp>
    </p:spTree>
    <p:extLst>
      <p:ext uri="{BB962C8B-B14F-4D97-AF65-F5344CB8AC3E}">
        <p14:creationId xmlns:p14="http://schemas.microsoft.com/office/powerpoint/2010/main" val="3956750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E27A44-4E9A-BF3D-6341-533928D014BB}"/>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E87E14E9-D3AD-FEA0-00C5-86916121B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D2747D6-C6F2-A257-5DB5-DD2A4AD72F9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Number of Patients per Lab Test (Original)</a:t>
            </a:r>
            <a:endParaRPr lang="en-US" sz="3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3CFE723F-749D-588F-E13D-6634C8B27CF5}"/>
              </a:ext>
            </a:extLst>
          </p:cNvPr>
          <p:cNvPicPr>
            <a:picLocks noChangeAspect="1"/>
          </p:cNvPicPr>
          <p:nvPr/>
        </p:nvPicPr>
        <p:blipFill>
          <a:blip r:embed="rId3"/>
          <a:srcRect t="8193"/>
          <a:stretch/>
        </p:blipFill>
        <p:spPr>
          <a:xfrm>
            <a:off x="432794" y="1927653"/>
            <a:ext cx="11458400" cy="4627089"/>
          </a:xfrm>
          <a:prstGeom prst="rect">
            <a:avLst/>
          </a:prstGeom>
        </p:spPr>
      </p:pic>
    </p:spTree>
    <p:extLst>
      <p:ext uri="{BB962C8B-B14F-4D97-AF65-F5344CB8AC3E}">
        <p14:creationId xmlns:p14="http://schemas.microsoft.com/office/powerpoint/2010/main" val="40234490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E13440-45F0-3E98-FBC4-37CD284F7A5B}"/>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0BA94F7-A1F2-2DFE-A6CE-C92B94CD085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Number of Patients over Time</a:t>
            </a:r>
            <a:endParaRPr lang="en-US" sz="3200" kern="1200" dirty="0">
              <a:solidFill>
                <a:schemeClr val="bg1"/>
              </a:solidFill>
              <a:latin typeface="+mj-lt"/>
              <a:ea typeface="+mj-ea"/>
              <a:cs typeface="+mj-cs"/>
            </a:endParaRPr>
          </a:p>
        </p:txBody>
      </p:sp>
      <p:pic>
        <p:nvPicPr>
          <p:cNvPr id="4" name="Picture 3" descr="A graph of a number of patients&#10;&#10;AI-generated content may be incorrect.">
            <a:extLst>
              <a:ext uri="{FF2B5EF4-FFF2-40B4-BE49-F238E27FC236}">
                <a16:creationId xmlns:a16="http://schemas.microsoft.com/office/drawing/2014/main" id="{6458A974-25AD-1F11-A5DD-3B776050F62D}"/>
              </a:ext>
            </a:extLst>
          </p:cNvPr>
          <p:cNvPicPr>
            <a:picLocks noChangeAspect="1"/>
          </p:cNvPicPr>
          <p:nvPr/>
        </p:nvPicPr>
        <p:blipFill>
          <a:blip r:embed="rId3"/>
          <a:srcRect t="5151"/>
          <a:stretch/>
        </p:blipFill>
        <p:spPr>
          <a:xfrm>
            <a:off x="1337310" y="1500886"/>
            <a:ext cx="8905497" cy="5254244"/>
          </a:xfrm>
          <a:prstGeom prst="rect">
            <a:avLst/>
          </a:prstGeom>
        </p:spPr>
      </p:pic>
    </p:spTree>
    <p:extLst>
      <p:ext uri="{BB962C8B-B14F-4D97-AF65-F5344CB8AC3E}">
        <p14:creationId xmlns:p14="http://schemas.microsoft.com/office/powerpoint/2010/main" val="550480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2F0FA98E-801E-E706-ABA6-56BA7E3F3E67}"/>
            </a:ext>
          </a:extLst>
        </p:cNvPr>
        <p:cNvGrpSpPr/>
        <p:nvPr/>
      </p:nvGrpSpPr>
      <p:grpSpPr>
        <a:xfrm>
          <a:off x="0" y="0"/>
          <a:ext cx="0" cy="0"/>
          <a:chOff x="0" y="0"/>
          <a:chExt cx="0" cy="0"/>
        </a:xfrm>
      </p:grpSpPr>
      <p:sp>
        <p:nvSpPr>
          <p:cNvPr id="64" name="Rectangle 63">
            <a:extLst>
              <a:ext uri="{FF2B5EF4-FFF2-40B4-BE49-F238E27FC236}">
                <a16:creationId xmlns:a16="http://schemas.microsoft.com/office/drawing/2014/main" id="{A00BAE32-B2D9-66D1-93AE-0A37141DA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3F7A414-0014-C006-70D5-7071DAA6322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Age at Diagnosis Distribution by Group (Number of Patients?)</a:t>
            </a:r>
            <a:endParaRPr lang="en-US" sz="3200" kern="1200" dirty="0">
              <a:solidFill>
                <a:schemeClr val="bg1"/>
              </a:solidFill>
              <a:latin typeface="+mj-lt"/>
              <a:ea typeface="+mj-ea"/>
              <a:cs typeface="+mj-cs"/>
            </a:endParaRPr>
          </a:p>
        </p:txBody>
      </p:sp>
      <p:pic>
        <p:nvPicPr>
          <p:cNvPr id="8" name="Picture 7">
            <a:extLst>
              <a:ext uri="{FF2B5EF4-FFF2-40B4-BE49-F238E27FC236}">
                <a16:creationId xmlns:a16="http://schemas.microsoft.com/office/drawing/2014/main" id="{6AC0A7F3-E65F-5BA9-5DCB-D771D656EB2A}"/>
              </a:ext>
            </a:extLst>
          </p:cNvPr>
          <p:cNvPicPr>
            <a:picLocks noChangeAspect="1"/>
          </p:cNvPicPr>
          <p:nvPr/>
        </p:nvPicPr>
        <p:blipFill>
          <a:blip r:embed="rId3"/>
          <a:stretch>
            <a:fillRect/>
          </a:stretch>
        </p:blipFill>
        <p:spPr>
          <a:xfrm>
            <a:off x="1950529" y="1675227"/>
            <a:ext cx="8290941" cy="4394199"/>
          </a:xfrm>
          <a:prstGeom prst="rect">
            <a:avLst/>
          </a:prstGeom>
        </p:spPr>
      </p:pic>
    </p:spTree>
    <p:extLst>
      <p:ext uri="{BB962C8B-B14F-4D97-AF65-F5344CB8AC3E}">
        <p14:creationId xmlns:p14="http://schemas.microsoft.com/office/powerpoint/2010/main" val="38353703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22A0107D-CF90-C4F5-60C9-CD9665D6080F}"/>
            </a:ext>
          </a:extLst>
        </p:cNvPr>
        <p:cNvGrpSpPr/>
        <p:nvPr/>
      </p:nvGrpSpPr>
      <p:grpSpPr>
        <a:xfrm>
          <a:off x="0" y="0"/>
          <a:ext cx="0" cy="0"/>
          <a:chOff x="0" y="0"/>
          <a:chExt cx="0" cy="0"/>
        </a:xfrm>
      </p:grpSpPr>
      <p:sp>
        <p:nvSpPr>
          <p:cNvPr id="64" name="Rectangle 63">
            <a:extLst>
              <a:ext uri="{FF2B5EF4-FFF2-40B4-BE49-F238E27FC236}">
                <a16:creationId xmlns:a16="http://schemas.microsoft.com/office/drawing/2014/main" id="{4C90C098-289B-76F3-5FA3-E4F88A4BF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4A50C7D-D38D-B040-002E-4EFDE689FBB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Number of Patients by </a:t>
            </a:r>
            <a:r>
              <a:rPr lang="en-US" sz="3200" b="1" kern="1200" dirty="0">
                <a:solidFill>
                  <a:schemeClr val="bg1"/>
                </a:solidFill>
                <a:latin typeface="+mj-lt"/>
                <a:ea typeface="+mj-ea"/>
                <a:cs typeface="+mj-cs"/>
              </a:rPr>
              <a:t>Year of Birth -&gt; Age</a:t>
            </a:r>
            <a:endParaRPr lang="en-US" sz="3200" kern="1200" dirty="0">
              <a:solidFill>
                <a:schemeClr val="bg1"/>
              </a:solidFill>
              <a:latin typeface="+mj-lt"/>
              <a:ea typeface="+mj-ea"/>
              <a:cs typeface="+mj-cs"/>
            </a:endParaRPr>
          </a:p>
        </p:txBody>
      </p:sp>
      <p:pic>
        <p:nvPicPr>
          <p:cNvPr id="7" name="Picture 6">
            <a:extLst>
              <a:ext uri="{FF2B5EF4-FFF2-40B4-BE49-F238E27FC236}">
                <a16:creationId xmlns:a16="http://schemas.microsoft.com/office/drawing/2014/main" id="{12C01BB4-96A4-4A2A-1072-DCB50A87DD9F}"/>
              </a:ext>
            </a:extLst>
          </p:cNvPr>
          <p:cNvPicPr>
            <a:picLocks noChangeAspect="1"/>
          </p:cNvPicPr>
          <p:nvPr/>
        </p:nvPicPr>
        <p:blipFill>
          <a:blip r:embed="rId3"/>
          <a:srcRect t="5140"/>
          <a:stretch/>
        </p:blipFill>
        <p:spPr>
          <a:xfrm>
            <a:off x="0" y="1543792"/>
            <a:ext cx="12192000" cy="5041103"/>
          </a:xfrm>
          <a:prstGeom prst="rect">
            <a:avLst/>
          </a:prstGeom>
        </p:spPr>
      </p:pic>
    </p:spTree>
    <p:extLst>
      <p:ext uri="{BB962C8B-B14F-4D97-AF65-F5344CB8AC3E}">
        <p14:creationId xmlns:p14="http://schemas.microsoft.com/office/powerpoint/2010/main" val="1103922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94C5C490-B880-0DF5-3F2D-62509623AA15}"/>
            </a:ext>
          </a:extLst>
        </p:cNvPr>
        <p:cNvGrpSpPr/>
        <p:nvPr/>
      </p:nvGrpSpPr>
      <p:grpSpPr>
        <a:xfrm>
          <a:off x="0" y="0"/>
          <a:ext cx="0" cy="0"/>
          <a:chOff x="0" y="0"/>
          <a:chExt cx="0" cy="0"/>
        </a:xfrm>
      </p:grpSpPr>
      <p:sp>
        <p:nvSpPr>
          <p:cNvPr id="64" name="Rectangle 63">
            <a:extLst>
              <a:ext uri="{FF2B5EF4-FFF2-40B4-BE49-F238E27FC236}">
                <a16:creationId xmlns:a16="http://schemas.microsoft.com/office/drawing/2014/main" id="{EF1F2408-71EA-1B04-78B9-426687FAB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CAFA157-51EC-0FB9-BA04-37C82955977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Number of Patients by </a:t>
            </a:r>
            <a:r>
              <a:rPr lang="en-US" sz="3200" b="1" kern="1200" dirty="0">
                <a:solidFill>
                  <a:schemeClr val="bg1"/>
                </a:solidFill>
                <a:latin typeface="+mj-lt"/>
                <a:ea typeface="+mj-ea"/>
                <a:cs typeface="+mj-cs"/>
              </a:rPr>
              <a:t>Year of Diagnosis -&gt; Age At Diagnosis</a:t>
            </a:r>
            <a:endParaRPr lang="en-US" sz="3200" kern="1200" dirty="0">
              <a:solidFill>
                <a:schemeClr val="bg1"/>
              </a:solidFill>
              <a:latin typeface="+mj-lt"/>
              <a:ea typeface="+mj-ea"/>
              <a:cs typeface="+mj-cs"/>
            </a:endParaRPr>
          </a:p>
        </p:txBody>
      </p:sp>
      <p:pic>
        <p:nvPicPr>
          <p:cNvPr id="7" name="Picture 6">
            <a:extLst>
              <a:ext uri="{FF2B5EF4-FFF2-40B4-BE49-F238E27FC236}">
                <a16:creationId xmlns:a16="http://schemas.microsoft.com/office/drawing/2014/main" id="{F4638BCA-754C-9116-1C25-CB02D8B2F03B}"/>
              </a:ext>
            </a:extLst>
          </p:cNvPr>
          <p:cNvPicPr>
            <a:picLocks noChangeAspect="1"/>
          </p:cNvPicPr>
          <p:nvPr/>
        </p:nvPicPr>
        <p:blipFill>
          <a:blip r:embed="rId3"/>
          <a:srcRect t="4945"/>
          <a:stretch/>
        </p:blipFill>
        <p:spPr>
          <a:xfrm>
            <a:off x="0" y="1638795"/>
            <a:ext cx="12192000" cy="5029550"/>
          </a:xfrm>
          <a:prstGeom prst="rect">
            <a:avLst/>
          </a:prstGeom>
        </p:spPr>
      </p:pic>
    </p:spTree>
    <p:extLst>
      <p:ext uri="{BB962C8B-B14F-4D97-AF65-F5344CB8AC3E}">
        <p14:creationId xmlns:p14="http://schemas.microsoft.com/office/powerpoint/2010/main" val="423482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8" name="Title 1">
            <a:extLst>
              <a:ext uri="{FF2B5EF4-FFF2-40B4-BE49-F238E27FC236}">
                <a16:creationId xmlns:a16="http://schemas.microsoft.com/office/drawing/2014/main" id="{B74C7BFF-A8FE-9F2F-C23F-01E234B0C4A8}"/>
              </a:ext>
            </a:extLst>
          </p:cNvPr>
          <p:cNvSpPr txBox="1">
            <a:spLocks/>
          </p:cNvSpPr>
          <p:nvPr/>
        </p:nvSpPr>
        <p:spPr>
          <a:xfrm>
            <a:off x="638882" y="639193"/>
            <a:ext cx="3571810" cy="3573516"/>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90000"/>
              </a:lnSpc>
              <a:spcBef>
                <a:spcPct val="0"/>
              </a:spcBef>
              <a:spcAft>
                <a:spcPts val="600"/>
              </a:spcAft>
              <a:buClr>
                <a:srgbClr val="000000"/>
              </a:buClr>
              <a:buSzPts val="2500"/>
              <a:buFont typeface="Fira Sans Extra Condensed Medium"/>
              <a:buNone/>
              <a:tabLst/>
              <a:defRPr/>
            </a:pPr>
            <a:r>
              <a:rPr kumimoji="0" lang="en-US" altLang="en-US" sz="6600" b="0" i="0" u="none" strike="noStrike" kern="1200" cap="none" spc="0" normalizeH="0" baseline="0" noProof="0" dirty="0">
                <a:ln>
                  <a:noFill/>
                </a:ln>
                <a:solidFill>
                  <a:prstClr val="black"/>
                </a:solidFill>
                <a:effectLst/>
                <a:uLnTx/>
                <a:uFillTx/>
                <a:latin typeface="Calibri Light" panose="020F0302020204030204"/>
                <a:ea typeface="+mj-ea"/>
                <a:cs typeface="+mj-cs"/>
                <a:sym typeface="Fira Sans Extra Condensed Medium"/>
              </a:rPr>
              <a:t>Control Flowchart</a:t>
            </a:r>
          </a:p>
        </p:txBody>
      </p:sp>
      <p:pic>
        <p:nvPicPr>
          <p:cNvPr id="2" name="תמונה 1">
            <a:extLst>
              <a:ext uri="{FF2B5EF4-FFF2-40B4-BE49-F238E27FC236}">
                <a16:creationId xmlns:a16="http://schemas.microsoft.com/office/drawing/2014/main" id="{3621E6DF-A667-76FD-82D2-0889429A38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681788" y="640080"/>
            <a:ext cx="7159631" cy="5550408"/>
          </a:xfrm>
          <a:prstGeom prst="rect">
            <a:avLst/>
          </a:prstGeom>
          <a:noFill/>
        </p:spPr>
      </p:pic>
    </p:spTree>
    <p:extLst>
      <p:ext uri="{BB962C8B-B14F-4D97-AF65-F5344CB8AC3E}">
        <p14:creationId xmlns:p14="http://schemas.microsoft.com/office/powerpoint/2010/main" val="3092082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526B32-6F2B-4CC9-43F3-03360FDE691C}"/>
            </a:ext>
          </a:extLst>
        </p:cNvPr>
        <p:cNvGrpSpPr/>
        <p:nvPr/>
      </p:nvGrpSpPr>
      <p:grpSpPr>
        <a:xfrm>
          <a:off x="0" y="0"/>
          <a:ext cx="0" cy="0"/>
          <a:chOff x="0" y="0"/>
          <a:chExt cx="0" cy="0"/>
        </a:xfrm>
      </p:grpSpPr>
      <p:sp>
        <p:nvSpPr>
          <p:cNvPr id="64" name="Rectangle 63">
            <a:extLst>
              <a:ext uri="{FF2B5EF4-FFF2-40B4-BE49-F238E27FC236}">
                <a16:creationId xmlns:a16="http://schemas.microsoft.com/office/drawing/2014/main" id="{A3132BD7-2F90-C10C-4EB4-DD8B183CF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398BFFF-4711-018C-569E-6A7B0E077BF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Number of Patients by </a:t>
            </a:r>
            <a:r>
              <a:rPr lang="en-US" sz="3200" b="1" kern="1200" dirty="0">
                <a:solidFill>
                  <a:schemeClr val="bg1"/>
                </a:solidFill>
                <a:latin typeface="+mj-lt"/>
                <a:ea typeface="+mj-ea"/>
                <a:cs typeface="+mj-cs"/>
              </a:rPr>
              <a:t>Year</a:t>
            </a:r>
            <a:endParaRPr lang="en-US" sz="3200" kern="1200" dirty="0">
              <a:solidFill>
                <a:schemeClr val="bg1"/>
              </a:solidFill>
              <a:latin typeface="+mj-lt"/>
              <a:ea typeface="+mj-ea"/>
              <a:cs typeface="+mj-cs"/>
            </a:endParaRPr>
          </a:p>
        </p:txBody>
      </p:sp>
      <p:pic>
        <p:nvPicPr>
          <p:cNvPr id="7" name="Picture 6">
            <a:extLst>
              <a:ext uri="{FF2B5EF4-FFF2-40B4-BE49-F238E27FC236}">
                <a16:creationId xmlns:a16="http://schemas.microsoft.com/office/drawing/2014/main" id="{2F9E9341-9A47-1119-DD07-ADE46388B9E8}"/>
              </a:ext>
            </a:extLst>
          </p:cNvPr>
          <p:cNvPicPr>
            <a:picLocks noChangeAspect="1"/>
          </p:cNvPicPr>
          <p:nvPr/>
        </p:nvPicPr>
        <p:blipFill>
          <a:blip r:embed="rId3"/>
          <a:srcRect t="4299"/>
          <a:stretch/>
        </p:blipFill>
        <p:spPr>
          <a:xfrm>
            <a:off x="0" y="1686296"/>
            <a:ext cx="12192000" cy="4992172"/>
          </a:xfrm>
          <a:prstGeom prst="rect">
            <a:avLst/>
          </a:prstGeom>
        </p:spPr>
      </p:pic>
    </p:spTree>
    <p:extLst>
      <p:ext uri="{BB962C8B-B14F-4D97-AF65-F5344CB8AC3E}">
        <p14:creationId xmlns:p14="http://schemas.microsoft.com/office/powerpoint/2010/main" val="3312462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5C7987-4A30-CA54-DE42-B3769B017878}"/>
            </a:ext>
          </a:extLst>
        </p:cNvPr>
        <p:cNvGrpSpPr/>
        <p:nvPr/>
      </p:nvGrpSpPr>
      <p:grpSpPr>
        <a:xfrm>
          <a:off x="0" y="0"/>
          <a:ext cx="0" cy="0"/>
          <a:chOff x="0" y="0"/>
          <a:chExt cx="0" cy="0"/>
        </a:xfrm>
      </p:grpSpPr>
      <p:sp>
        <p:nvSpPr>
          <p:cNvPr id="64" name="Rectangle 63">
            <a:extLst>
              <a:ext uri="{FF2B5EF4-FFF2-40B4-BE49-F238E27FC236}">
                <a16:creationId xmlns:a16="http://schemas.microsoft.com/office/drawing/2014/main" id="{FD5910EE-D3C7-14A6-7258-B33D2E7BE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32E050B-70DB-10D7-42B3-37EAAFB2609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Test Record Distribution by Year</a:t>
            </a:r>
            <a:endParaRPr lang="en-US" sz="3200" kern="1200" dirty="0">
              <a:solidFill>
                <a:schemeClr val="bg1"/>
              </a:solidFill>
              <a:latin typeface="+mj-lt"/>
              <a:ea typeface="+mj-ea"/>
              <a:cs typeface="+mj-cs"/>
            </a:endParaRPr>
          </a:p>
        </p:txBody>
      </p:sp>
      <p:pic>
        <p:nvPicPr>
          <p:cNvPr id="9" name="Picture 8">
            <a:extLst>
              <a:ext uri="{FF2B5EF4-FFF2-40B4-BE49-F238E27FC236}">
                <a16:creationId xmlns:a16="http://schemas.microsoft.com/office/drawing/2014/main" id="{B6B60008-FBF5-8F6A-291E-CE378F6622F6}"/>
              </a:ext>
            </a:extLst>
          </p:cNvPr>
          <p:cNvPicPr>
            <a:picLocks noChangeAspect="1"/>
          </p:cNvPicPr>
          <p:nvPr/>
        </p:nvPicPr>
        <p:blipFill>
          <a:blip r:embed="rId3"/>
          <a:srcRect t="4305"/>
          <a:stretch/>
        </p:blipFill>
        <p:spPr>
          <a:xfrm>
            <a:off x="0" y="1555667"/>
            <a:ext cx="12192000" cy="5042271"/>
          </a:xfrm>
          <a:prstGeom prst="rect">
            <a:avLst/>
          </a:prstGeom>
        </p:spPr>
      </p:pic>
    </p:spTree>
    <p:extLst>
      <p:ext uri="{BB962C8B-B14F-4D97-AF65-F5344CB8AC3E}">
        <p14:creationId xmlns:p14="http://schemas.microsoft.com/office/powerpoint/2010/main" val="12636041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441A71-B7E2-471B-13B6-37555266299B}"/>
            </a:ext>
          </a:extLst>
        </p:cNvPr>
        <p:cNvGrpSpPr/>
        <p:nvPr/>
      </p:nvGrpSpPr>
      <p:grpSpPr>
        <a:xfrm>
          <a:off x="0" y="0"/>
          <a:ext cx="0" cy="0"/>
          <a:chOff x="0" y="0"/>
          <a:chExt cx="0" cy="0"/>
        </a:xfrm>
      </p:grpSpPr>
      <p:sp>
        <p:nvSpPr>
          <p:cNvPr id="59" name="Rectangle 58">
            <a:extLst>
              <a:ext uri="{FF2B5EF4-FFF2-40B4-BE49-F238E27FC236}">
                <a16:creationId xmlns:a16="http://schemas.microsoft.com/office/drawing/2014/main" id="{5CFD032E-FB7F-1CEC-C512-09D1AE82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68CFF88-3FB0-F37F-992F-25E99E08044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Pearson Correlation</a:t>
            </a:r>
            <a:endParaRPr lang="en-US" sz="32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ACE29320-30FE-75EA-0050-E54FD19FE69E}"/>
              </a:ext>
            </a:extLst>
          </p:cNvPr>
          <p:cNvPicPr>
            <a:picLocks noChangeAspect="1"/>
          </p:cNvPicPr>
          <p:nvPr/>
        </p:nvPicPr>
        <p:blipFill>
          <a:blip r:embed="rId3"/>
          <a:stretch>
            <a:fillRect/>
          </a:stretch>
        </p:blipFill>
        <p:spPr>
          <a:xfrm>
            <a:off x="2256312" y="1507817"/>
            <a:ext cx="6935190" cy="5144651"/>
          </a:xfrm>
          <a:prstGeom prst="rect">
            <a:avLst/>
          </a:prstGeom>
        </p:spPr>
      </p:pic>
    </p:spTree>
    <p:extLst>
      <p:ext uri="{BB962C8B-B14F-4D97-AF65-F5344CB8AC3E}">
        <p14:creationId xmlns:p14="http://schemas.microsoft.com/office/powerpoint/2010/main" val="2777472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882712-7DFF-AE9D-DFD2-0959D5C310FE}"/>
            </a:ext>
          </a:extLst>
        </p:cNvPr>
        <p:cNvGrpSpPr/>
        <p:nvPr/>
      </p:nvGrpSpPr>
      <p:grpSpPr>
        <a:xfrm>
          <a:off x="0" y="0"/>
          <a:ext cx="0" cy="0"/>
          <a:chOff x="0" y="0"/>
          <a:chExt cx="0" cy="0"/>
        </a:xfrm>
      </p:grpSpPr>
      <p:sp>
        <p:nvSpPr>
          <p:cNvPr id="59" name="Rectangle 58">
            <a:extLst>
              <a:ext uri="{FF2B5EF4-FFF2-40B4-BE49-F238E27FC236}">
                <a16:creationId xmlns:a16="http://schemas.microsoft.com/office/drawing/2014/main" id="{86B36931-565C-3D56-F89A-873A4D4A7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6BEBAB9-D9B4-6A2A-F5F1-9934A68CA9B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a:solidFill>
                  <a:schemeClr val="bg1"/>
                </a:solidFill>
              </a:rPr>
              <a:t>Pearson Correlation by Gender</a:t>
            </a:r>
            <a:endParaRPr lang="en-US" sz="3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D04B1067-42E7-2C11-6FA9-C9975272D04F}"/>
              </a:ext>
            </a:extLst>
          </p:cNvPr>
          <p:cNvPicPr>
            <a:picLocks noChangeAspect="1"/>
          </p:cNvPicPr>
          <p:nvPr/>
        </p:nvPicPr>
        <p:blipFill>
          <a:blip r:embed="rId3"/>
          <a:stretch>
            <a:fillRect/>
          </a:stretch>
        </p:blipFill>
        <p:spPr>
          <a:xfrm>
            <a:off x="0" y="1943104"/>
            <a:ext cx="5795122" cy="4320000"/>
          </a:xfrm>
          <a:prstGeom prst="rect">
            <a:avLst/>
          </a:prstGeom>
        </p:spPr>
      </p:pic>
      <p:pic>
        <p:nvPicPr>
          <p:cNvPr id="9" name="Picture 8">
            <a:extLst>
              <a:ext uri="{FF2B5EF4-FFF2-40B4-BE49-F238E27FC236}">
                <a16:creationId xmlns:a16="http://schemas.microsoft.com/office/drawing/2014/main" id="{4B80ABFF-23A5-87C5-247E-3CF477D055CF}"/>
              </a:ext>
            </a:extLst>
          </p:cNvPr>
          <p:cNvPicPr>
            <a:picLocks noChangeAspect="1"/>
          </p:cNvPicPr>
          <p:nvPr/>
        </p:nvPicPr>
        <p:blipFill>
          <a:blip r:embed="rId4"/>
          <a:stretch>
            <a:fillRect/>
          </a:stretch>
        </p:blipFill>
        <p:spPr>
          <a:xfrm>
            <a:off x="5795122" y="1886248"/>
            <a:ext cx="6045101" cy="4320000"/>
          </a:xfrm>
          <a:prstGeom prst="rect">
            <a:avLst/>
          </a:prstGeom>
        </p:spPr>
      </p:pic>
    </p:spTree>
    <p:extLst>
      <p:ext uri="{BB962C8B-B14F-4D97-AF65-F5344CB8AC3E}">
        <p14:creationId xmlns:p14="http://schemas.microsoft.com/office/powerpoint/2010/main" val="40308488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82F38D-1E37-4B86-DCA8-D9B1F5860005}"/>
            </a:ext>
          </a:extLst>
        </p:cNvPr>
        <p:cNvGrpSpPr/>
        <p:nvPr/>
      </p:nvGrpSpPr>
      <p:grpSpPr>
        <a:xfrm>
          <a:off x="0" y="0"/>
          <a:ext cx="0" cy="0"/>
          <a:chOff x="0" y="0"/>
          <a:chExt cx="0" cy="0"/>
        </a:xfrm>
      </p:grpSpPr>
      <p:sp>
        <p:nvSpPr>
          <p:cNvPr id="59" name="Rectangle 58">
            <a:extLst>
              <a:ext uri="{FF2B5EF4-FFF2-40B4-BE49-F238E27FC236}">
                <a16:creationId xmlns:a16="http://schemas.microsoft.com/office/drawing/2014/main" id="{3CA209A8-547B-4218-0364-11CE9F561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DA94D1F-8326-E98A-3671-4995B50070B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Pearson Correlation by Sector</a:t>
            </a:r>
            <a:endParaRPr lang="en-US" sz="32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33E1F195-FA2A-C293-F3EC-039786095D36}"/>
              </a:ext>
            </a:extLst>
          </p:cNvPr>
          <p:cNvPicPr>
            <a:picLocks noChangeAspect="1"/>
          </p:cNvPicPr>
          <p:nvPr/>
        </p:nvPicPr>
        <p:blipFill>
          <a:blip r:embed="rId3"/>
          <a:stretch>
            <a:fillRect/>
          </a:stretch>
        </p:blipFill>
        <p:spPr>
          <a:xfrm>
            <a:off x="138648" y="1894533"/>
            <a:ext cx="5785840" cy="4320000"/>
          </a:xfrm>
          <a:prstGeom prst="rect">
            <a:avLst/>
          </a:prstGeom>
        </p:spPr>
      </p:pic>
      <p:pic>
        <p:nvPicPr>
          <p:cNvPr id="7" name="Picture 6">
            <a:extLst>
              <a:ext uri="{FF2B5EF4-FFF2-40B4-BE49-F238E27FC236}">
                <a16:creationId xmlns:a16="http://schemas.microsoft.com/office/drawing/2014/main" id="{81BDFA5F-EC2B-D3C2-6B1B-030608791ED1}"/>
              </a:ext>
            </a:extLst>
          </p:cNvPr>
          <p:cNvPicPr>
            <a:picLocks noChangeAspect="1"/>
          </p:cNvPicPr>
          <p:nvPr/>
        </p:nvPicPr>
        <p:blipFill>
          <a:blip r:embed="rId4"/>
          <a:stretch>
            <a:fillRect/>
          </a:stretch>
        </p:blipFill>
        <p:spPr>
          <a:xfrm>
            <a:off x="5959250" y="1894533"/>
            <a:ext cx="5984851" cy="4320000"/>
          </a:xfrm>
          <a:prstGeom prst="rect">
            <a:avLst/>
          </a:prstGeom>
        </p:spPr>
      </p:pic>
    </p:spTree>
    <p:extLst>
      <p:ext uri="{BB962C8B-B14F-4D97-AF65-F5344CB8AC3E}">
        <p14:creationId xmlns:p14="http://schemas.microsoft.com/office/powerpoint/2010/main" val="3340816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32E135-52E8-EDDD-8459-427796BE4743}"/>
            </a:ext>
          </a:extLst>
        </p:cNvPr>
        <p:cNvGrpSpPr/>
        <p:nvPr/>
      </p:nvGrpSpPr>
      <p:grpSpPr>
        <a:xfrm>
          <a:off x="0" y="0"/>
          <a:ext cx="0" cy="0"/>
          <a:chOff x="0" y="0"/>
          <a:chExt cx="0" cy="0"/>
        </a:xfrm>
      </p:grpSpPr>
      <p:sp>
        <p:nvSpPr>
          <p:cNvPr id="59" name="Rectangle 58">
            <a:extLst>
              <a:ext uri="{FF2B5EF4-FFF2-40B4-BE49-F238E27FC236}">
                <a16:creationId xmlns:a16="http://schemas.microsoft.com/office/drawing/2014/main" id="{C3ECB3ED-0D43-7974-E28A-A528727A4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B63223D-10D9-E1EE-5D28-4CC2840C2FE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External Validity</a:t>
            </a:r>
            <a:endParaRPr lang="en-US" sz="3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53DA91B5-4765-57A5-F3F7-369349E0A6EB}"/>
              </a:ext>
            </a:extLst>
          </p:cNvPr>
          <p:cNvPicPr>
            <a:picLocks noChangeAspect="1"/>
          </p:cNvPicPr>
          <p:nvPr/>
        </p:nvPicPr>
        <p:blipFill>
          <a:blip r:embed="rId3"/>
          <a:srcRect t="5328"/>
          <a:stretch/>
        </p:blipFill>
        <p:spPr>
          <a:xfrm>
            <a:off x="229973" y="2109088"/>
            <a:ext cx="5541723" cy="3960000"/>
          </a:xfrm>
          <a:prstGeom prst="rect">
            <a:avLst/>
          </a:prstGeom>
        </p:spPr>
      </p:pic>
      <p:pic>
        <p:nvPicPr>
          <p:cNvPr id="8" name="Picture 7">
            <a:extLst>
              <a:ext uri="{FF2B5EF4-FFF2-40B4-BE49-F238E27FC236}">
                <a16:creationId xmlns:a16="http://schemas.microsoft.com/office/drawing/2014/main" id="{A5E0B5E0-306F-52B5-A1C7-D564E90A0D21}"/>
              </a:ext>
            </a:extLst>
          </p:cNvPr>
          <p:cNvPicPr>
            <a:picLocks noChangeAspect="1"/>
          </p:cNvPicPr>
          <p:nvPr/>
        </p:nvPicPr>
        <p:blipFill>
          <a:blip r:embed="rId4"/>
          <a:srcRect t="6845"/>
          <a:stretch/>
        </p:blipFill>
        <p:spPr>
          <a:xfrm>
            <a:off x="6306052" y="2109088"/>
            <a:ext cx="5655975" cy="3960000"/>
          </a:xfrm>
          <a:prstGeom prst="rect">
            <a:avLst/>
          </a:prstGeom>
        </p:spPr>
      </p:pic>
    </p:spTree>
    <p:extLst>
      <p:ext uri="{BB962C8B-B14F-4D97-AF65-F5344CB8AC3E}">
        <p14:creationId xmlns:p14="http://schemas.microsoft.com/office/powerpoint/2010/main" val="35155020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F591B3-9FE0-1107-6E92-FC88C0C8AA9C}"/>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DFDABB6-50E7-E676-A213-43BAD16151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DBB72E36-7AE7-6D5E-B2F5-3F7EC2303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7558680-2555-0C1C-665B-EA625056B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FD80173-0EE3-5A99-B5CD-B3BB5DA90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50D84F8-F428-BC5A-3F24-4F392CD37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C233D2C-6CDD-ACAC-2C8E-45BDA17BADA5}"/>
              </a:ext>
            </a:extLst>
          </p:cNvPr>
          <p:cNvSpPr>
            <a:spLocks noGrp="1"/>
          </p:cNvSpPr>
          <p:nvPr>
            <p:ph type="title"/>
          </p:nvPr>
        </p:nvSpPr>
        <p:spPr>
          <a:xfrm>
            <a:off x="699714" y="353160"/>
            <a:ext cx="11027998" cy="898581"/>
          </a:xfrm>
        </p:spPr>
        <p:txBody>
          <a:bodyPr vert="horz" lIns="91440" tIns="45720" rIns="91440" bIns="45720" rtlCol="0" anchor="ctr">
            <a:normAutofit/>
          </a:bodyPr>
          <a:lstStyle/>
          <a:p>
            <a:r>
              <a:rPr lang="en-US" sz="4000" dirty="0">
                <a:solidFill>
                  <a:srgbClr val="FFFFFF"/>
                </a:solidFill>
              </a:rPr>
              <a:t>Original KS by Group per Year</a:t>
            </a:r>
          </a:p>
        </p:txBody>
      </p:sp>
      <p:sp>
        <p:nvSpPr>
          <p:cNvPr id="5" name="TextBox 4">
            <a:extLst>
              <a:ext uri="{FF2B5EF4-FFF2-40B4-BE49-F238E27FC236}">
                <a16:creationId xmlns:a16="http://schemas.microsoft.com/office/drawing/2014/main" id="{561F36C2-3485-90AF-D28D-412ED6FA3246}"/>
              </a:ext>
            </a:extLst>
          </p:cNvPr>
          <p:cNvSpPr txBox="1"/>
          <p:nvPr/>
        </p:nvSpPr>
        <p:spPr>
          <a:xfrm>
            <a:off x="825336" y="1678067"/>
            <a:ext cx="10541328" cy="5078313"/>
          </a:xfrm>
          <a:prstGeom prst="rect">
            <a:avLst/>
          </a:prstGeom>
          <a:noFill/>
        </p:spPr>
        <p:txBody>
          <a:bodyPr wrap="square" rtlCol="1">
            <a:spAutoFit/>
          </a:bodyPr>
          <a:lstStyle/>
          <a:p>
            <a:pPr>
              <a:spcAft>
                <a:spcPts val="800"/>
              </a:spcAft>
            </a:pP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ALT GPT [-19,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-13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there is a significant difference between Control and Cohort. </a:t>
            </a:r>
          </a:p>
          <a:p>
            <a:pPr>
              <a:spcAft>
                <a:spcPts val="800"/>
              </a:spcAft>
            </a:pP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Alkaline Phosphate [-19,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-12 years back</a:t>
            </a:r>
            <a:r>
              <a:rPr lang="en-US" sz="1400" dirty="0">
                <a:latin typeface="Times New Roman" panose="02020603050405020304" pitchFamily="18" charset="0"/>
                <a:ea typeface="Times New Roman" panose="02020603050405020304" pitchFamily="18" charset="0"/>
                <a:cs typeface="Arial" panose="020B0604020202020204" pitchFamily="34" charset="0"/>
              </a:rPr>
              <a:t> there is a significant difference between Control and Cohort.</a:t>
            </a:r>
          </a:p>
          <a:p>
            <a:pPr>
              <a:spcAft>
                <a:spcPts val="800"/>
              </a:spcAft>
            </a:pP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BMI [-17,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-13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there is a significant difference between Control and Cohort.</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C3 [-17, -1]</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-10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(also -16) there is a significant difference between Control and Cohort.</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CRP [-15, -1]</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-5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(also -10, -8, -7) there is a significant difference between Control and Cohort.</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GGT</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[-18,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-14 years back</a:t>
            </a:r>
            <a:r>
              <a:rPr lang="en-US" sz="1400" dirty="0">
                <a:latin typeface="Times New Roman" panose="02020603050405020304" pitchFamily="18" charset="0"/>
                <a:ea typeface="Times New Roman" panose="02020603050405020304" pitchFamily="18" charset="0"/>
                <a:cs typeface="Arial" panose="020B0604020202020204" pitchFamily="34" charset="0"/>
              </a:rPr>
              <a:t> there is a significant difference between Control and Cohort.</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Glucose [-19, -1]</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-16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(also -18) there is a significant difference between Control and Cohort.</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Glucose after 50g [-14, -1]</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-8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there is a significant difference between Control and Cohort.</a:t>
            </a: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HDL</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[-18,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-12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there is a significant difference between Control and Cohort.</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p>
            <a:pPr>
              <a:spcAft>
                <a:spcPts val="800"/>
              </a:spcAft>
            </a:pP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HDL Ratio [-18,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-13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there is a significant difference between Control and Cohort.</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Hemoglobin A1C</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[-14,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-6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(also -13, -10, -9) there is a significant difference between Control and Cohort.</a:t>
            </a:r>
            <a:endParaRPr lang="en-US" sz="1400" dirty="0">
              <a:effectLst/>
              <a:latin typeface="Times New Roman" panose="02020603050405020304" pitchFamily="18" charset="0"/>
              <a:ea typeface="Times New Roman" panose="02020603050405020304" pitchFamily="18" charset="0"/>
              <a:cs typeface="Arial" panose="020B0604020202020204" pitchFamily="34" charset="0"/>
            </a:endParaRP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LDH</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[-18,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-7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(also -13, -12, -10, -9) there is a significant difference between Control and Cohort.</a:t>
            </a: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Non-HDL</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[-12,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-8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there is a significant difference between Control and Cohort.</a:t>
            </a: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Triglycerides</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[-19,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-13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(also -17, -16) there is a significant difference between Control and Cohort.</a:t>
            </a: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Uric Acid</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[-19,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-12 years back</a:t>
            </a:r>
            <a:r>
              <a:rPr lang="en-US" sz="1400" dirty="0">
                <a:latin typeface="Times New Roman" panose="02020603050405020304" pitchFamily="18" charset="0"/>
                <a:ea typeface="Times New Roman" panose="02020603050405020304" pitchFamily="18" charset="0"/>
                <a:cs typeface="Arial" panose="020B0604020202020204" pitchFamily="34" charset="0"/>
              </a:rPr>
              <a:t> there is a significant difference between Control and Cohort.</a:t>
            </a:r>
          </a:p>
          <a:p>
            <a:pPr>
              <a:spcAft>
                <a:spcPts val="800"/>
              </a:spcAft>
            </a:pPr>
            <a:r>
              <a:rPr lang="en-US" sz="1400" b="1" dirty="0">
                <a:latin typeface="Times New Roman" panose="02020603050405020304" pitchFamily="18" charset="0"/>
                <a:ea typeface="Times New Roman" panose="02020603050405020304" pitchFamily="18" charset="0"/>
                <a:cs typeface="Arial" panose="020B0604020202020204" pitchFamily="34" charset="0"/>
              </a:rPr>
              <a:t>VLDL</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 [-18, -1]: fro</a:t>
            </a:r>
            <a:r>
              <a:rPr lang="en-US" sz="1400" b="1" dirty="0">
                <a:latin typeface="Times New Roman" panose="02020603050405020304" pitchFamily="18" charset="0"/>
                <a:ea typeface="Times New Roman" panose="02020603050405020304" pitchFamily="18" charset="0"/>
                <a:cs typeface="Arial" panose="020B0604020202020204" pitchFamily="34" charset="0"/>
              </a:rPr>
              <a:t>m -13 years back </a:t>
            </a:r>
            <a:r>
              <a:rPr lang="en-US" sz="1400" dirty="0">
                <a:latin typeface="Times New Roman" panose="02020603050405020304" pitchFamily="18" charset="0"/>
                <a:ea typeface="Times New Roman" panose="02020603050405020304" pitchFamily="18" charset="0"/>
                <a:cs typeface="Arial" panose="020B0604020202020204" pitchFamily="34" charset="0"/>
              </a:rPr>
              <a:t>there is a significant difference between Control and Cohort.</a:t>
            </a:r>
          </a:p>
        </p:txBody>
      </p:sp>
    </p:spTree>
    <p:extLst>
      <p:ext uri="{BB962C8B-B14F-4D97-AF65-F5344CB8AC3E}">
        <p14:creationId xmlns:p14="http://schemas.microsoft.com/office/powerpoint/2010/main" val="38395809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9FF81C-33C9-D50B-0E3E-7CC37F1DEB9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21B0567-AE8B-EF90-E959-D66A9F0EA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667013A3-EA8E-7A37-D1A3-16D1D1BF6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EE88B2F-AD6A-ADD9-A998-697D91FAF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0FBF8C4-2F2B-73A2-705F-7A7D1275D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48C760D-4534-9A87-92BB-6EDFEDA8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BF6B9F6-7DEA-46D9-75D7-B053FC965203}"/>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Missing Values</a:t>
            </a:r>
          </a:p>
        </p:txBody>
      </p:sp>
      <p:sp>
        <p:nvSpPr>
          <p:cNvPr id="5" name="TextBox 4">
            <a:extLst>
              <a:ext uri="{FF2B5EF4-FFF2-40B4-BE49-F238E27FC236}">
                <a16:creationId xmlns:a16="http://schemas.microsoft.com/office/drawing/2014/main" id="{9BDFC4C7-DAAA-5DC2-CE62-3A7FBB9FEC22}"/>
              </a:ext>
            </a:extLst>
          </p:cNvPr>
          <p:cNvSpPr txBox="1"/>
          <p:nvPr/>
        </p:nvSpPr>
        <p:spPr>
          <a:xfrm>
            <a:off x="391883" y="1885734"/>
            <a:ext cx="11542815" cy="4300152"/>
          </a:xfrm>
          <a:prstGeom prst="rect">
            <a:avLst/>
          </a:prstGeom>
          <a:noFill/>
        </p:spPr>
        <p:txBody>
          <a:bodyPr wrap="square" rtlCol="1">
            <a:spAutoFit/>
          </a:bodyPr>
          <a:lstStyle/>
          <a:p>
            <a:pPr>
              <a:lnSpc>
                <a:spcPct val="150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The dataset contains the data of the entire study group, prediabetics and controls, over their entire documented medical history. As shown in Table 2, each patient is represented by several rows, 36 a row for each half year in which they were tested in a laboratory test(s). Many missing values exist because most patients are not screened for all tests each time a laboratory test is performed. Demographic characteristics such as age, gender, sector and smoking data were added to the time-based database (Gilboa, 2024).</a:t>
            </a:r>
          </a:p>
          <a:p>
            <a:pPr>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Addressing missing data is a critical component of medical data analysis. Accurate and robust imputation techniques are essential for preserving the integrity of medical datasets and ensuring meaningful insights. We adopted a three-step approach for missing values imputation, with a particular emphasis on patient-centric imputation. This approach deliberately avoids the use of extreme values, given the nature of the data, which comprises laboratory test results and BMI (Finegold, 2024). </a:t>
            </a:r>
          </a:p>
        </p:txBody>
      </p:sp>
    </p:spTree>
    <p:extLst>
      <p:ext uri="{BB962C8B-B14F-4D97-AF65-F5344CB8AC3E}">
        <p14:creationId xmlns:p14="http://schemas.microsoft.com/office/powerpoint/2010/main" val="18791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CC38230-CE56-13B6-5C8C-5B8CFBECF43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431F5AC-9382-4454-0EA0-4B97C5FA5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09800F47-5EE8-EF34-9732-A97DE6B14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BD4EF7F-4EB6-C73F-D0B1-6A16A7F18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9D97BF9-83DC-35F6-81D5-F33D9C461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AFD3516-1DA7-92AD-C5FA-D6BAB255A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F712444-FC38-D2DD-F2E2-37254C3CA84D}"/>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Missing Values</a:t>
            </a:r>
          </a:p>
        </p:txBody>
      </p:sp>
      <p:sp>
        <p:nvSpPr>
          <p:cNvPr id="5" name="TextBox 4">
            <a:extLst>
              <a:ext uri="{FF2B5EF4-FFF2-40B4-BE49-F238E27FC236}">
                <a16:creationId xmlns:a16="http://schemas.microsoft.com/office/drawing/2014/main" id="{8106D8B9-75BB-27DB-12C5-38519F7351A8}"/>
              </a:ext>
            </a:extLst>
          </p:cNvPr>
          <p:cNvSpPr txBox="1"/>
          <p:nvPr/>
        </p:nvSpPr>
        <p:spPr>
          <a:xfrm>
            <a:off x="391883" y="1885734"/>
            <a:ext cx="11542815" cy="3787383"/>
          </a:xfrm>
          <a:prstGeom prst="rect">
            <a:avLst/>
          </a:prstGeom>
          <a:noFill/>
        </p:spPr>
        <p:txBody>
          <a:bodyPr wrap="square" rtlCol="1">
            <a:spAutoFit/>
          </a:bodyPr>
          <a:lstStyle/>
          <a:p>
            <a:pPr>
              <a:lnSpc>
                <a:spcPct val="150000"/>
              </a:lnSpc>
              <a:spcAft>
                <a:spcPts val="800"/>
              </a:spcAft>
            </a:pPr>
            <a:r>
              <a:rPr lang="en-US" strike="sngStrike" dirty="0"/>
              <a:t>Examining Missing Values: In our dataset, missing values are encoded as zeros. We observed that data on insulin levels, skin thickness, and pregnancy history are frequently missing, which raises a significant concern: these measurements may have been recorded primarily for individuals with diabetes, while those without the disease were less likely to have them measured. This imbalance could introduce bias into the model, as it may learn patterns based only on diagnosed cases rather than the broader population. To investigate, we analyzed the correlation between these parameters and diagnostic outcomes (healthy/diabetic). A strong correlation would suggest non random missing data due to selective measurement. However, as shown in the table, the analysis revealed no significant correlation. This indicates that the missing data are not health-dependent and do not result from selective measurement. Consequently, standard data imputation techniques can be applied without introducing significant bias into the model.</a:t>
            </a:r>
            <a:endParaRPr lang="en-US" sz="1800" strike="sngStrike" dirty="0">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9717604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156C47-90A9-9F23-1611-B0FF5DD429A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918565D-DB14-6DC6-05EF-EED24D640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CF980F31-8C30-DF93-68E0-3F6FE6E84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735283B-8E18-459A-A5E7-79ED1FE2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752CC69-4ADA-2C08-4317-67661F43C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353B51A-E172-977D-9A38-C86AD31E0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3080B40-3BE0-98A0-8E26-24BE282B7385}"/>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Missing Records</a:t>
            </a:r>
          </a:p>
        </p:txBody>
      </p:sp>
      <p:pic>
        <p:nvPicPr>
          <p:cNvPr id="4" name="Picture 3">
            <a:extLst>
              <a:ext uri="{FF2B5EF4-FFF2-40B4-BE49-F238E27FC236}">
                <a16:creationId xmlns:a16="http://schemas.microsoft.com/office/drawing/2014/main" id="{AEB75524-D829-5B00-F9EE-9B9F5D5CAC99}"/>
              </a:ext>
            </a:extLst>
          </p:cNvPr>
          <p:cNvPicPr>
            <a:picLocks noChangeAspect="1"/>
          </p:cNvPicPr>
          <p:nvPr/>
        </p:nvPicPr>
        <p:blipFill>
          <a:blip r:embed="rId3"/>
          <a:stretch>
            <a:fillRect/>
          </a:stretch>
        </p:blipFill>
        <p:spPr>
          <a:xfrm>
            <a:off x="817245" y="1828095"/>
            <a:ext cx="10557510" cy="4575139"/>
          </a:xfrm>
          <a:prstGeom prst="rect">
            <a:avLst/>
          </a:prstGeom>
        </p:spPr>
      </p:pic>
    </p:spTree>
    <p:extLst>
      <p:ext uri="{BB962C8B-B14F-4D97-AF65-F5344CB8AC3E}">
        <p14:creationId xmlns:p14="http://schemas.microsoft.com/office/powerpoint/2010/main" val="1804409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C8418A-3EB6-DE54-D21E-5827D04CD4BC}"/>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2D6DD97-F8BB-601A-F8A2-7113E3D81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295F092-83BA-5E05-24CE-FDC82C1F6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BC8BAEF4-43B7-6929-E3D2-7BA0B9C4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3F0EDF1-FAF3-97C1-D879-0713095D8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731C4AD-87B4-2758-2661-90CECA3ED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23584C08-30F8-A037-3BA4-EA12A5744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DDBF4A1D-1A7D-718B-E2FD-2940F47F4224}"/>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l">
              <a:spcBef>
                <a:spcPct val="0"/>
              </a:spcBef>
            </a:pPr>
            <a:r>
              <a:rPr lang="en-US" dirty="0">
                <a:solidFill>
                  <a:srgbClr val="FFFFFF"/>
                </a:solidFill>
              </a:rPr>
              <a:t>Cohort &amp; Control Validation</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3345708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629E30-5F32-FC3F-13E1-712C77EA01B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1D70A16-F9F2-8627-DCB7-4969E3840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91F8A5F-2AEF-6467-9B0A-E7FCBF257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4BA1759-EC91-0F52-83F3-3C7EFD053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7DB1EA8-F0A2-8C72-1EA6-CA99F2201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D8296E8-35EB-38D9-F18E-54F2F42AB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7912D9D-B63C-EA01-DCC5-B9F8237FF60E}"/>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Missing Patients</a:t>
            </a:r>
          </a:p>
        </p:txBody>
      </p:sp>
      <p:pic>
        <p:nvPicPr>
          <p:cNvPr id="7" name="Picture 6">
            <a:extLst>
              <a:ext uri="{FF2B5EF4-FFF2-40B4-BE49-F238E27FC236}">
                <a16:creationId xmlns:a16="http://schemas.microsoft.com/office/drawing/2014/main" id="{F7B85570-BBCF-747B-7DA6-D67699BBCA2A}"/>
              </a:ext>
            </a:extLst>
          </p:cNvPr>
          <p:cNvPicPr>
            <a:picLocks noChangeAspect="1"/>
          </p:cNvPicPr>
          <p:nvPr/>
        </p:nvPicPr>
        <p:blipFill>
          <a:blip r:embed="rId3"/>
          <a:stretch>
            <a:fillRect/>
          </a:stretch>
        </p:blipFill>
        <p:spPr>
          <a:xfrm>
            <a:off x="415534" y="1728472"/>
            <a:ext cx="11123221" cy="4603393"/>
          </a:xfrm>
          <a:prstGeom prst="rect">
            <a:avLst/>
          </a:prstGeom>
        </p:spPr>
      </p:pic>
    </p:spTree>
    <p:extLst>
      <p:ext uri="{BB962C8B-B14F-4D97-AF65-F5344CB8AC3E}">
        <p14:creationId xmlns:p14="http://schemas.microsoft.com/office/powerpoint/2010/main" val="22838667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EB1418-077E-A6D0-E906-22F0D371CE47}"/>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C035991-05FB-B768-423C-7F527BC2E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AD1EA1C-C459-0177-971D-FCC4D56D5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AA479BD-42F2-E4DC-2F8D-47A3E9B21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D10DD57-7F18-1A6D-FA64-29604CA91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17D995C-3F4A-503A-3F6D-4A07B5EF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DD5AB10-6D36-3C8D-7340-9C8E37DBC7A1}"/>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Missing Values – Step 1</a:t>
            </a:r>
          </a:p>
        </p:txBody>
      </p:sp>
      <p:sp>
        <p:nvSpPr>
          <p:cNvPr id="5" name="TextBox 4">
            <a:extLst>
              <a:ext uri="{FF2B5EF4-FFF2-40B4-BE49-F238E27FC236}">
                <a16:creationId xmlns:a16="http://schemas.microsoft.com/office/drawing/2014/main" id="{E458D2A4-0F28-3AA9-627C-37004E7137DC}"/>
              </a:ext>
            </a:extLst>
          </p:cNvPr>
          <p:cNvSpPr txBox="1"/>
          <p:nvPr/>
        </p:nvSpPr>
        <p:spPr>
          <a:xfrm>
            <a:off x="601461" y="2200064"/>
            <a:ext cx="11190736" cy="2643481"/>
          </a:xfrm>
          <a:prstGeom prst="rect">
            <a:avLst/>
          </a:prstGeom>
          <a:noFill/>
        </p:spPr>
        <p:txBody>
          <a:bodyPr wrap="square" rtlCol="1">
            <a:spAutoFit/>
          </a:bodyPr>
          <a:lstStyle/>
          <a:p>
            <a:pPr algn="just">
              <a:lnSpc>
                <a:spcPct val="150000"/>
              </a:lnSpc>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Step 1: Linear Interpolation over Time for Each Patient Separately</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To begin with, we use linear interpolation on each patient's data separately. This approach considers the temporal relationship between data points of the same patient and fills in the missing values by estimating intermediate values based on the available data. The interpolation is performed only between two existing laboratory test results, thus ensuring that the imputed values fall within the range of the patient's data and that the existing trend in the data is not altered.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244090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E3AE7B-2F6E-4BB6-0C72-4BCD080C4A8F}"/>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BE1115-34CF-6573-2142-15971FBB7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9B776D7-575E-2B5B-9BA9-517251F9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CFA6CD3-A389-AEB2-71A0-8D4481F70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6F96F5-068C-E921-2266-EC782BD19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981B8DB-0DA2-5721-7D07-86BEB536D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C814F93-8242-7D81-CCCE-6A7BC88BFDA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Missing Values – Step 2</a:t>
            </a:r>
          </a:p>
        </p:txBody>
      </p:sp>
      <p:sp>
        <p:nvSpPr>
          <p:cNvPr id="5" name="TextBox 4">
            <a:extLst>
              <a:ext uri="{FF2B5EF4-FFF2-40B4-BE49-F238E27FC236}">
                <a16:creationId xmlns:a16="http://schemas.microsoft.com/office/drawing/2014/main" id="{68C9AED8-DDFD-5094-7F99-777F899921AA}"/>
              </a:ext>
            </a:extLst>
          </p:cNvPr>
          <p:cNvSpPr txBox="1"/>
          <p:nvPr/>
        </p:nvSpPr>
        <p:spPr>
          <a:xfrm>
            <a:off x="601461" y="2200064"/>
            <a:ext cx="11190736" cy="2638158"/>
          </a:xfrm>
          <a:prstGeom prst="rect">
            <a:avLst/>
          </a:prstGeom>
          <a:noFill/>
        </p:spPr>
        <p:txBody>
          <a:bodyPr wrap="square" rtlCol="1">
            <a:spAutoFit/>
          </a:bodyPr>
          <a:lstStyle/>
          <a:p>
            <a:pPr algn="just">
              <a:lnSpc>
                <a:spcPct val="150000"/>
              </a:lnSpc>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Step 2: Extrapolation using Backward and Forward Filling for Each Patient Separately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After completing the values ​​between existing tests, the second step involves completing missing values ​​for each lab test at time points before its first value and after its last value, for patients who performed the test sometime during the data period. The values ​​were completed with the closest value; By using backward filling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BFill</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and forward filling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FFill</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techniques, we prevent the use of extreme values that may result from extrapolation using linear or other growth methods. This approach maintains data consistency and avoids the introduction of outliers.</a:t>
            </a:r>
          </a:p>
        </p:txBody>
      </p:sp>
    </p:spTree>
    <p:extLst>
      <p:ext uri="{BB962C8B-B14F-4D97-AF65-F5344CB8AC3E}">
        <p14:creationId xmlns:p14="http://schemas.microsoft.com/office/powerpoint/2010/main" val="14796730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B8C05E-7AFE-7AA6-1DB2-694B16CE581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1803F1D-0323-68A9-4DC1-48FE6FAB0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9CD49FE1-05F1-9FDE-3D1F-0020EFEB8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CAF377C-2185-4B00-3326-C1F115309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CC99F9E-D2FA-CB69-9F25-B9D194CE5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FF36DAB-E019-A0A5-1BC1-8CC1A4FE1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034291C-7F7C-0FE7-9BA2-693536357544}"/>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Missing Values – Step 3</a:t>
            </a:r>
          </a:p>
        </p:txBody>
      </p:sp>
      <p:sp>
        <p:nvSpPr>
          <p:cNvPr id="5" name="TextBox 4">
            <a:extLst>
              <a:ext uri="{FF2B5EF4-FFF2-40B4-BE49-F238E27FC236}">
                <a16:creationId xmlns:a16="http://schemas.microsoft.com/office/drawing/2014/main" id="{C73CF30F-5FBA-1FF4-2277-8F4380149761}"/>
              </a:ext>
            </a:extLst>
          </p:cNvPr>
          <p:cNvSpPr txBox="1"/>
          <p:nvPr/>
        </p:nvSpPr>
        <p:spPr>
          <a:xfrm>
            <a:off x="601461" y="2200064"/>
            <a:ext cx="11190736" cy="3884653"/>
          </a:xfrm>
          <a:prstGeom prst="rect">
            <a:avLst/>
          </a:prstGeom>
          <a:noFill/>
        </p:spPr>
        <p:txBody>
          <a:bodyPr wrap="square" rtlCol="1">
            <a:spAutoFit/>
          </a:bodyPr>
          <a:lstStyle/>
          <a:p>
            <a:pPr algn="just">
              <a:lnSpc>
                <a:spcPct val="150000"/>
              </a:lnSpc>
              <a:spcAft>
                <a:spcPts val="80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Step 3: Impute Using the Mean over Patients within the same profile group</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At this stage, only laboratory tests that the patient has not previously undergone during the entire data period are taken into consideration. </a:t>
            </a:r>
            <a:r>
              <a:rPr lang="en-US" dirty="0">
                <a:latin typeface="Times New Roman" panose="02020603050405020304" pitchFamily="18" charset="0"/>
                <a:ea typeface="Times New Roman" panose="02020603050405020304" pitchFamily="18" charset="0"/>
                <a:cs typeface="Arial" panose="020B0604020202020204" pitchFamily="34" charset="0"/>
              </a:rPr>
              <a:t>First phase of this method is to identify group of patients with the same profile with addressing the following features: Group (Cohort/Control), Gender (Female/Male), Sector (Jewish/Arabic), Age (within 5 years gap) and BMI (using WHO classification of BMI levels). If the profile group is empty then we search a group that meets only the requirements of Group, Age and BMI. If the profile group is still empty then we impute the mean of the Group. Then , we perform the second stage where we iterate through the different laboratory tests while observing the patients with no record of that specific test and impute the missing values based on the mean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value of the corresponding laboratory test over time using the data of complete patients within the same profile group as each missing patient.</a:t>
            </a:r>
          </a:p>
        </p:txBody>
      </p:sp>
    </p:spTree>
    <p:extLst>
      <p:ext uri="{BB962C8B-B14F-4D97-AF65-F5344CB8AC3E}">
        <p14:creationId xmlns:p14="http://schemas.microsoft.com/office/powerpoint/2010/main" val="320570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28C42C-BADE-C825-B459-0E900BACE080}"/>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A3D78C4-FFF1-382E-D8D9-93222D947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15729692-54DE-282D-FD15-7BE48ACBA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E8A9A3-DD1C-28F0-5739-359B82E6C5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3F61AF4-643C-3A92-535E-26C38251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4F759F0-F74F-04E4-22EA-09302A1B4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0E2E5E6-F792-30E6-84CF-28FC95E171FF}"/>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BMI Classification by WHO</a:t>
            </a:r>
          </a:p>
        </p:txBody>
      </p:sp>
      <p:sp>
        <p:nvSpPr>
          <p:cNvPr id="5" name="TextBox 4">
            <a:extLst>
              <a:ext uri="{FF2B5EF4-FFF2-40B4-BE49-F238E27FC236}">
                <a16:creationId xmlns:a16="http://schemas.microsoft.com/office/drawing/2014/main" id="{19F3741F-59FD-D137-BDE6-A9354EF50C07}"/>
              </a:ext>
            </a:extLst>
          </p:cNvPr>
          <p:cNvSpPr txBox="1"/>
          <p:nvPr/>
        </p:nvSpPr>
        <p:spPr>
          <a:xfrm>
            <a:off x="313500" y="1928621"/>
            <a:ext cx="11190736" cy="2935675"/>
          </a:xfrm>
          <a:prstGeom prst="rect">
            <a:avLst/>
          </a:prstGeom>
          <a:noFill/>
        </p:spPr>
        <p:txBody>
          <a:bodyPr wrap="square" rtlCol="1">
            <a:spAutoFit/>
          </a:bodyPr>
          <a:lstStyle/>
          <a:p>
            <a:pPr algn="just">
              <a:lnSpc>
                <a:spcPct val="150000"/>
              </a:lnSpc>
              <a:spcAft>
                <a:spcPts val="800"/>
              </a:spcAft>
            </a:pPr>
            <a:r>
              <a:rPr lang="en-US" b="0" i="0" dirty="0">
                <a:solidFill>
                  <a:srgbClr val="000000"/>
                </a:solidFill>
                <a:effectLst/>
                <a:latin typeface="Open Sans" panose="020B0606030504020204" pitchFamily="34" charset="0"/>
              </a:rPr>
              <a:t>According to the WHO BMI classification,</a:t>
            </a:r>
            <a:r>
              <a:rPr lang="en-US" b="0" i="0" u="none" strike="noStrike" baseline="30000" dirty="0">
                <a:solidFill>
                  <a:srgbClr val="000000"/>
                </a:solidFill>
                <a:effectLst/>
                <a:latin typeface="Open Sans" panose="020B0606030504020204" pitchFamily="34" charset="0"/>
                <a:hlinkClick r:id="rId3"/>
              </a:rPr>
              <a:t>7</a:t>
            </a:r>
            <a:r>
              <a:rPr lang="en-US" b="0" i="0" dirty="0">
                <a:solidFill>
                  <a:srgbClr val="000000"/>
                </a:solidFill>
                <a:effectLst/>
                <a:latin typeface="Open Sans" panose="020B0606030504020204" pitchFamily="34" charset="0"/>
              </a:rPr>
              <a:t> underweight was &lt;18.5 kg/m</a:t>
            </a:r>
            <a:r>
              <a:rPr lang="en-US" b="0" i="0" baseline="30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normal weight was 18.5 to &lt;25 kg/m</a:t>
            </a:r>
            <a:r>
              <a:rPr lang="en-US" b="0" i="0" baseline="30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overweight was 25 to &lt;30 kg/m</a:t>
            </a:r>
            <a:r>
              <a:rPr lang="en-US" b="0" i="0" baseline="30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and obesity was ≥30 kg/m</a:t>
            </a:r>
            <a:r>
              <a:rPr lang="en-US" b="0" i="0" baseline="30000" dirty="0">
                <a:solidFill>
                  <a:srgbClr val="000000"/>
                </a:solidFill>
                <a:effectLst/>
                <a:latin typeface="Open Sans" panose="020B0606030504020204" pitchFamily="34" charset="0"/>
              </a:rPr>
              <a:t>2 </a:t>
            </a:r>
            <a:r>
              <a:rPr lang="en-US" b="0" i="0" dirty="0">
                <a:solidFill>
                  <a:srgbClr val="000000"/>
                </a:solidFill>
                <a:effectLst/>
                <a:latin typeface="Open Sans" panose="020B0606030504020204" pitchFamily="34" charset="0"/>
              </a:rPr>
              <a:t>. </a:t>
            </a:r>
          </a:p>
          <a:p>
            <a:pPr algn="just">
              <a:lnSpc>
                <a:spcPct val="150000"/>
              </a:lnSpc>
              <a:spcAft>
                <a:spcPts val="800"/>
              </a:spcAft>
            </a:pPr>
            <a:r>
              <a:rPr lang="en-US" b="0" i="0" dirty="0">
                <a:solidFill>
                  <a:srgbClr val="000000"/>
                </a:solidFill>
                <a:effectLst/>
                <a:latin typeface="Open Sans" panose="020B0606030504020204" pitchFamily="34" charset="0"/>
              </a:rPr>
              <a:t>We have also </a:t>
            </a:r>
            <a:r>
              <a:rPr lang="en-US" dirty="0">
                <a:solidFill>
                  <a:srgbClr val="000000"/>
                </a:solidFill>
                <a:latin typeface="Open Sans" panose="020B0606030504020204" pitchFamily="34" charset="0"/>
              </a:rPr>
              <a:t>classified based on the s</a:t>
            </a:r>
            <a:r>
              <a:rPr lang="en-US" b="0" i="0" dirty="0">
                <a:solidFill>
                  <a:srgbClr val="000000"/>
                </a:solidFill>
                <a:effectLst/>
                <a:latin typeface="Open Sans" panose="020B0606030504020204" pitchFamily="34" charset="0"/>
              </a:rPr>
              <a:t>ub</a:t>
            </a:r>
            <a:r>
              <a:rPr lang="en-US" dirty="0">
                <a:solidFill>
                  <a:srgbClr val="000000"/>
                </a:solidFill>
                <a:latin typeface="Open Sans" panose="020B0606030504020204" pitchFamily="34" charset="0"/>
              </a:rPr>
              <a:t> o</a:t>
            </a:r>
            <a:r>
              <a:rPr lang="en-US" b="0" i="0" dirty="0">
                <a:solidFill>
                  <a:srgbClr val="000000"/>
                </a:solidFill>
                <a:effectLst/>
                <a:latin typeface="Open Sans" panose="020B0606030504020204" pitchFamily="34" charset="0"/>
              </a:rPr>
              <a:t>besity groups: Obese classes 1 and 2 was 30 to &lt;40 kg/m</a:t>
            </a:r>
            <a:r>
              <a:rPr lang="en-US" b="0" i="0" baseline="30000" dirty="0">
                <a:solidFill>
                  <a:srgbClr val="000000"/>
                </a:solidFill>
                <a:effectLst/>
                <a:latin typeface="Open Sans" panose="020B0606030504020204" pitchFamily="34" charset="0"/>
              </a:rPr>
              <a:t>2 </a:t>
            </a:r>
            <a:r>
              <a:rPr lang="en-US" b="0" i="0" dirty="0">
                <a:solidFill>
                  <a:srgbClr val="000000"/>
                </a:solidFill>
                <a:effectLst/>
                <a:latin typeface="Open Sans" panose="020B0606030504020204" pitchFamily="34" charset="0"/>
              </a:rPr>
              <a:t> ‘and Obese class 3 ≥40 kg/m</a:t>
            </a:r>
            <a:r>
              <a:rPr lang="en-US" b="0" i="0" baseline="30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a:t>
            </a:r>
            <a:endParaRPr lang="en-US" sz="1800" dirty="0">
              <a:effectLst/>
              <a:latin typeface="Times New Roman" panose="02020603050405020304" pitchFamily="18" charset="0"/>
              <a:ea typeface="Times New Roman" panose="02020603050405020304" pitchFamily="18" charset="0"/>
              <a:cs typeface="Arial" panose="020B0604020202020204" pitchFamily="34" charset="0"/>
            </a:endParaRPr>
          </a:p>
          <a:p>
            <a:pPr algn="just">
              <a:lnSpc>
                <a:spcPct val="150000"/>
              </a:lnSpc>
              <a:spcAft>
                <a:spcPts val="800"/>
              </a:spcAft>
            </a:pPr>
            <a:r>
              <a:rPr lang="en-US" sz="1100" b="0" i="0" dirty="0">
                <a:solidFill>
                  <a:srgbClr val="1C1D1E"/>
                </a:solidFill>
                <a:effectLst/>
                <a:latin typeface="Open Sans" panose="020B0606030504020204" pitchFamily="34" charset="0"/>
              </a:rPr>
              <a:t>World Health Organization. WHO Technical Report Series 894. Obesity: preventing and managing the global epidemic. Report of a WHO consultation. 2023 Accessed February 28, 2023. </a:t>
            </a:r>
            <a:r>
              <a:rPr lang="en-US" sz="1100" i="0" u="none" strike="noStrike" dirty="0">
                <a:solidFill>
                  <a:srgbClr val="D3033D"/>
                </a:solidFill>
                <a:effectLst/>
                <a:latin typeface="Open Sans" panose="020B0606030504020204" pitchFamily="34" charset="0"/>
                <a:hlinkClick r:id="rId4"/>
              </a:rPr>
              <a:t>https://apps.who.int/iris/handle/10665/42330</a:t>
            </a:r>
            <a:r>
              <a:rPr lang="en-US" sz="1100" b="1" i="0" u="sng" dirty="0">
                <a:solidFill>
                  <a:srgbClr val="123D80"/>
                </a:solidFill>
                <a:effectLst/>
                <a:latin typeface="Open Sans" panose="020B0606030504020204" pitchFamily="34" charset="0"/>
                <a:hlinkClick r:id="rId5"/>
              </a:rPr>
              <a:t>Google Scholar</a:t>
            </a:r>
            <a:endParaRPr lang="en-US" sz="1100" b="0" i="0" dirty="0">
              <a:solidFill>
                <a:srgbClr val="1C1D1E"/>
              </a:solidFill>
              <a:effectLst/>
              <a:latin typeface="Open Sans" panose="020B0606030504020204" pitchFamily="34" charset="0"/>
            </a:endParaRPr>
          </a:p>
          <a:p>
            <a:pPr algn="just">
              <a:lnSpc>
                <a:spcPct val="150000"/>
              </a:lnSpc>
              <a:spcAft>
                <a:spcPts val="800"/>
              </a:spcAft>
            </a:pPr>
            <a:endParaRPr lang="en-US" sz="1800" dirty="0">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EB37DFCD-53D9-6D2B-BA66-BCEE8615E851}"/>
              </a:ext>
            </a:extLst>
          </p:cNvPr>
          <p:cNvPicPr>
            <a:picLocks noChangeAspect="1"/>
          </p:cNvPicPr>
          <p:nvPr/>
        </p:nvPicPr>
        <p:blipFill>
          <a:blip r:embed="rId6"/>
          <a:stretch>
            <a:fillRect/>
          </a:stretch>
        </p:blipFill>
        <p:spPr>
          <a:xfrm>
            <a:off x="6220225" y="4102100"/>
            <a:ext cx="5395506" cy="2608423"/>
          </a:xfrm>
          <a:prstGeom prst="rect">
            <a:avLst/>
          </a:prstGeom>
        </p:spPr>
      </p:pic>
    </p:spTree>
    <p:extLst>
      <p:ext uri="{BB962C8B-B14F-4D97-AF65-F5344CB8AC3E}">
        <p14:creationId xmlns:p14="http://schemas.microsoft.com/office/powerpoint/2010/main" val="2201155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7F99A5-05FC-BE74-EFC6-A63C7B5069F6}"/>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9D61B7E-A20E-A3AB-B58F-DEC2B14F5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3E9CB6-1060-A2B4-62B0-CC1275F7D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685851F-EED7-1F47-4925-FE1BD7BA58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A2DEAFA-223E-2C5F-3239-7274547B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60046A-11D9-164D-AE2E-3678EA0CB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C3D2C9F7-7103-88E9-C2ED-6B215FDE6619}"/>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chemeClr val="bg1"/>
                </a:solidFill>
              </a:rPr>
              <a:t>Feature Representation to Fill Missing Values</a:t>
            </a:r>
          </a:p>
        </p:txBody>
      </p:sp>
      <p:sp>
        <p:nvSpPr>
          <p:cNvPr id="3" name="TextBox 2">
            <a:extLst>
              <a:ext uri="{FF2B5EF4-FFF2-40B4-BE49-F238E27FC236}">
                <a16:creationId xmlns:a16="http://schemas.microsoft.com/office/drawing/2014/main" id="{71ABD969-5539-CE45-E5C6-299B10A02C83}"/>
              </a:ext>
            </a:extLst>
          </p:cNvPr>
          <p:cNvSpPr txBox="1"/>
          <p:nvPr/>
        </p:nvSpPr>
        <p:spPr>
          <a:xfrm>
            <a:off x="699714" y="1928621"/>
            <a:ext cx="11190736" cy="2862322"/>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To enhance interpretability, we decided to categorize the following continues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prstClr val="black"/>
              </a:solidFill>
              <a:latin typeface="Calibri" panose="020F0502020204030204"/>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prstClr val="black"/>
              </a:solidFill>
              <a:latin typeface="Calibri" panose="020F0502020204030204"/>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prstClr val="black"/>
              </a:solidFill>
              <a:latin typeface="Calibri" panose="020F0502020204030204"/>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graphicFrame>
        <p:nvGraphicFramePr>
          <p:cNvPr id="6" name="Table 5">
            <a:extLst>
              <a:ext uri="{FF2B5EF4-FFF2-40B4-BE49-F238E27FC236}">
                <a16:creationId xmlns:a16="http://schemas.microsoft.com/office/drawing/2014/main" id="{EE8A197C-0DBF-8A0B-6399-8080D7404460}"/>
              </a:ext>
            </a:extLst>
          </p:cNvPr>
          <p:cNvGraphicFramePr>
            <a:graphicFrameLocks noGrp="1"/>
          </p:cNvGraphicFramePr>
          <p:nvPr>
            <p:extLst>
              <p:ext uri="{D42A27DB-BD31-4B8C-83A1-F6EECF244321}">
                <p14:modId xmlns:p14="http://schemas.microsoft.com/office/powerpoint/2010/main" val="3062583068"/>
              </p:ext>
            </p:extLst>
          </p:nvPr>
        </p:nvGraphicFramePr>
        <p:xfrm>
          <a:off x="327622" y="2514153"/>
          <a:ext cx="11536755" cy="1902609"/>
        </p:xfrm>
        <a:graphic>
          <a:graphicData uri="http://schemas.openxmlformats.org/drawingml/2006/table">
            <a:tbl>
              <a:tblPr rtl="1" firstRow="1" bandRow="1">
                <a:tableStyleId>{5C22544A-7EE6-4342-B048-85BDC9FD1C3A}</a:tableStyleId>
              </a:tblPr>
              <a:tblGrid>
                <a:gridCol w="2057483">
                  <a:extLst>
                    <a:ext uri="{9D8B030D-6E8A-4147-A177-3AD203B41FA5}">
                      <a16:colId xmlns:a16="http://schemas.microsoft.com/office/drawing/2014/main" val="1910275868"/>
                    </a:ext>
                  </a:extLst>
                </a:gridCol>
                <a:gridCol w="2057483">
                  <a:extLst>
                    <a:ext uri="{9D8B030D-6E8A-4147-A177-3AD203B41FA5}">
                      <a16:colId xmlns:a16="http://schemas.microsoft.com/office/drawing/2014/main" val="2883000554"/>
                    </a:ext>
                  </a:extLst>
                </a:gridCol>
                <a:gridCol w="2057483">
                  <a:extLst>
                    <a:ext uri="{9D8B030D-6E8A-4147-A177-3AD203B41FA5}">
                      <a16:colId xmlns:a16="http://schemas.microsoft.com/office/drawing/2014/main" val="3905146124"/>
                    </a:ext>
                  </a:extLst>
                </a:gridCol>
                <a:gridCol w="2057483">
                  <a:extLst>
                    <a:ext uri="{9D8B030D-6E8A-4147-A177-3AD203B41FA5}">
                      <a16:colId xmlns:a16="http://schemas.microsoft.com/office/drawing/2014/main" val="1989125334"/>
                    </a:ext>
                  </a:extLst>
                </a:gridCol>
                <a:gridCol w="2209153">
                  <a:extLst>
                    <a:ext uri="{9D8B030D-6E8A-4147-A177-3AD203B41FA5}">
                      <a16:colId xmlns:a16="http://schemas.microsoft.com/office/drawing/2014/main" val="654585713"/>
                    </a:ext>
                  </a:extLst>
                </a:gridCol>
                <a:gridCol w="1097670">
                  <a:extLst>
                    <a:ext uri="{9D8B030D-6E8A-4147-A177-3AD203B41FA5}">
                      <a16:colId xmlns:a16="http://schemas.microsoft.com/office/drawing/2014/main" val="1762036883"/>
                    </a:ext>
                  </a:extLst>
                </a:gridCol>
              </a:tblGrid>
              <a:tr h="355686">
                <a:tc>
                  <a:txBody>
                    <a:bodyPr/>
                    <a:lstStyle/>
                    <a:p>
                      <a:pPr algn="ctr" rtl="1"/>
                      <a:endParaRPr lang="he-IL" dirty="0"/>
                    </a:p>
                  </a:txBody>
                  <a:tcPr/>
                </a:tc>
                <a:tc gridSpan="4">
                  <a:txBody>
                    <a:bodyPr/>
                    <a:lstStyle/>
                    <a:p>
                      <a:pPr algn="ctr" rtl="1"/>
                      <a:r>
                        <a:rPr lang="en-US" dirty="0"/>
                        <a:t>Categorization</a:t>
                      </a:r>
                      <a:endParaRPr lang="he-IL" dirty="0"/>
                    </a:p>
                  </a:txBody>
                  <a:tcPr/>
                </a:tc>
                <a:tc hMerge="1">
                  <a:txBody>
                    <a:bodyPr/>
                    <a:lstStyle/>
                    <a:p>
                      <a:endParaRPr dirty="0"/>
                    </a:p>
                  </a:txBody>
                  <a:tcPr/>
                </a:tc>
                <a:tc hMerge="1">
                  <a:txBody>
                    <a:bodyPr/>
                    <a:lstStyle/>
                    <a:p>
                      <a:pPr rtl="1"/>
                      <a:endParaRPr lang="he-IL" dirty="0"/>
                    </a:p>
                  </a:txBody>
                  <a:tcPr/>
                </a:tc>
                <a:tc hMerge="1">
                  <a:txBody>
                    <a:bodyPr/>
                    <a:lstStyle/>
                    <a:p>
                      <a:pPr rtl="1"/>
                      <a:endParaRPr lang="he-IL" dirty="0"/>
                    </a:p>
                  </a:txBody>
                  <a:tcPr/>
                </a:tc>
                <a:tc>
                  <a:txBody>
                    <a:bodyPr/>
                    <a:lstStyle/>
                    <a:p>
                      <a:pPr rtl="1"/>
                      <a:r>
                        <a:rPr lang="en-US" dirty="0"/>
                        <a:t>Variable</a:t>
                      </a:r>
                      <a:endParaRPr lang="he-IL" dirty="0"/>
                    </a:p>
                  </a:txBody>
                  <a:tcPr/>
                </a:tc>
                <a:extLst>
                  <a:ext uri="{0D108BD9-81ED-4DB2-BD59-A6C34878D82A}">
                    <a16:rowId xmlns:a16="http://schemas.microsoft.com/office/drawing/2014/main" val="992034273"/>
                  </a:ext>
                </a:extLst>
              </a:tr>
              <a:tr h="889213">
                <a:tc>
                  <a:txBody>
                    <a:bodyPr/>
                    <a:lstStyle/>
                    <a:p>
                      <a:pPr rtl="1"/>
                      <a:r>
                        <a:rPr lang="en-US" dirty="0"/>
                        <a:t>Obesity Class 3</a:t>
                      </a:r>
                    </a:p>
                    <a:p>
                      <a:pPr rtl="1"/>
                      <a:r>
                        <a:rPr lang="en-US" dirty="0"/>
                        <a:t>(≥40 kg/m2)</a:t>
                      </a:r>
                      <a:endParaRPr lang="he-IL" dirty="0"/>
                    </a:p>
                  </a:txBody>
                  <a:tcPr/>
                </a:tc>
                <a:tc>
                  <a:txBody>
                    <a:bodyPr/>
                    <a:lstStyle/>
                    <a:p>
                      <a:pPr rtl="1"/>
                      <a:r>
                        <a:rPr lang="en-US" dirty="0"/>
                        <a:t>Obesity Class 1+2 </a:t>
                      </a:r>
                      <a:br>
                        <a:rPr lang="en-US" dirty="0"/>
                      </a:br>
                      <a:r>
                        <a:rPr lang="en-US" dirty="0"/>
                        <a:t>(30 to &lt;40 kg/m2 ) </a:t>
                      </a:r>
                      <a:endParaRPr lang="he-IL" dirty="0"/>
                    </a:p>
                  </a:txBody>
                  <a:tcPr/>
                </a:tc>
                <a:tc>
                  <a:txBody>
                    <a:bodyPr/>
                    <a:lstStyle/>
                    <a:p>
                      <a:pPr rtl="1"/>
                      <a:r>
                        <a:rPr lang="en-US" dirty="0"/>
                        <a:t>Overweight </a:t>
                      </a:r>
                      <a:br>
                        <a:rPr lang="en-US" dirty="0"/>
                      </a:br>
                      <a:r>
                        <a:rPr lang="en-US" dirty="0"/>
                        <a:t>(25 to &lt;30 kg/m2)</a:t>
                      </a:r>
                      <a:endParaRPr lang="he-IL" dirty="0"/>
                    </a:p>
                  </a:txBody>
                  <a:tcPr/>
                </a:tc>
                <a:tc>
                  <a:txBody>
                    <a:bodyPr/>
                    <a:lstStyle/>
                    <a:p>
                      <a:pPr rtl="1"/>
                      <a:r>
                        <a:rPr lang="en-US" dirty="0"/>
                        <a:t>Normal Weight (18.5 to &lt;25 kg/m2) </a:t>
                      </a:r>
                      <a:endParaRPr lang="he-IL" dirty="0"/>
                    </a:p>
                  </a:txBody>
                  <a:tcPr/>
                </a:tc>
                <a:tc>
                  <a:txBody>
                    <a:bodyPr/>
                    <a:lstStyle/>
                    <a:p>
                      <a:pPr rtl="1"/>
                      <a:r>
                        <a:rPr lang="en-US" dirty="0"/>
                        <a:t>Underweight </a:t>
                      </a:r>
                      <a:br>
                        <a:rPr lang="en-US" dirty="0"/>
                      </a:br>
                      <a:r>
                        <a:rPr lang="en-US" dirty="0"/>
                        <a:t>(&lt;18.5 kg/m2)</a:t>
                      </a:r>
                      <a:endParaRPr lang="he-IL" dirty="0"/>
                    </a:p>
                  </a:txBody>
                  <a:tcPr/>
                </a:tc>
                <a:tc>
                  <a:txBody>
                    <a:bodyPr/>
                    <a:lstStyle/>
                    <a:p>
                      <a:pPr rtl="1"/>
                      <a:r>
                        <a:rPr lang="en-US" b="1" dirty="0"/>
                        <a:t>BMI</a:t>
                      </a:r>
                      <a:endParaRPr lang="he-IL" b="1" dirty="0"/>
                    </a:p>
                  </a:txBody>
                  <a:tcPr/>
                </a:tc>
                <a:extLst>
                  <a:ext uri="{0D108BD9-81ED-4DB2-BD59-A6C34878D82A}">
                    <a16:rowId xmlns:a16="http://schemas.microsoft.com/office/drawing/2014/main" val="4065819549"/>
                  </a:ext>
                </a:extLst>
              </a:tr>
              <a:tr h="622449">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60-65</a:t>
                      </a:r>
                      <a:endParaRPr lang="he-IL" dirty="0"/>
                    </a:p>
                  </a:txBody>
                  <a:tcPr/>
                </a:tc>
                <a:tc>
                  <a:txBody>
                    <a:bodyPr/>
                    <a:lstStyle/>
                    <a:p>
                      <a:pPr rtl="1"/>
                      <a:r>
                        <a:rPr lang="en-US" dirty="0"/>
                        <a:t>50-60</a:t>
                      </a:r>
                      <a:endParaRPr lang="he-IL"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40-50</a:t>
                      </a:r>
                      <a:endParaRPr lang="he-IL" dirty="0"/>
                    </a:p>
                  </a:txBody>
                  <a:tcPr/>
                </a:tc>
                <a:tc>
                  <a:txBody>
                    <a:bodyPr/>
                    <a:lstStyle/>
                    <a:p>
                      <a:pPr rtl="1"/>
                      <a:r>
                        <a:rPr lang="en-US" dirty="0"/>
                        <a:t>30-40</a:t>
                      </a:r>
                      <a:endParaRPr lang="he-IL" dirty="0"/>
                    </a:p>
                  </a:txBody>
                  <a:tcPr/>
                </a:tc>
                <a:tc>
                  <a:txBody>
                    <a:bodyPr/>
                    <a:lstStyle/>
                    <a:p>
                      <a:pPr rtl="1"/>
                      <a:r>
                        <a:rPr lang="en-US" dirty="0"/>
                        <a:t>20-30</a:t>
                      </a:r>
                      <a:endParaRPr lang="he-IL" dirty="0"/>
                    </a:p>
                  </a:txBody>
                  <a:tcPr/>
                </a:tc>
                <a:tc>
                  <a:txBody>
                    <a:bodyPr/>
                    <a:lstStyle/>
                    <a:p>
                      <a:pPr rtl="1"/>
                      <a:r>
                        <a:rPr lang="en-US" b="1" dirty="0"/>
                        <a:t>Age</a:t>
                      </a:r>
                      <a:endParaRPr lang="he-IL" b="1" dirty="0"/>
                    </a:p>
                  </a:txBody>
                  <a:tcPr/>
                </a:tc>
                <a:extLst>
                  <a:ext uri="{0D108BD9-81ED-4DB2-BD59-A6C34878D82A}">
                    <a16:rowId xmlns:a16="http://schemas.microsoft.com/office/drawing/2014/main" val="3266487433"/>
                  </a:ext>
                </a:extLst>
              </a:tr>
            </a:tbl>
          </a:graphicData>
        </a:graphic>
      </p:graphicFrame>
    </p:spTree>
    <p:extLst>
      <p:ext uri="{BB962C8B-B14F-4D97-AF65-F5344CB8AC3E}">
        <p14:creationId xmlns:p14="http://schemas.microsoft.com/office/powerpoint/2010/main" val="6687161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52E1A2-8E02-1A56-3BF1-BB79780C27A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1B2EC33-DE33-7478-CF94-65F3B64D6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552DB34E-C2A7-408E-4646-B41EE1685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A9F8F1A-3727-7606-6C9D-BFD1E1E23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8356C8-B36D-AC34-C5E2-B799BE515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E614ED2-D6DB-9C95-6C46-B4B6C89B7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B4286B63-A6E4-C2CB-DB06-FF0B30F14991}"/>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BMI Outliers Removal</a:t>
            </a:r>
          </a:p>
        </p:txBody>
      </p:sp>
      <p:pic>
        <p:nvPicPr>
          <p:cNvPr id="12" name="Picture 11">
            <a:extLst>
              <a:ext uri="{FF2B5EF4-FFF2-40B4-BE49-F238E27FC236}">
                <a16:creationId xmlns:a16="http://schemas.microsoft.com/office/drawing/2014/main" id="{14E0CC4C-05BE-C76C-CF23-22E53F270509}"/>
              </a:ext>
            </a:extLst>
          </p:cNvPr>
          <p:cNvPicPr>
            <a:picLocks noChangeAspect="1"/>
          </p:cNvPicPr>
          <p:nvPr/>
        </p:nvPicPr>
        <p:blipFill>
          <a:blip r:embed="rId3"/>
          <a:stretch>
            <a:fillRect/>
          </a:stretch>
        </p:blipFill>
        <p:spPr>
          <a:xfrm>
            <a:off x="310896" y="2008779"/>
            <a:ext cx="4801270" cy="3734321"/>
          </a:xfrm>
          <a:prstGeom prst="rect">
            <a:avLst/>
          </a:prstGeom>
        </p:spPr>
      </p:pic>
      <p:pic>
        <p:nvPicPr>
          <p:cNvPr id="14" name="Picture 13">
            <a:extLst>
              <a:ext uri="{FF2B5EF4-FFF2-40B4-BE49-F238E27FC236}">
                <a16:creationId xmlns:a16="http://schemas.microsoft.com/office/drawing/2014/main" id="{E35D6785-7CC9-B024-7E41-577C0E3333EE}"/>
              </a:ext>
            </a:extLst>
          </p:cNvPr>
          <p:cNvPicPr>
            <a:picLocks noChangeAspect="1"/>
          </p:cNvPicPr>
          <p:nvPr/>
        </p:nvPicPr>
        <p:blipFill>
          <a:blip r:embed="rId4"/>
          <a:stretch>
            <a:fillRect/>
          </a:stretch>
        </p:blipFill>
        <p:spPr>
          <a:xfrm>
            <a:off x="5798544" y="2008779"/>
            <a:ext cx="2562583" cy="2734057"/>
          </a:xfrm>
          <a:prstGeom prst="rect">
            <a:avLst/>
          </a:prstGeom>
        </p:spPr>
      </p:pic>
    </p:spTree>
    <p:extLst>
      <p:ext uri="{BB962C8B-B14F-4D97-AF65-F5344CB8AC3E}">
        <p14:creationId xmlns:p14="http://schemas.microsoft.com/office/powerpoint/2010/main" val="33588480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98B6EA-11E1-CB07-1E8C-CF0476C169B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B2EEBE-195B-3565-4321-54EDF190C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2BCC8BF4-FF3B-D9C2-AA45-9DE945A29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2E9420-9241-3940-9EFC-95417C40A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3A3BE46-4E40-62C5-735E-951F4B39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267AC8A-261F-BEE4-4E93-831329A6E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EA092B7-AA7C-277A-B9B9-206C215627D6}"/>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Smoking Missing Values</a:t>
            </a:r>
          </a:p>
        </p:txBody>
      </p:sp>
      <p:sp>
        <p:nvSpPr>
          <p:cNvPr id="5" name="TextBox 4">
            <a:extLst>
              <a:ext uri="{FF2B5EF4-FFF2-40B4-BE49-F238E27FC236}">
                <a16:creationId xmlns:a16="http://schemas.microsoft.com/office/drawing/2014/main" id="{6570F494-2275-74D7-E808-3A5180C7DBB3}"/>
              </a:ext>
            </a:extLst>
          </p:cNvPr>
          <p:cNvSpPr txBox="1"/>
          <p:nvPr/>
        </p:nvSpPr>
        <p:spPr>
          <a:xfrm>
            <a:off x="391883" y="1885734"/>
            <a:ext cx="11542815" cy="1704569"/>
          </a:xfrm>
          <a:prstGeom prst="rect">
            <a:avLst/>
          </a:prstGeom>
          <a:noFill/>
        </p:spPr>
        <p:txBody>
          <a:bodyPr wrap="square" rtlCol="1">
            <a:spAutoFit/>
          </a:bodyPr>
          <a:lstStyle/>
          <a:p>
            <a:pPr>
              <a:lnSpc>
                <a:spcPct val="150000"/>
              </a:lnSpc>
              <a:spcAft>
                <a:spcPts val="800"/>
              </a:spcAft>
            </a:pPr>
            <a:r>
              <a:rPr lang="en-US" dirty="0">
                <a:latin typeface="Times New Roman" panose="02020603050405020304" pitchFamily="18" charset="0"/>
                <a:ea typeface="Times New Roman" panose="02020603050405020304" pitchFamily="18" charset="0"/>
                <a:cs typeface="Arial" panose="020B0604020202020204" pitchFamily="34" charset="0"/>
              </a:rPr>
              <a:t>Smoking is the final feature we needed to fill missing data. We chose to perform imputation with the earlier value between two different values, that means if the patient did not smoke in -5 and smoked in -2 then we presume the patient did not smoke until we documented otherwise. For missing values before the first documentation and after the last, we used </a:t>
            </a:r>
            <a:r>
              <a:rPr lang="en-US" dirty="0" err="1">
                <a:latin typeface="Times New Roman" panose="02020603050405020304" pitchFamily="18" charset="0"/>
                <a:ea typeface="Times New Roman" panose="02020603050405020304" pitchFamily="18" charset="0"/>
                <a:cs typeface="Arial" panose="020B0604020202020204" pitchFamily="34" charset="0"/>
              </a:rPr>
              <a:t>bfill</a:t>
            </a:r>
            <a:r>
              <a:rPr lang="en-US" dirty="0">
                <a:latin typeface="Times New Roman" panose="02020603050405020304" pitchFamily="18" charset="0"/>
                <a:ea typeface="Times New Roman" panose="02020603050405020304" pitchFamily="18" charset="0"/>
                <a:cs typeface="Arial" panose="020B0604020202020204" pitchFamily="34" charset="0"/>
              </a:rPr>
              <a:t> and </a:t>
            </a:r>
            <a:r>
              <a:rPr lang="en-US" dirty="0" err="1">
                <a:latin typeface="Times New Roman" panose="02020603050405020304" pitchFamily="18" charset="0"/>
                <a:ea typeface="Times New Roman" panose="02020603050405020304" pitchFamily="18" charset="0"/>
                <a:cs typeface="Arial" panose="020B0604020202020204" pitchFamily="34" charset="0"/>
              </a:rPr>
              <a:t>ffill</a:t>
            </a:r>
            <a:r>
              <a:rPr lang="en-US" dirty="0">
                <a:latin typeface="Times New Roman" panose="02020603050405020304" pitchFamily="18" charset="0"/>
                <a:ea typeface="Times New Roman" panose="02020603050405020304" pitchFamily="18" charset="0"/>
                <a:cs typeface="Arial" panose="020B0604020202020204" pitchFamily="34" charset="0"/>
              </a:rPr>
              <a:t> correspondingly.</a:t>
            </a:r>
            <a:endParaRPr lang="en-US" sz="1800" dirty="0">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038816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5C8327-9387-7755-D6CF-957E35B18DB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C029DE8-B93C-DD34-EB5A-E9187913D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DA60926-AC1E-1C1F-962E-469475CE5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F531D0CD-4C74-EE83-B7F5-CEF0F4C5C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F445B62-C862-DDE3-A77B-4FE0B860D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EB0CF304-158F-D7E9-BEB8-63B1EC2F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97B296A-8C1B-A5AF-FD3A-79AE87DBAB37}"/>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chemeClr val="bg1"/>
                </a:solidFill>
              </a:rPr>
              <a:t>Smoking - Before and After Missing Values </a:t>
            </a:r>
          </a:p>
        </p:txBody>
      </p:sp>
      <p:sp>
        <p:nvSpPr>
          <p:cNvPr id="3" name="TextBox 2">
            <a:extLst>
              <a:ext uri="{FF2B5EF4-FFF2-40B4-BE49-F238E27FC236}">
                <a16:creationId xmlns:a16="http://schemas.microsoft.com/office/drawing/2014/main" id="{E416FE86-A8D9-C1D6-1BCA-5490F5582469}"/>
              </a:ext>
            </a:extLst>
          </p:cNvPr>
          <p:cNvSpPr txBox="1"/>
          <p:nvPr/>
        </p:nvSpPr>
        <p:spPr>
          <a:xfrm>
            <a:off x="7581353" y="1603915"/>
            <a:ext cx="1368337" cy="742511"/>
          </a:xfrm>
          <a:prstGeom prst="rect">
            <a:avLst/>
          </a:prstGeom>
          <a:noFill/>
        </p:spPr>
        <p:txBody>
          <a:bodyPr wrap="square" rtlCol="1">
            <a:spAutoFit/>
          </a:bodyPr>
          <a:lstStyle/>
          <a:p>
            <a:pPr>
              <a:lnSpc>
                <a:spcPct val="150000"/>
              </a:lnSpc>
              <a:spcAft>
                <a:spcPts val="800"/>
              </a:spcAft>
            </a:pPr>
            <a:r>
              <a:rPr lang="en-US" sz="3200" b="1" dirty="0">
                <a:latin typeface="Times New Roman" panose="02020603050405020304" pitchFamily="18" charset="0"/>
                <a:ea typeface="Calibri" panose="020F0502020204030204" pitchFamily="34" charset="0"/>
                <a:cs typeface="Arial" panose="020B0604020202020204" pitchFamily="34" charset="0"/>
              </a:rPr>
              <a:t>After</a:t>
            </a:r>
            <a:endParaRPr lang="en-US" sz="3200" b="1" dirty="0">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TextBox 3">
            <a:extLst>
              <a:ext uri="{FF2B5EF4-FFF2-40B4-BE49-F238E27FC236}">
                <a16:creationId xmlns:a16="http://schemas.microsoft.com/office/drawing/2014/main" id="{30457F96-942B-994F-6693-333C989935DC}"/>
              </a:ext>
            </a:extLst>
          </p:cNvPr>
          <p:cNvSpPr txBox="1"/>
          <p:nvPr/>
        </p:nvSpPr>
        <p:spPr>
          <a:xfrm>
            <a:off x="2609070" y="1607191"/>
            <a:ext cx="1368337" cy="742511"/>
          </a:xfrm>
          <a:prstGeom prst="rect">
            <a:avLst/>
          </a:prstGeom>
          <a:noFill/>
        </p:spPr>
        <p:txBody>
          <a:bodyPr wrap="square" rtlCol="1">
            <a:spAutoFit/>
          </a:bodyPr>
          <a:lstStyle/>
          <a:p>
            <a:pPr>
              <a:lnSpc>
                <a:spcPct val="150000"/>
              </a:lnSpc>
              <a:spcAft>
                <a:spcPts val="800"/>
              </a:spcAft>
            </a:pPr>
            <a:r>
              <a:rPr lang="en-US" sz="3200" b="1" dirty="0">
                <a:latin typeface="Times New Roman" panose="02020603050405020304" pitchFamily="18" charset="0"/>
                <a:ea typeface="Calibri" panose="020F0502020204030204" pitchFamily="34" charset="0"/>
                <a:cs typeface="Arial" panose="020B0604020202020204" pitchFamily="34" charset="0"/>
              </a:rPr>
              <a:t>Before</a:t>
            </a:r>
            <a:endParaRPr lang="en-US" sz="3200" b="1" dirty="0">
              <a:effectLst/>
              <a:latin typeface="Times New Roman" panose="02020603050405020304" pitchFamily="18" charset="0"/>
              <a:ea typeface="Times New Roman" panose="02020603050405020304" pitchFamily="18" charset="0"/>
              <a:cs typeface="Arial" panose="020B0604020202020204" pitchFamily="34" charset="0"/>
            </a:endParaRPr>
          </a:p>
        </p:txBody>
      </p:sp>
      <p:pic>
        <p:nvPicPr>
          <p:cNvPr id="8" name="Picture 7">
            <a:extLst>
              <a:ext uri="{FF2B5EF4-FFF2-40B4-BE49-F238E27FC236}">
                <a16:creationId xmlns:a16="http://schemas.microsoft.com/office/drawing/2014/main" id="{BCFEC07C-B7C3-AD2F-F7B6-A747EEE3B1A5}"/>
              </a:ext>
            </a:extLst>
          </p:cNvPr>
          <p:cNvPicPr>
            <a:picLocks noChangeAspect="1"/>
          </p:cNvPicPr>
          <p:nvPr/>
        </p:nvPicPr>
        <p:blipFill>
          <a:blip r:embed="rId3"/>
          <a:stretch>
            <a:fillRect/>
          </a:stretch>
        </p:blipFill>
        <p:spPr>
          <a:xfrm>
            <a:off x="203203" y="2615495"/>
            <a:ext cx="3774204" cy="3712960"/>
          </a:xfrm>
          <a:prstGeom prst="rect">
            <a:avLst/>
          </a:prstGeom>
        </p:spPr>
      </p:pic>
      <p:pic>
        <p:nvPicPr>
          <p:cNvPr id="12" name="Picture 11">
            <a:extLst>
              <a:ext uri="{FF2B5EF4-FFF2-40B4-BE49-F238E27FC236}">
                <a16:creationId xmlns:a16="http://schemas.microsoft.com/office/drawing/2014/main" id="{0BFF6AEE-CCFB-BEB9-FC12-D4D52B481BB8}"/>
              </a:ext>
            </a:extLst>
          </p:cNvPr>
          <p:cNvPicPr>
            <a:picLocks noChangeAspect="1"/>
          </p:cNvPicPr>
          <p:nvPr/>
        </p:nvPicPr>
        <p:blipFill>
          <a:blip r:embed="rId4"/>
          <a:stretch>
            <a:fillRect/>
          </a:stretch>
        </p:blipFill>
        <p:spPr>
          <a:xfrm>
            <a:off x="3825434" y="4198394"/>
            <a:ext cx="2284080" cy="2395854"/>
          </a:xfrm>
          <a:prstGeom prst="rect">
            <a:avLst/>
          </a:prstGeom>
        </p:spPr>
      </p:pic>
      <p:pic>
        <p:nvPicPr>
          <p:cNvPr id="6" name="Picture 5">
            <a:extLst>
              <a:ext uri="{FF2B5EF4-FFF2-40B4-BE49-F238E27FC236}">
                <a16:creationId xmlns:a16="http://schemas.microsoft.com/office/drawing/2014/main" id="{E12E9982-C165-DC7C-D0B8-08F76C092357}"/>
              </a:ext>
            </a:extLst>
          </p:cNvPr>
          <p:cNvPicPr>
            <a:picLocks noChangeAspect="1"/>
          </p:cNvPicPr>
          <p:nvPr/>
        </p:nvPicPr>
        <p:blipFill>
          <a:blip r:embed="rId5"/>
          <a:stretch>
            <a:fillRect/>
          </a:stretch>
        </p:blipFill>
        <p:spPr>
          <a:xfrm>
            <a:off x="6902423" y="2720763"/>
            <a:ext cx="3258005" cy="3762900"/>
          </a:xfrm>
          <a:prstGeom prst="rect">
            <a:avLst/>
          </a:prstGeom>
        </p:spPr>
      </p:pic>
    </p:spTree>
    <p:extLst>
      <p:ext uri="{BB962C8B-B14F-4D97-AF65-F5344CB8AC3E}">
        <p14:creationId xmlns:p14="http://schemas.microsoft.com/office/powerpoint/2010/main" val="595215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77738F-294D-A090-5514-15083D5F5774}"/>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1F8946D-A441-4961-693B-2E8AB596E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C4B3706C-6AD6-BF2F-AD69-2E1AD84CF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56803B6-E3F5-96B8-2B7B-B7B437A0C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B553E5-081F-546A-3D03-200EB5C6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00F69C9-7C99-7FDC-27E5-694EB9CA1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22A7BAA-4CA8-46E4-3AB1-3066720CD6E4}"/>
              </a:ext>
            </a:extLst>
          </p:cNvPr>
          <p:cNvSpPr>
            <a:spLocks noGrp="1"/>
          </p:cNvSpPr>
          <p:nvPr>
            <p:ph type="title"/>
          </p:nvPr>
        </p:nvSpPr>
        <p:spPr>
          <a:xfrm>
            <a:off x="699714" y="353160"/>
            <a:ext cx="11492284" cy="898581"/>
          </a:xfrm>
        </p:spPr>
        <p:txBody>
          <a:bodyPr vert="horz" lIns="91440" tIns="45720" rIns="91440" bIns="45720" rtlCol="0" anchor="ctr">
            <a:normAutofit/>
          </a:bodyPr>
          <a:lstStyle/>
          <a:p>
            <a:r>
              <a:rPr lang="en-US" sz="4000" dirty="0">
                <a:solidFill>
                  <a:srgbClr val="FFFFFF"/>
                </a:solidFill>
              </a:rPr>
              <a:t>Original vs Imputed KS by Group per Year</a:t>
            </a:r>
          </a:p>
        </p:txBody>
      </p:sp>
      <p:sp>
        <p:nvSpPr>
          <p:cNvPr id="5" name="TextBox 4">
            <a:extLst>
              <a:ext uri="{FF2B5EF4-FFF2-40B4-BE49-F238E27FC236}">
                <a16:creationId xmlns:a16="http://schemas.microsoft.com/office/drawing/2014/main" id="{B6373423-0584-B072-A489-689F8F46B955}"/>
              </a:ext>
            </a:extLst>
          </p:cNvPr>
          <p:cNvSpPr txBox="1"/>
          <p:nvPr/>
        </p:nvSpPr>
        <p:spPr>
          <a:xfrm>
            <a:off x="2048028" y="1928621"/>
            <a:ext cx="8795655" cy="625812"/>
          </a:xfrm>
          <a:prstGeom prst="rect">
            <a:avLst/>
          </a:prstGeom>
          <a:noFill/>
        </p:spPr>
        <p:txBody>
          <a:bodyPr wrap="square" rtlCol="1">
            <a:spAutoFit/>
          </a:bodyPr>
          <a:lstStyle/>
          <a:p>
            <a:pPr>
              <a:spcAft>
                <a:spcPts val="800"/>
              </a:spcAft>
            </a:pP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ALT GPT [-19, -1]: same distribution for Control and Cohort over all years</a:t>
            </a:r>
            <a:r>
              <a:rPr lang="en-US" sz="1400" b="1" dirty="0">
                <a:latin typeface="Times New Roman" panose="02020603050405020304" pitchFamily="18" charset="0"/>
                <a:ea typeface="Times New Roman" panose="02020603050405020304" pitchFamily="18" charset="0"/>
                <a:cs typeface="Arial" panose="020B0604020202020204" pitchFamily="34" charset="0"/>
              </a:rPr>
              <a:t>.</a:t>
            </a:r>
          </a:p>
          <a:p>
            <a:pPr>
              <a:spcAft>
                <a:spcPts val="800"/>
              </a:spcAft>
            </a:pP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The rest have som</a:t>
            </a:r>
            <a:r>
              <a:rPr lang="en-US" sz="1400" b="1" dirty="0">
                <a:latin typeface="Times New Roman" panose="02020603050405020304" pitchFamily="18" charset="0"/>
                <a:ea typeface="Times New Roman" panose="02020603050405020304" pitchFamily="18" charset="0"/>
                <a:cs typeface="Arial" panose="020B0604020202020204" pitchFamily="34" charset="0"/>
              </a:rPr>
              <a:t>e years with different distributions for </a:t>
            </a:r>
            <a:r>
              <a:rPr lang="en-US" sz="1400" b="1" dirty="0">
                <a:effectLst/>
                <a:latin typeface="Times New Roman" panose="02020603050405020304" pitchFamily="18" charset="0"/>
                <a:ea typeface="Times New Roman" panose="02020603050405020304" pitchFamily="18" charset="0"/>
                <a:cs typeface="Arial" panose="020B0604020202020204" pitchFamily="34" charset="0"/>
              </a:rPr>
              <a:t>Control and Cohort.</a:t>
            </a:r>
          </a:p>
        </p:txBody>
      </p:sp>
    </p:spTree>
    <p:extLst>
      <p:ext uri="{BB962C8B-B14F-4D97-AF65-F5344CB8AC3E}">
        <p14:creationId xmlns:p14="http://schemas.microsoft.com/office/powerpoint/2010/main" val="3947837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ymposium-2008 Full Template">
  <a:themeElements>
    <a:clrScheme name="Symposium-2008 Ful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ymposium-2008 Full 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41275" cap="flat" cmpd="sng" algn="ctr">
          <a:solidFill>
            <a:schemeClr val="tx1"/>
          </a:solidFill>
          <a:prstDash val="solid"/>
          <a:round/>
          <a:headEnd type="none" w="lg" len="med"/>
          <a:tailEnd type="triangle" w="lg"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41275" cap="flat" cmpd="sng" algn="ctr">
          <a:solidFill>
            <a:schemeClr val="tx1"/>
          </a:solidFill>
          <a:prstDash val="solid"/>
          <a:round/>
          <a:headEnd type="none" w="lg" len="med"/>
          <a:tailEnd type="triangle" w="lg"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Symposium-2008 Ful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ymposium-2008 Ful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ymposium-2008 Ful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ymposium-2008 Ful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ymposium-2008 Ful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ymposium-2008 Ful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ymposium-2008 Ful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ymposium-2008 Ful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ymposium-2008 Ful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ymposium-2008 Ful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ymposium-2008 Ful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ymposium-2008 Ful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Diabetes infographics by Slidesgo</Template>
  <TotalTime>49220</TotalTime>
  <Words>20468</Words>
  <Application>Microsoft Office PowerPoint</Application>
  <PresentationFormat>מסך רחב</PresentationFormat>
  <Paragraphs>1678</Paragraphs>
  <Slides>289</Slides>
  <Notes>283</Notes>
  <HiddenSlides>108</HiddenSlides>
  <MMClips>0</MMClips>
  <ScaleCrop>false</ScaleCrop>
  <HeadingPairs>
    <vt:vector size="6" baseType="variant">
      <vt:variant>
        <vt:lpstr>גופנים בשימוש</vt:lpstr>
      </vt:variant>
      <vt:variant>
        <vt:i4>16</vt:i4>
      </vt:variant>
      <vt:variant>
        <vt:lpstr>ערכת נושא</vt:lpstr>
      </vt:variant>
      <vt:variant>
        <vt:i4>2</vt:i4>
      </vt:variant>
      <vt:variant>
        <vt:lpstr>כותרות שקופיות</vt:lpstr>
      </vt:variant>
      <vt:variant>
        <vt:i4>289</vt:i4>
      </vt:variant>
    </vt:vector>
  </HeadingPairs>
  <TitlesOfParts>
    <vt:vector size="307" baseType="lpstr">
      <vt:lpstr>Meiryo</vt:lpstr>
      <vt:lpstr>-apple-system</vt:lpstr>
      <vt:lpstr>Aptos</vt:lpstr>
      <vt:lpstr>Arial</vt:lpstr>
      <vt:lpstr>Calibri</vt:lpstr>
      <vt:lpstr>Calibri Light</vt:lpstr>
      <vt:lpstr>Cambria Math</vt:lpstr>
      <vt:lpstr>Fira Sans Extra Condensed Medium</vt:lpstr>
      <vt:lpstr>Heebo</vt:lpstr>
      <vt:lpstr>NexusSansWebPro</vt:lpstr>
      <vt:lpstr>Open Sans</vt:lpstr>
      <vt:lpstr>Open Sans Hebrew</vt:lpstr>
      <vt:lpstr>Times New Roman</vt:lpstr>
      <vt:lpstr>var(--pst-font-family-heading)</vt:lpstr>
      <vt:lpstr>Verdana</vt:lpstr>
      <vt:lpstr>Wingdings</vt:lpstr>
      <vt:lpstr>Office Theme</vt:lpstr>
      <vt:lpstr>Symposium-2008 Full Template</vt:lpstr>
      <vt:lpstr>Prediabetes Project</vt:lpstr>
      <vt:lpstr>Introduction</vt:lpstr>
      <vt:lpstr>Significance of Early Prediabetes Prediction</vt:lpstr>
      <vt:lpstr>Prediabetes Diagnosis</vt:lpstr>
      <vt:lpstr>Risk Factors</vt:lpstr>
      <vt:lpstr>Clalit Flowcharts</vt:lpstr>
      <vt:lpstr>מצגת של PowerPoint‏</vt:lpstr>
      <vt:lpstr>מצגת של PowerPoint‏</vt:lpstr>
      <vt:lpstr>Cohort &amp; Control Validation</vt:lpstr>
      <vt:lpstr>Pregnancy Period</vt:lpstr>
      <vt:lpstr>Pregnancy Period</vt:lpstr>
      <vt:lpstr>Reference Date</vt:lpstr>
      <vt:lpstr>Prediabetes Flowchart</vt:lpstr>
      <vt:lpstr>Control Flowchart</vt:lpstr>
      <vt:lpstr>Minimum Conditions</vt:lpstr>
      <vt:lpstr>Matching Process</vt:lpstr>
      <vt:lpstr>Final Cohort and Control</vt:lpstr>
      <vt:lpstr>Matching Process</vt:lpstr>
      <vt:lpstr>Data Pre-processing</vt:lpstr>
      <vt:lpstr>Outliers Detection using Turkey’s Fences</vt:lpstr>
      <vt:lpstr>Data Structure</vt:lpstr>
      <vt:lpstr>Feature Selection</vt:lpstr>
      <vt:lpstr>Known Risk Factors – Demographic Features</vt:lpstr>
      <vt:lpstr>Laboratory Tests Selection</vt:lpstr>
      <vt:lpstr>Motivation for Welch’s t-test </vt:lpstr>
      <vt:lpstr>Welch’s t-test</vt:lpstr>
      <vt:lpstr>Multiple Comparison Correction</vt:lpstr>
      <vt:lpstr>FDR</vt:lpstr>
      <vt:lpstr>Boostraping</vt:lpstr>
      <vt:lpstr>Welch’s t-tests with different sample sizes and bootstrapping</vt:lpstr>
      <vt:lpstr>Steps Breakdown</vt:lpstr>
      <vt:lpstr>Welch’s t-tests with bootstrapping, n=30</vt:lpstr>
      <vt:lpstr>Welch’s t-tests with bootstrapping, n=30</vt:lpstr>
      <vt:lpstr>Welch’s t-tests with bootstrapping, n=100</vt:lpstr>
      <vt:lpstr>Welch’s t-tests with bootstrapping, n=100</vt:lpstr>
      <vt:lpstr>Welch’s t-tests with bootstrapping, n=500</vt:lpstr>
      <vt:lpstr>Welch’s t-tests with bootstrapping, n=500</vt:lpstr>
      <vt:lpstr>Welch’s t-tests with bootstrapping, n=1000</vt:lpstr>
      <vt:lpstr>Welch’s t-tests with bootstrapping, n=1000</vt:lpstr>
      <vt:lpstr>Welch’s t-tests with bootstrapping, n=2000</vt:lpstr>
      <vt:lpstr>Welch’s t-tests with bootstrapping, n=2000</vt:lpstr>
      <vt:lpstr>Cohen’s d </vt:lpstr>
      <vt:lpstr>Cohen’s d </vt:lpstr>
      <vt:lpstr>Cohen’s d </vt:lpstr>
      <vt:lpstr>Cohen’s d in biomedical researches </vt:lpstr>
      <vt:lpstr>Cohen’s d</vt:lpstr>
      <vt:lpstr>Cohen’s d – Heatmap </vt:lpstr>
      <vt:lpstr>Cohen’s d – Heatmap</vt:lpstr>
      <vt:lpstr>Cohen’s d – Heatmap </vt:lpstr>
      <vt:lpstr>Feature Selection  Results</vt:lpstr>
      <vt:lpstr>Plots for Selected Lab Tests over Time</vt:lpstr>
      <vt:lpstr>Plot 1: Glucose over time for prediabetes and control</vt:lpstr>
      <vt:lpstr>Plot 2: HDL over time for prediabetes and control</vt:lpstr>
      <vt:lpstr>Plot 3: Triglycerides over time for prediabetes and control</vt:lpstr>
      <vt:lpstr>Plot 4: Phosphatase over time for prediabetes and control</vt:lpstr>
      <vt:lpstr>Plot 5:  ALT (GPT) over time for prediabetes and control</vt:lpstr>
      <vt:lpstr>Plot 6:  Uric Acid over time for prediabetes and control</vt:lpstr>
      <vt:lpstr>Plot 7:  BMI over time for prediabetes and control</vt:lpstr>
      <vt:lpstr>Lab tests with high rate of missing values</vt:lpstr>
      <vt:lpstr>Plot 8:  A1C over time for prediabetes and control</vt:lpstr>
      <vt:lpstr>Plot 9:  Glucose after 50g over time for prediabetes and control</vt:lpstr>
      <vt:lpstr>Plot 10:  C3 over  time for prediabetes and control</vt:lpstr>
      <vt:lpstr>Plot 11:  CRP over time for prediabetes and control</vt:lpstr>
      <vt:lpstr>Plot 12:  GGT over time for prediabetes and control</vt:lpstr>
      <vt:lpstr>Plot 13:  LDH over time for prediabetes and control</vt:lpstr>
      <vt:lpstr>Plot 14:  Non-HDL Cholesterol over time for prediabetes and control</vt:lpstr>
      <vt:lpstr>Plot 15:  HDL-Ratio  Cholesterol over time for prediabetes and control</vt:lpstr>
      <vt:lpstr>Plot 16:  VLDL over time for prediabetes and control</vt:lpstr>
      <vt:lpstr>Selected Features</vt:lpstr>
      <vt:lpstr>Welch’s t-test with FDR Correction - Summary </vt:lpstr>
      <vt:lpstr>Welch’s t-test with FDR Correction - Summary </vt:lpstr>
      <vt:lpstr>Literature Motivation for Selected Features</vt:lpstr>
      <vt:lpstr>Data Preparation</vt:lpstr>
      <vt:lpstr>Time Window Based Approach</vt:lpstr>
      <vt:lpstr>Number of Patients per Lab Test (Original)</vt:lpstr>
      <vt:lpstr>Number of Patients over Time</vt:lpstr>
      <vt:lpstr>Age at Diagnosis Distribution by Group (Number of Patients?)</vt:lpstr>
      <vt:lpstr>Number of Patients by Year of Birth -&gt; Age</vt:lpstr>
      <vt:lpstr>Number of Patients by Year of Diagnosis -&gt; Age At Diagnosis</vt:lpstr>
      <vt:lpstr>Number of Patients by Year</vt:lpstr>
      <vt:lpstr>Test Record Distribution by Year</vt:lpstr>
      <vt:lpstr>Pearson Correlation</vt:lpstr>
      <vt:lpstr>Pearson Correlation by Gender</vt:lpstr>
      <vt:lpstr>Pearson Correlation by Sector</vt:lpstr>
      <vt:lpstr>External Validity</vt:lpstr>
      <vt:lpstr>Original KS by Group per Year</vt:lpstr>
      <vt:lpstr>Missing Values</vt:lpstr>
      <vt:lpstr>Missing Values</vt:lpstr>
      <vt:lpstr>Missing Records</vt:lpstr>
      <vt:lpstr>Missing Patients</vt:lpstr>
      <vt:lpstr>Missing Values – Step 1</vt:lpstr>
      <vt:lpstr>Missing Values – Step 2</vt:lpstr>
      <vt:lpstr>Missing Values – Step 3</vt:lpstr>
      <vt:lpstr>BMI Classification by WHO</vt:lpstr>
      <vt:lpstr>Feature Representation to Fill Missing Values</vt:lpstr>
      <vt:lpstr>BMI Outliers Removal</vt:lpstr>
      <vt:lpstr>Smoking Missing Values</vt:lpstr>
      <vt:lpstr>Smoking - Before and After Missing Values </vt:lpstr>
      <vt:lpstr>Original vs Imputed KS by Group per Year</vt:lpstr>
      <vt:lpstr>Important Articles to read</vt:lpstr>
      <vt:lpstr>Summary</vt:lpstr>
      <vt:lpstr>Lab Test Results Comparison –  Before and After handling missing values </vt:lpstr>
      <vt:lpstr>Glucose Comparison</vt:lpstr>
      <vt:lpstr>Glucose Distribution Comparison</vt:lpstr>
      <vt:lpstr>HDL Comparison</vt:lpstr>
      <vt:lpstr>HDL Distribution Comparison </vt:lpstr>
      <vt:lpstr>Triglycerides Comparison</vt:lpstr>
      <vt:lpstr>Triglycerides Distribution Comparison </vt:lpstr>
      <vt:lpstr>Alkaline Phosphatase Comparison</vt:lpstr>
      <vt:lpstr>Alkaline Phosphatase Distribution Comparison </vt:lpstr>
      <vt:lpstr>ALT GPT Comparison </vt:lpstr>
      <vt:lpstr>ALT GPT Distribution Comparison  </vt:lpstr>
      <vt:lpstr>Uric Acid Comparison</vt:lpstr>
      <vt:lpstr>Uric Acid Distribution Comparison</vt:lpstr>
      <vt:lpstr>BMI Comparison</vt:lpstr>
      <vt:lpstr>BMI Distribution Comparison </vt:lpstr>
      <vt:lpstr>Lab tests with high rate of missing values</vt:lpstr>
      <vt:lpstr>Hemoglobin A1c Comparison</vt:lpstr>
      <vt:lpstr>Hemoglobin A1c Distribution Comparison</vt:lpstr>
      <vt:lpstr>Glucose after 50g Comparison</vt:lpstr>
      <vt:lpstr>Glucose after 50g Distribution Comparison</vt:lpstr>
      <vt:lpstr>C3 Comparison</vt:lpstr>
      <vt:lpstr>C3 Distribution Comparison </vt:lpstr>
      <vt:lpstr>CRP Comparison</vt:lpstr>
      <vt:lpstr>CRP Distribution Comparison </vt:lpstr>
      <vt:lpstr>Gamma-GT (GGT) Comparison</vt:lpstr>
      <vt:lpstr>Gamma-GT (GGT) Distribution Comparison </vt:lpstr>
      <vt:lpstr>LDH Comparison </vt:lpstr>
      <vt:lpstr>LDH Distribution Comparison </vt:lpstr>
      <vt:lpstr>Non-HDL Comparison</vt:lpstr>
      <vt:lpstr>Non-HDL Distribution Comparison </vt:lpstr>
      <vt:lpstr>HDL Ratio Comparison</vt:lpstr>
      <vt:lpstr>HDL Ratio Distribution Comparison </vt:lpstr>
      <vt:lpstr>VLDL Comparison</vt:lpstr>
      <vt:lpstr>VLDL Distribution Comparison </vt:lpstr>
      <vt:lpstr>Data Understanding After Feature Selection</vt:lpstr>
      <vt:lpstr>Number of Patients over years</vt:lpstr>
      <vt:lpstr>Relationship between Binary Explanatory Features</vt:lpstr>
      <vt:lpstr>Relationship between Binary and Continues Explanatory Features</vt:lpstr>
      <vt:lpstr>Statistical Tests</vt:lpstr>
      <vt:lpstr>Kolmogorov-Smirnov (KS) Test for Missing Data</vt:lpstr>
      <vt:lpstr>Kolmogorov-Smirnov (KS) Test for Missing Data</vt:lpstr>
      <vt:lpstr>Kolmogorov-Smirnov (KS) Test for Feature Selection</vt:lpstr>
      <vt:lpstr>Kolmogorov-Smirnov (KS) Test for Feature Selection</vt:lpstr>
      <vt:lpstr>Kolmogorov-Smirnov (KS) Test as Evaluation Metric</vt:lpstr>
      <vt:lpstr>VIF Results</vt:lpstr>
      <vt:lpstr>VIF Results for each Time Window</vt:lpstr>
      <vt:lpstr>Pearson Correlation Results  for First Time Window</vt:lpstr>
      <vt:lpstr>Pearson Correlation Results  for Second Time Window</vt:lpstr>
      <vt:lpstr>Pearson Correlation Results  for Third Time Window</vt:lpstr>
      <vt:lpstr>Pearson Correlation Results  for Forth Time Window</vt:lpstr>
      <vt:lpstr>Feature Selection</vt:lpstr>
      <vt:lpstr>Relationship between Continues Explanatory Features</vt:lpstr>
      <vt:lpstr>Statistical Tests</vt:lpstr>
      <vt:lpstr>Binary Features</vt:lpstr>
      <vt:lpstr>Plot 1: Glucose over time for prediabetes and control</vt:lpstr>
      <vt:lpstr>Plot 2: HDL over time for prediabetes and control</vt:lpstr>
      <vt:lpstr>Plot 3: Triglycerides over time for prediabetes and control</vt:lpstr>
      <vt:lpstr>Plot 4: Alkaline Phosphatase (ALP) over time for prediabetes and control</vt:lpstr>
      <vt:lpstr>Plot 5:  ALT (GPT) over time for prediabetes and control</vt:lpstr>
      <vt:lpstr>Plot 6:  Uric Acid over time for prediabetes and control</vt:lpstr>
      <vt:lpstr>Plot 7:  BMI over time for prediabetes and control</vt:lpstr>
      <vt:lpstr>Plot 8:  A1C over time for prediabetes and control</vt:lpstr>
      <vt:lpstr>Plot 9:  Glucose after 50g over time for prediabetes and control</vt:lpstr>
      <vt:lpstr>Plot 10:  C3 over  time for prediabetes and control</vt:lpstr>
      <vt:lpstr>Plot 11:  CRP over time for prediabetes and control</vt:lpstr>
      <vt:lpstr>Plot 12:  GGT over time for prediabetes and control</vt:lpstr>
      <vt:lpstr>Plot 13:  LDH over time for prediabetes and control</vt:lpstr>
      <vt:lpstr>Plot 14:  Non-HDL Cholesterol over time for prediabetes and control</vt:lpstr>
      <vt:lpstr>Plot 15:  HDL-Ratio  Cholesterol over time for prediabetes and control</vt:lpstr>
      <vt:lpstr>Plot 16:  VLDL over time for prediabetes and control</vt:lpstr>
      <vt:lpstr>Feature Clustering</vt:lpstr>
      <vt:lpstr>Feature Clustering – Supporting Evidence</vt:lpstr>
      <vt:lpstr>Main differences between variable &amp; observation clustering?</vt:lpstr>
      <vt:lpstr>Hierarchical Feature Clustering </vt:lpstr>
      <vt:lpstr>K-means Feature Clustering </vt:lpstr>
      <vt:lpstr>K-means Feature Clustering: Choosing k</vt:lpstr>
      <vt:lpstr>Main differences between variable &amp; observation clustering?</vt:lpstr>
      <vt:lpstr>K-Means Clustering - Steps</vt:lpstr>
      <vt:lpstr>K-Means Clustering: Example</vt:lpstr>
      <vt:lpstr>מצגת של PowerPoint‏</vt:lpstr>
      <vt:lpstr>מצגת של PowerPoint‏</vt:lpstr>
      <vt:lpstr>מצגת של PowerPoint‏</vt:lpstr>
      <vt:lpstr>מצגת של PowerPoint‏</vt:lpstr>
      <vt:lpstr>מצגת של PowerPoint‏</vt:lpstr>
      <vt:lpstr>מצגת של PowerPoint‏</vt:lpstr>
      <vt:lpstr>Data Preperation After Feature Selection</vt:lpstr>
      <vt:lpstr>Flattening Data </vt:lpstr>
      <vt:lpstr>Standardization &amp; Normalization </vt:lpstr>
      <vt:lpstr>Modeling</vt:lpstr>
      <vt:lpstr>Modeling </vt:lpstr>
      <vt:lpstr>Binary Classification Problem </vt:lpstr>
      <vt:lpstr>Parametric, Non-Parametric, Semi-Parametric Models </vt:lpstr>
      <vt:lpstr>Train and Test Split</vt:lpstr>
      <vt:lpstr>Time windows split</vt:lpstr>
      <vt:lpstr>Hyperparameter Tuning </vt:lpstr>
      <vt:lpstr>Hyperparameter Tuning  using Optuna</vt:lpstr>
      <vt:lpstr>Models – Random Forest</vt:lpstr>
      <vt:lpstr>Models – XGBoost</vt:lpstr>
      <vt:lpstr>Models – ANN</vt:lpstr>
      <vt:lpstr>Models – Logistic Regression</vt:lpstr>
      <vt:lpstr>Models – Light GBM or GBM</vt:lpstr>
      <vt:lpstr>Models – KNN</vt:lpstr>
      <vt:lpstr>Models – Voting</vt:lpstr>
      <vt:lpstr>Evaluation</vt:lpstr>
      <vt:lpstr>Multi-Year Longitudinal Analysis of Predictive Models for Prediabetes Onset  </vt:lpstr>
      <vt:lpstr>Ranking and Statistical Analysis</vt:lpstr>
      <vt:lpstr>Fridman Test</vt:lpstr>
      <vt:lpstr>Nemenyi Test</vt:lpstr>
      <vt:lpstr>Dependent Datasets</vt:lpstr>
      <vt:lpstr>Friedman &amp; Nemenyi Results</vt:lpstr>
      <vt:lpstr>Results – Decision Tree</vt:lpstr>
      <vt:lpstr>Decision Tree (-10 Years Back)</vt:lpstr>
      <vt:lpstr>Decision Tree (-5 Years Back)</vt:lpstr>
      <vt:lpstr>Decision Tree (-3 Years Back)</vt:lpstr>
      <vt:lpstr>Results – Random Forest</vt:lpstr>
      <vt:lpstr>Random Forest Results (-10 Years Back)</vt:lpstr>
      <vt:lpstr>Random Forest (-10 Years Back) – Tree Example</vt:lpstr>
      <vt:lpstr>Random Forest (-10 Years Back) - Feature Importance </vt:lpstr>
      <vt:lpstr>Random Forest Results (-5 Years Back)</vt:lpstr>
      <vt:lpstr>Random Forest (-5 Years Back) – Tree Example</vt:lpstr>
      <vt:lpstr>Random Forest (-5 Years Back) - Feature Importance </vt:lpstr>
      <vt:lpstr>Random Forest Results (-3 Years Back)</vt:lpstr>
      <vt:lpstr>Random Forest (-3 Years Back) – Tree Example</vt:lpstr>
      <vt:lpstr>Random Forest (-3 Years Back) - Feature Importance </vt:lpstr>
      <vt:lpstr>Results – XGBoost</vt:lpstr>
      <vt:lpstr>XGBoost Results (-10 Years Back)</vt:lpstr>
      <vt:lpstr>XGBoost (-10 Years Back) – First Tree</vt:lpstr>
      <vt:lpstr>XGBoost (-10 Years Back) – Second Tree</vt:lpstr>
      <vt:lpstr>XGBoost (-10 Years Back) – Third Tree</vt:lpstr>
      <vt:lpstr>XGBoost (-10 Years Back) - Feature Importance </vt:lpstr>
      <vt:lpstr>XGBoost Results (-5 Years Back)</vt:lpstr>
      <vt:lpstr>XGBoost (-5 Years Back) – First Tree</vt:lpstr>
      <vt:lpstr>XGBoost (-5 Years Back) – Second Tree</vt:lpstr>
      <vt:lpstr>XGBoost (-5 Years Back) – Third Tree</vt:lpstr>
      <vt:lpstr>XGBoost (-5 Years Back) - Feature Importance </vt:lpstr>
      <vt:lpstr>XGBoost Results (-3 Years Back)</vt:lpstr>
      <vt:lpstr>XGBoost (-3 Years Back) – First Tree</vt:lpstr>
      <vt:lpstr>XGBoost (-3 Years Back) – Second Tree</vt:lpstr>
      <vt:lpstr>XGBoost (-3 Years Back) – Third Tree</vt:lpstr>
      <vt:lpstr>XGBoost (-3 Years Back) - Feature Importance </vt:lpstr>
      <vt:lpstr>Our Results</vt:lpstr>
      <vt:lpstr>Test Scores</vt:lpstr>
      <vt:lpstr>AUC Scores Yearly</vt:lpstr>
      <vt:lpstr>Evaluation Results</vt:lpstr>
      <vt:lpstr>Top 10 Features across all models &amp; windows</vt:lpstr>
      <vt:lpstr>Top 10 Features In Chosen Model</vt:lpstr>
      <vt:lpstr>Feature importance by model</vt:lpstr>
      <vt:lpstr>Evaluation Metrices for Models Performance</vt:lpstr>
      <vt:lpstr>Model Evaluation Metrices by Gender</vt:lpstr>
      <vt:lpstr>Model Evaluation Metrices by Sector</vt:lpstr>
      <vt:lpstr>Conclusion</vt:lpstr>
      <vt:lpstr>Conclusion</vt:lpstr>
      <vt:lpstr>Discussion</vt:lpstr>
      <vt:lpstr>Research Limitations</vt:lpstr>
      <vt:lpstr>Project Flowchart</vt:lpstr>
      <vt:lpstr>Comparing results before and after handling missing values - Matan</vt:lpstr>
      <vt:lpstr>THANK YOU FOR LISTENING!</vt:lpstr>
      <vt:lpstr>Hyperparameter Tuning Results</vt:lpstr>
      <vt:lpstr>Precision score across different classifiers on the test set over time prior diagnosis – before and after missing values handling  </vt:lpstr>
      <vt:lpstr>Precision score across different classifiers on the test set over time prior diagnosis  </vt:lpstr>
      <vt:lpstr>AUC score across different classifiers on the test set over time prior diagnosis– before and after missing values handling  </vt:lpstr>
      <vt:lpstr>AUC score across different classifiers on the test set over time prior diagnosis  </vt:lpstr>
      <vt:lpstr>Recall score across different classifiers on the test set over time prior diagnosis– before and after missing values handling  </vt:lpstr>
      <vt:lpstr>Recall score across different classifiers on the test set over time prior diagnosis  </vt:lpstr>
      <vt:lpstr>F1 score across different classifiers on the test set over time prior diagnosis– before and after missing values handling  </vt:lpstr>
      <vt:lpstr>Accuracy score across different classifiers on the test set over time prior diagnosis  </vt:lpstr>
      <vt:lpstr>Accuracy score across different classifiers on the test set over time prior diagnosis– before and after missing values handling  </vt:lpstr>
      <vt:lpstr>Summary of the effects of the changes</vt:lpstr>
      <vt:lpstr>F1 score across different classifiers on the test set over time prior diagnosis  </vt:lpstr>
      <vt:lpstr>Results</vt:lpstr>
      <vt:lpstr>Improved Performance over Time</vt:lpstr>
      <vt:lpstr>Modeling and Results - Moraz</vt:lpstr>
      <vt:lpstr>Hyperparameter Tuning - Moraz</vt:lpstr>
      <vt:lpstr>Accuracy score across different classifiers on the test set over time prior diagnosis  </vt:lpstr>
      <vt:lpstr>AUC score across different classifiers on the test set over time prior diagnosis  </vt:lpstr>
      <vt:lpstr>Recall score across different classifiers on the test set over time prior diagnosis  </vt:lpstr>
      <vt:lpstr>F1 score across different classifiers on the test set over time prior diagnosis</vt:lpstr>
      <vt:lpstr>Feature Importance </vt:lpstr>
      <vt:lpstr>Average Feature Importance over all Time Windows by Random Forest (RF)</vt:lpstr>
      <vt:lpstr>Average Feature Importance over all Time Windows by XGBoost</vt:lpstr>
      <vt:lpstr>Feature Importance </vt:lpstr>
      <vt:lpstr>Average Feature Importance over all Time Windows by Logistic Regression (LR)</vt:lpstr>
      <vt:lpstr>Ranking and Statistical Analysis Results</vt:lpstr>
      <vt:lpstr>Friedman Test</vt:lpstr>
      <vt:lpstr>Nemenyi Post-Hoc Test </vt:lpstr>
      <vt:lpstr>Model Evaluation</vt:lpstr>
      <vt:lpstr>Results</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Moraz Finegold</dc:creator>
  <cp:lastModifiedBy>גיל ביטון</cp:lastModifiedBy>
  <cp:revision>148</cp:revision>
  <dcterms:created xsi:type="dcterms:W3CDTF">2023-03-16T16:19:53Z</dcterms:created>
  <dcterms:modified xsi:type="dcterms:W3CDTF">2025-03-25T11:52:13Z</dcterms:modified>
</cp:coreProperties>
</file>